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55" r:id="rId3"/>
    <p:sldId id="356" r:id="rId4"/>
    <p:sldId id="357" r:id="rId5"/>
    <p:sldId id="358" r:id="rId6"/>
    <p:sldId id="359" r:id="rId7"/>
    <p:sldId id="360" r:id="rId8"/>
    <p:sldId id="361" r:id="rId9"/>
    <p:sldId id="362"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5" r:id="rId38"/>
    <p:sldId id="287" r:id="rId39"/>
    <p:sldId id="288" r:id="rId40"/>
    <p:sldId id="290" r:id="rId41"/>
    <p:sldId id="291" r:id="rId42"/>
    <p:sldId id="286"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39" r:id="rId68"/>
    <p:sldId id="340" r:id="rId69"/>
    <p:sldId id="341" r:id="rId70"/>
    <p:sldId id="344" r:id="rId71"/>
    <p:sldId id="345" r:id="rId72"/>
    <p:sldId id="343" r:id="rId73"/>
    <p:sldId id="346" r:id="rId74"/>
    <p:sldId id="342" r:id="rId75"/>
    <p:sldId id="347" r:id="rId76"/>
    <p:sldId id="316" r:id="rId77"/>
    <p:sldId id="317" r:id="rId78"/>
    <p:sldId id="318" r:id="rId79"/>
    <p:sldId id="319" r:id="rId80"/>
    <p:sldId id="320" r:id="rId81"/>
    <p:sldId id="321" r:id="rId82"/>
    <p:sldId id="322" r:id="rId83"/>
    <p:sldId id="323" r:id="rId84"/>
    <p:sldId id="324" r:id="rId85"/>
    <p:sldId id="325" r:id="rId86"/>
    <p:sldId id="326" r:id="rId87"/>
    <p:sldId id="327" r:id="rId88"/>
    <p:sldId id="328" r:id="rId89"/>
    <p:sldId id="329" r:id="rId90"/>
    <p:sldId id="348" r:id="rId91"/>
    <p:sldId id="330" r:id="rId92"/>
    <p:sldId id="331" r:id="rId93"/>
    <p:sldId id="332" r:id="rId94"/>
    <p:sldId id="333" r:id="rId95"/>
    <p:sldId id="334" r:id="rId96"/>
    <p:sldId id="335" r:id="rId97"/>
    <p:sldId id="336" r:id="rId98"/>
    <p:sldId id="337" r:id="rId99"/>
    <p:sldId id="338" r:id="rId100"/>
    <p:sldId id="349" r:id="rId101"/>
    <p:sldId id="350" r:id="rId102"/>
    <p:sldId id="353" r:id="rId103"/>
    <p:sldId id="354" r:id="rId104"/>
    <p:sldId id="352" r:id="rId105"/>
  </p:sldIdLst>
  <p:sldSz cx="9144000" cy="5715000" type="screen16x1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Full" cryptAlgorithmClass="hash" cryptAlgorithmType="typeAny" cryptAlgorithmSid="4" spinCount="50000" saltData="rM6JP0sQVkwEOd7SLVo9dA==" hashData="ww4YzNktkigIy80O5JqDuCZosmA="/>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252" y="72"/>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viewProps" Target="view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theme" Target="theme/theme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ableStyles" Target="tableStyle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775355"/>
            <a:ext cx="7772400" cy="1225021"/>
          </a:xfrm>
        </p:spPr>
        <p:txBody>
          <a:bodyPr/>
          <a:lstStyle/>
          <a:p>
            <a:r>
              <a:rPr lang="ru-RU"/>
              <a:t>Образец заголовка</a:t>
            </a:r>
          </a:p>
        </p:txBody>
      </p:sp>
      <p:sp>
        <p:nvSpPr>
          <p:cNvPr id="3" name="Подзаголовок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90500"/>
            <a:ext cx="2057400" cy="4064000"/>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190500"/>
            <a:ext cx="6019800" cy="40640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457200" y="228865"/>
            <a:ext cx="8229600" cy="4876271"/>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D611D3F9-5367-4724-A32E-F1071A54711C}" type="slidenum">
              <a:rPr lang="ru-RU"/>
              <a:pPr>
                <a:defRPr/>
              </a:pPr>
              <a:t>‹#›</a:t>
            </a:fld>
            <a:endParaRPr lang="ru-RU"/>
          </a:p>
        </p:txBody>
      </p:sp>
    </p:spTree>
    <p:extLst>
      <p:ext uri="{BB962C8B-B14F-4D97-AF65-F5344CB8AC3E}">
        <p14:creationId xmlns:p14="http://schemas.microsoft.com/office/powerpoint/2010/main" val="26091154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672417"/>
            <a:ext cx="7772400" cy="1135063"/>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Содержимое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865"/>
            <a:ext cx="8229600" cy="952500"/>
          </a:xfrm>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Содержимое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Содержимое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27542"/>
            <a:ext cx="3008313" cy="968375"/>
          </a:xfrm>
        </p:spPr>
        <p:txBody>
          <a:bodyPr anchor="b"/>
          <a:lstStyle>
            <a:lvl1pPr algn="l">
              <a:defRPr sz="2000" b="1"/>
            </a:lvl1pPr>
          </a:lstStyle>
          <a:p>
            <a:r>
              <a:rPr lang="ru-RU"/>
              <a:t>Образец заголовка</a:t>
            </a:r>
          </a:p>
        </p:txBody>
      </p:sp>
      <p:sp>
        <p:nvSpPr>
          <p:cNvPr id="3" name="Содержимое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000500"/>
            <a:ext cx="5486400" cy="472282"/>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51D2DF6A-938C-429F-A079-FA7937BD8CE8}" type="datetimeFigureOut">
              <a:rPr lang="ru-RU" smtClean="0"/>
              <a:pPr/>
              <a:t>вт 01.02.22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9480E7A-A541-4154-909C-C035C96FC9D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51D2DF6A-938C-429F-A079-FA7937BD8CE8}" type="datetimeFigureOut">
              <a:rPr lang="ru-RU" smtClean="0"/>
              <a:pPr/>
              <a:t>вт 01.02.22</a:t>
            </a:fld>
            <a:endParaRPr lang="ru-RU"/>
          </a:p>
        </p:txBody>
      </p:sp>
      <p:sp>
        <p:nvSpPr>
          <p:cNvPr id="5" name="Нижний колонтитул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69480E7A-A541-4154-909C-C035C96FC9D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5516" y="1256620"/>
            <a:ext cx="8712968" cy="1225021"/>
          </a:xfrm>
        </p:spPr>
        <p:txBody>
          <a:bodyPr>
            <a:noAutofit/>
          </a:bodyPr>
          <a:lstStyle/>
          <a:p>
            <a:r>
              <a:rPr lang="ru-RU" sz="5400" b="1" dirty="0">
                <a:solidFill>
                  <a:srgbClr val="FF0000"/>
                </a:solidFill>
                <a:effectLst>
                  <a:outerShdw blurRad="38100" dist="38100" dir="2700000" algn="tl">
                    <a:srgbClr val="000000">
                      <a:alpha val="43137"/>
                    </a:srgbClr>
                  </a:outerShdw>
                </a:effectLst>
              </a:rPr>
              <a:t>РЕШЕНИЕ ЗАДАЧ ЛИНИИ 27</a:t>
            </a:r>
            <a:br>
              <a:rPr lang="ru-RU" sz="5400" b="1" dirty="0">
                <a:solidFill>
                  <a:srgbClr val="FF0000"/>
                </a:solidFill>
                <a:effectLst>
                  <a:outerShdw blurRad="38100" dist="38100" dir="2700000" algn="tl">
                    <a:srgbClr val="000000">
                      <a:alpha val="43137"/>
                    </a:srgbClr>
                  </a:outerShdw>
                </a:effectLst>
              </a:rPr>
            </a:br>
            <a:r>
              <a:rPr lang="ru-RU" sz="5400" b="1" dirty="0">
                <a:solidFill>
                  <a:srgbClr val="FF0000"/>
                </a:solidFill>
                <a:effectLst>
                  <a:outerShdw blurRad="38100" dist="38100" dir="2700000" algn="tl">
                    <a:srgbClr val="000000">
                      <a:alpha val="43137"/>
                    </a:srgbClr>
                  </a:outerShdw>
                </a:effectLst>
              </a:rPr>
              <a:t>«Решение цитологических задач» </a:t>
            </a:r>
          </a:p>
        </p:txBody>
      </p:sp>
      <p:sp>
        <p:nvSpPr>
          <p:cNvPr id="3" name="Подзаголовок 2"/>
          <p:cNvSpPr>
            <a:spLocks noGrp="1"/>
          </p:cNvSpPr>
          <p:nvPr>
            <p:ph type="subTitle" idx="1"/>
          </p:nvPr>
        </p:nvSpPr>
        <p:spPr>
          <a:xfrm>
            <a:off x="1371600" y="3433564"/>
            <a:ext cx="6400800" cy="1460500"/>
          </a:xfrm>
        </p:spPr>
        <p:txBody>
          <a:bodyPr>
            <a:noAutofit/>
          </a:bodyPr>
          <a:lstStyle/>
          <a:p>
            <a:r>
              <a:rPr lang="ru-RU" sz="2000" b="1" dirty="0">
                <a:solidFill>
                  <a:schemeClr val="tx2">
                    <a:lumMod val="50000"/>
                  </a:schemeClr>
                </a:solidFill>
              </a:rPr>
              <a:t>Муниципальная консультация </a:t>
            </a:r>
          </a:p>
          <a:p>
            <a:r>
              <a:rPr lang="ru-RU" sz="2000" b="1" dirty="0">
                <a:solidFill>
                  <a:schemeClr val="tx2">
                    <a:lumMod val="50000"/>
                  </a:schemeClr>
                </a:solidFill>
              </a:rPr>
              <a:t>Павловский район</a:t>
            </a:r>
          </a:p>
          <a:p>
            <a:r>
              <a:rPr lang="ru-RU" sz="2000" b="1" dirty="0">
                <a:solidFill>
                  <a:schemeClr val="tx2">
                    <a:lumMod val="50000"/>
                  </a:schemeClr>
                </a:solidFill>
              </a:rPr>
              <a:t>Учитель биологии МАОУ СОШ № 2 имени </a:t>
            </a:r>
            <a:r>
              <a:rPr lang="ru-RU" sz="2000" b="1" dirty="0" err="1">
                <a:solidFill>
                  <a:schemeClr val="tx2">
                    <a:lumMod val="50000"/>
                  </a:schemeClr>
                </a:solidFill>
              </a:rPr>
              <a:t>И.М.Суворова</a:t>
            </a:r>
            <a:r>
              <a:rPr lang="ru-RU" sz="2000" b="1" dirty="0">
                <a:solidFill>
                  <a:schemeClr val="tx2">
                    <a:lumMod val="50000"/>
                  </a:schemeClr>
                </a:solidFill>
              </a:rPr>
              <a:t> </a:t>
            </a:r>
            <a:r>
              <a:rPr lang="ru-RU" sz="2000" b="1" dirty="0" err="1">
                <a:solidFill>
                  <a:schemeClr val="tx2">
                    <a:lumMod val="50000"/>
                  </a:schemeClr>
                </a:solidFill>
              </a:rPr>
              <a:t>ст.Павловской</a:t>
            </a:r>
            <a:endParaRPr lang="ru-RU" sz="2000" b="1" dirty="0">
              <a:solidFill>
                <a:schemeClr val="tx2">
                  <a:lumMod val="50000"/>
                </a:schemeClr>
              </a:solidFill>
            </a:endParaRPr>
          </a:p>
          <a:p>
            <a:r>
              <a:rPr lang="ru-RU" sz="2000" b="1" dirty="0">
                <a:solidFill>
                  <a:schemeClr val="tx2">
                    <a:lumMod val="50000"/>
                  </a:schemeClr>
                </a:solidFill>
              </a:rPr>
              <a:t>Пономарева Анна Сергеевна</a:t>
            </a:r>
          </a:p>
          <a:p>
            <a:r>
              <a:rPr lang="ru-RU" sz="2000" b="1" dirty="0">
                <a:solidFill>
                  <a:schemeClr val="tx2">
                    <a:lumMod val="50000"/>
                  </a:schemeClr>
                </a:solidFill>
              </a:rPr>
              <a:t>2022 г.</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0528" y="1057300"/>
            <a:ext cx="9324528" cy="952500"/>
          </a:xfrm>
        </p:spPr>
        <p:txBody>
          <a:bodyPr>
            <a:noAutofit/>
          </a:bodyPr>
          <a:lstStyle/>
          <a:p>
            <a:r>
              <a:rPr lang="ru-RU" sz="4000" b="1" u="sng" dirty="0">
                <a:solidFill>
                  <a:srgbClr val="00B050"/>
                </a:solidFill>
                <a:effectLst>
                  <a:outerShdw blurRad="38100" dist="38100" dir="2700000" algn="tl">
                    <a:srgbClr val="000000">
                      <a:alpha val="43137"/>
                    </a:srgbClr>
                  </a:outerShdw>
                </a:effectLst>
              </a:rPr>
              <a:t>ПРИНЦИП КОМПЛЕМЕНТАРНОСТИ (ПК): </a:t>
            </a:r>
            <a:br>
              <a:rPr lang="ru-RU" sz="3600" b="1" u="sng" dirty="0"/>
            </a:br>
            <a:r>
              <a:rPr lang="ru-RU" sz="4000" b="1" u="sng" dirty="0"/>
              <a:t>А-Т (У), Г-Ц</a:t>
            </a:r>
            <a:r>
              <a:rPr lang="ru-RU" sz="4000" b="1" dirty="0"/>
              <a:t> </a:t>
            </a:r>
            <a:br>
              <a:rPr lang="ru-RU" sz="3600" b="1" dirty="0"/>
            </a:br>
            <a:r>
              <a:rPr lang="ru-RU" sz="3600" b="1" i="1" dirty="0"/>
              <a:t>(во всех молекулах РНК азотистое основание </a:t>
            </a:r>
            <a:r>
              <a:rPr lang="ru-RU" b="1" i="1" dirty="0">
                <a:solidFill>
                  <a:srgbClr val="FF0000"/>
                </a:solidFill>
                <a:effectLst>
                  <a:outerShdw blurRad="38100" dist="38100" dir="2700000" algn="tl">
                    <a:srgbClr val="000000">
                      <a:alpha val="43137"/>
                    </a:srgbClr>
                  </a:outerShdw>
                </a:effectLst>
              </a:rPr>
              <a:t>Т</a:t>
            </a:r>
            <a:r>
              <a:rPr lang="ru-RU" sz="3600" b="1" i="1" dirty="0">
                <a:solidFill>
                  <a:srgbClr val="FF0000"/>
                </a:solidFill>
              </a:rPr>
              <a:t>имин</a:t>
            </a:r>
            <a:r>
              <a:rPr lang="ru-RU" sz="3600" b="1" i="1" dirty="0"/>
              <a:t> заменяется на </a:t>
            </a:r>
            <a:r>
              <a:rPr lang="ru-RU" b="1" i="1" dirty="0" err="1">
                <a:solidFill>
                  <a:srgbClr val="7030A0"/>
                </a:solidFill>
                <a:effectLst>
                  <a:outerShdw blurRad="38100" dist="38100" dir="2700000" algn="tl">
                    <a:srgbClr val="000000">
                      <a:alpha val="43137"/>
                    </a:srgbClr>
                  </a:outerShdw>
                </a:effectLst>
              </a:rPr>
              <a:t>У</a:t>
            </a:r>
            <a:r>
              <a:rPr lang="ru-RU" sz="3600" b="1" i="1" dirty="0" err="1">
                <a:solidFill>
                  <a:srgbClr val="7030A0"/>
                </a:solidFill>
              </a:rPr>
              <a:t>рацил</a:t>
            </a:r>
            <a:r>
              <a:rPr lang="ru-RU" sz="3600" b="1" i="1" dirty="0"/>
              <a:t>):</a:t>
            </a:r>
            <a:br>
              <a:rPr lang="ru-RU" sz="3600" b="1" dirty="0"/>
            </a:br>
            <a:endParaRPr lang="ru-RU" sz="3600" b="1" dirty="0"/>
          </a:p>
        </p:txBody>
      </p:sp>
      <p:graphicFrame>
        <p:nvGraphicFramePr>
          <p:cNvPr id="4" name="Содержимое 3"/>
          <p:cNvGraphicFramePr>
            <a:graphicFrameLocks noGrp="1"/>
          </p:cNvGraphicFramePr>
          <p:nvPr>
            <p:ph idx="1"/>
          </p:nvPr>
        </p:nvGraphicFramePr>
        <p:xfrm>
          <a:off x="611560" y="2857500"/>
          <a:ext cx="7992889" cy="2375664"/>
        </p:xfrm>
        <a:graphic>
          <a:graphicData uri="http://schemas.openxmlformats.org/drawingml/2006/table">
            <a:tbl>
              <a:tblPr/>
              <a:tblGrid>
                <a:gridCol w="2304320">
                  <a:extLst>
                    <a:ext uri="{9D8B030D-6E8A-4147-A177-3AD203B41FA5}">
                      <a16:colId xmlns:a16="http://schemas.microsoft.com/office/drawing/2014/main" val="20000"/>
                    </a:ext>
                  </a:extLst>
                </a:gridCol>
                <a:gridCol w="1437492">
                  <a:extLst>
                    <a:ext uri="{9D8B030D-6E8A-4147-A177-3AD203B41FA5}">
                      <a16:colId xmlns:a16="http://schemas.microsoft.com/office/drawing/2014/main" val="20001"/>
                    </a:ext>
                  </a:extLst>
                </a:gridCol>
                <a:gridCol w="1435687">
                  <a:extLst>
                    <a:ext uri="{9D8B030D-6E8A-4147-A177-3AD203B41FA5}">
                      <a16:colId xmlns:a16="http://schemas.microsoft.com/office/drawing/2014/main" val="20002"/>
                    </a:ext>
                  </a:extLst>
                </a:gridCol>
                <a:gridCol w="1332750">
                  <a:extLst>
                    <a:ext uri="{9D8B030D-6E8A-4147-A177-3AD203B41FA5}">
                      <a16:colId xmlns:a16="http://schemas.microsoft.com/office/drawing/2014/main" val="20003"/>
                    </a:ext>
                  </a:extLst>
                </a:gridCol>
                <a:gridCol w="1482640">
                  <a:extLst>
                    <a:ext uri="{9D8B030D-6E8A-4147-A177-3AD203B41FA5}">
                      <a16:colId xmlns:a16="http://schemas.microsoft.com/office/drawing/2014/main" val="20004"/>
                    </a:ext>
                  </a:extLst>
                </a:gridCol>
              </a:tblGrid>
              <a:tr h="576064">
                <a:tc>
                  <a:txBody>
                    <a:bodyPr/>
                    <a:lstStyle/>
                    <a:p>
                      <a:pPr algn="l">
                        <a:lnSpc>
                          <a:spcPct val="115000"/>
                        </a:lnSpc>
                        <a:spcAft>
                          <a:spcPts val="0"/>
                        </a:spcAft>
                      </a:pPr>
                      <a:r>
                        <a:rPr lang="en-US" sz="3600" b="1" dirty="0">
                          <a:latin typeface="+mn-lt"/>
                          <a:ea typeface="Calibri"/>
                          <a:cs typeface="Times New Roman"/>
                        </a:rPr>
                        <a:t>ДНК </a:t>
                      </a:r>
                      <a:r>
                        <a:rPr lang="ru-RU" sz="3600" b="1" baseline="-25000" dirty="0">
                          <a:latin typeface="+mn-lt"/>
                          <a:ea typeface="Calibri"/>
                          <a:cs typeface="Times New Roman"/>
                        </a:rPr>
                        <a:t>1 цепь</a:t>
                      </a:r>
                      <a:endParaRPr lang="ru-RU" sz="3600" b="1" dirty="0">
                        <a:latin typeface="+mn-lt"/>
                        <a:ea typeface="Calibri"/>
                        <a:cs typeface="Times New Roman"/>
                      </a:endParaRP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dirty="0">
                          <a:latin typeface="+mn-lt"/>
                          <a:ea typeface="Calibri"/>
                          <a:cs typeface="Times New Roman"/>
                        </a:rPr>
                        <a:t>А</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a:latin typeface="+mn-lt"/>
                          <a:ea typeface="Calibri"/>
                          <a:cs typeface="Times New Roman"/>
                        </a:rPr>
                        <a:t>Т</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a:latin typeface="+mn-lt"/>
                          <a:ea typeface="Calibri"/>
                          <a:cs typeface="Times New Roman"/>
                        </a:rPr>
                        <a:t>Г</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a:latin typeface="+mn-lt"/>
                          <a:ea typeface="Calibri"/>
                          <a:cs typeface="Times New Roman"/>
                        </a:rPr>
                        <a:t>Ц</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76064">
                <a:tc>
                  <a:txBody>
                    <a:bodyPr/>
                    <a:lstStyle/>
                    <a:p>
                      <a:pPr algn="l">
                        <a:lnSpc>
                          <a:spcPct val="115000"/>
                        </a:lnSpc>
                        <a:spcAft>
                          <a:spcPts val="0"/>
                        </a:spcAft>
                      </a:pPr>
                      <a:r>
                        <a:rPr lang="ru-RU" sz="3600" b="1">
                          <a:solidFill>
                            <a:srgbClr val="C00000"/>
                          </a:solidFill>
                          <a:latin typeface="+mn-lt"/>
                          <a:ea typeface="Calibri"/>
                          <a:cs typeface="Times New Roman"/>
                        </a:rPr>
                        <a:t>ДНК </a:t>
                      </a:r>
                      <a:r>
                        <a:rPr lang="ru-RU" sz="3600" b="1" baseline="-25000">
                          <a:solidFill>
                            <a:srgbClr val="C00000"/>
                          </a:solidFill>
                          <a:latin typeface="+mn-lt"/>
                          <a:ea typeface="Calibri"/>
                          <a:cs typeface="Times New Roman"/>
                        </a:rPr>
                        <a:t>2 цепь</a:t>
                      </a:r>
                      <a:endParaRPr lang="ru-RU" sz="3600" b="1">
                        <a:solidFill>
                          <a:srgbClr val="C00000"/>
                        </a:solidFill>
                        <a:latin typeface="+mn-lt"/>
                        <a:ea typeface="Calibri"/>
                        <a:cs typeface="Times New Roman"/>
                      </a:endParaRP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dirty="0">
                          <a:solidFill>
                            <a:srgbClr val="C00000"/>
                          </a:solidFill>
                          <a:latin typeface="+mn-lt"/>
                          <a:ea typeface="Calibri"/>
                          <a:cs typeface="Times New Roman"/>
                        </a:rPr>
                        <a:t>Т</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dirty="0">
                          <a:solidFill>
                            <a:srgbClr val="C00000"/>
                          </a:solidFill>
                          <a:latin typeface="+mn-lt"/>
                          <a:ea typeface="Calibri"/>
                          <a:cs typeface="Times New Roman"/>
                        </a:rPr>
                        <a:t>А</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a:solidFill>
                            <a:srgbClr val="C00000"/>
                          </a:solidFill>
                          <a:latin typeface="+mn-lt"/>
                          <a:ea typeface="Calibri"/>
                          <a:cs typeface="Times New Roman"/>
                        </a:rPr>
                        <a:t>Ц</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dirty="0">
                          <a:solidFill>
                            <a:srgbClr val="C00000"/>
                          </a:solidFill>
                          <a:latin typeface="+mn-lt"/>
                          <a:ea typeface="Calibri"/>
                          <a:cs typeface="Times New Roman"/>
                        </a:rPr>
                        <a:t>Г</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76064">
                <a:tc>
                  <a:txBody>
                    <a:bodyPr/>
                    <a:lstStyle/>
                    <a:p>
                      <a:pPr algn="l">
                        <a:lnSpc>
                          <a:spcPct val="115000"/>
                        </a:lnSpc>
                        <a:spcAft>
                          <a:spcPts val="0"/>
                        </a:spcAft>
                      </a:pPr>
                      <a:r>
                        <a:rPr lang="ru-RU" sz="3600" b="1">
                          <a:solidFill>
                            <a:srgbClr val="002060"/>
                          </a:solidFill>
                          <a:latin typeface="+mn-lt"/>
                          <a:ea typeface="Calibri"/>
                          <a:cs typeface="Times New Roman"/>
                        </a:rPr>
                        <a:t>иРНК</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a:solidFill>
                            <a:srgbClr val="002060"/>
                          </a:solidFill>
                          <a:latin typeface="+mn-lt"/>
                          <a:ea typeface="Calibri"/>
                          <a:cs typeface="Times New Roman"/>
                        </a:rPr>
                        <a:t>А</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dirty="0">
                          <a:solidFill>
                            <a:srgbClr val="002060"/>
                          </a:solidFill>
                          <a:latin typeface="+mn-lt"/>
                          <a:ea typeface="Calibri"/>
                          <a:cs typeface="Times New Roman"/>
                        </a:rPr>
                        <a:t>У</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dirty="0">
                          <a:solidFill>
                            <a:srgbClr val="002060"/>
                          </a:solidFill>
                          <a:latin typeface="+mn-lt"/>
                          <a:ea typeface="Calibri"/>
                          <a:cs typeface="Times New Roman"/>
                        </a:rPr>
                        <a:t>Г</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dirty="0">
                          <a:solidFill>
                            <a:srgbClr val="002060"/>
                          </a:solidFill>
                          <a:latin typeface="+mn-lt"/>
                          <a:ea typeface="Calibri"/>
                          <a:cs typeface="Times New Roman"/>
                        </a:rPr>
                        <a:t>Ц</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76064">
                <a:tc>
                  <a:txBody>
                    <a:bodyPr/>
                    <a:lstStyle/>
                    <a:p>
                      <a:pPr algn="l">
                        <a:lnSpc>
                          <a:spcPct val="115000"/>
                        </a:lnSpc>
                        <a:spcAft>
                          <a:spcPts val="0"/>
                        </a:spcAft>
                      </a:pPr>
                      <a:r>
                        <a:rPr lang="ru-RU" sz="3600" b="1" dirty="0" err="1">
                          <a:solidFill>
                            <a:srgbClr val="7030A0"/>
                          </a:solidFill>
                          <a:effectLst/>
                          <a:latin typeface="+mn-lt"/>
                          <a:ea typeface="Calibri"/>
                          <a:cs typeface="Times New Roman"/>
                        </a:rPr>
                        <a:t>тРНК</a:t>
                      </a:r>
                      <a:endParaRPr lang="ru-RU" sz="3600" b="1" dirty="0">
                        <a:solidFill>
                          <a:srgbClr val="7030A0"/>
                        </a:solidFill>
                        <a:effectLst/>
                        <a:latin typeface="+mn-lt"/>
                        <a:ea typeface="Calibri"/>
                        <a:cs typeface="Times New Roman"/>
                      </a:endParaRP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a:solidFill>
                            <a:srgbClr val="7030A0"/>
                          </a:solidFill>
                          <a:effectLst/>
                          <a:latin typeface="+mn-lt"/>
                          <a:ea typeface="Calibri"/>
                          <a:cs typeface="Times New Roman"/>
                        </a:rPr>
                        <a:t>У</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a:solidFill>
                            <a:srgbClr val="7030A0"/>
                          </a:solidFill>
                          <a:effectLst/>
                          <a:latin typeface="+mn-lt"/>
                          <a:ea typeface="Calibri"/>
                          <a:cs typeface="Times New Roman"/>
                        </a:rPr>
                        <a:t>А</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dirty="0">
                          <a:solidFill>
                            <a:srgbClr val="7030A0"/>
                          </a:solidFill>
                          <a:effectLst/>
                          <a:latin typeface="+mn-lt"/>
                          <a:ea typeface="Calibri"/>
                          <a:cs typeface="Times New Roman"/>
                        </a:rPr>
                        <a:t>Ц</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3600" b="1" dirty="0">
                          <a:solidFill>
                            <a:srgbClr val="7030A0"/>
                          </a:solidFill>
                          <a:effectLst/>
                          <a:latin typeface="+mn-lt"/>
                          <a:ea typeface="Calibri"/>
                          <a:cs typeface="Times New Roman"/>
                        </a:rPr>
                        <a:t>Г</a:t>
                      </a:r>
                    </a:p>
                  </a:txBody>
                  <a:tcPr marL="48272" marR="48272"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7504" y="337220"/>
            <a:ext cx="8686800" cy="5328592"/>
          </a:xfrm>
        </p:spPr>
        <p:txBody>
          <a:bodyPr>
            <a:normAutofit fontScale="70000" lnSpcReduction="20000"/>
          </a:bodyPr>
          <a:lstStyle/>
          <a:p>
            <a:pPr marL="0" indent="0">
              <a:buNone/>
            </a:pPr>
            <a:r>
              <a:rPr lang="ru-RU" sz="5100" b="1" u="sng" dirty="0">
                <a:solidFill>
                  <a:srgbClr val="C00000"/>
                </a:solidFill>
              </a:rPr>
              <a:t>ПРИМЕР 11</a:t>
            </a:r>
            <a:r>
              <a:rPr lang="ru-RU" sz="5100" b="1" dirty="0">
                <a:solidFill>
                  <a:srgbClr val="C00000"/>
                </a:solidFill>
              </a:rPr>
              <a:t> </a:t>
            </a:r>
            <a:r>
              <a:rPr lang="ru-RU" sz="2900" b="1" dirty="0"/>
              <a:t>Известно, что </a:t>
            </a:r>
            <a:r>
              <a:rPr lang="ru-RU" sz="2900" b="1" dirty="0" err="1"/>
              <a:t>комплементарные</a:t>
            </a:r>
            <a:r>
              <a:rPr lang="ru-RU" sz="2900" b="1" dirty="0"/>
              <a:t> цепи нуклеиновых кислот антипараллельны (5’ концу в одной цепи соответствует 3’ конец другой цепи). Синтез нуклеиновых кислот начинается с 5’ конца. Рибосома движется по </a:t>
            </a:r>
            <a:r>
              <a:rPr lang="ru-RU" sz="2900" b="1" dirty="0" err="1"/>
              <a:t>иРНК</a:t>
            </a:r>
            <a:r>
              <a:rPr lang="ru-RU" sz="2900" b="1" dirty="0"/>
              <a:t> в направлении от 5’ к З’ концу.</a:t>
            </a:r>
            <a:endParaRPr lang="ru-RU" b="1" dirty="0"/>
          </a:p>
          <a:p>
            <a:pPr marL="0" indent="0" algn="ctr">
              <a:buNone/>
            </a:pPr>
            <a:r>
              <a:rPr lang="ru-RU" sz="3400" b="1" dirty="0"/>
              <a:t>Известно, что ген имеет кодирующую и </a:t>
            </a:r>
            <a:r>
              <a:rPr lang="ru-RU" sz="3400" b="1" dirty="0" err="1"/>
              <a:t>некодирующую</a:t>
            </a:r>
            <a:r>
              <a:rPr lang="ru-RU" sz="3400" b="1" dirty="0"/>
              <a:t> области. Фрагмент начала гена имеет следующую последовательность нуклеотидов (нижняя цепь матричная, транскрибируемая).</a:t>
            </a:r>
          </a:p>
          <a:p>
            <a:pPr marL="0" indent="0" algn="ctr">
              <a:buNone/>
            </a:pPr>
            <a:r>
              <a:rPr lang="ru-RU" sz="3400" b="1" dirty="0"/>
              <a:t>5'-ААТГЦГТААЦГАЦГТТТЦГ-3’</a:t>
            </a:r>
          </a:p>
          <a:p>
            <a:pPr marL="0" indent="0" algn="ctr">
              <a:buNone/>
            </a:pPr>
            <a:r>
              <a:rPr lang="ru-RU" sz="3400" b="1" dirty="0"/>
              <a:t>3'-ТТАЦГЦАТТГЦТГЦААГЦ-5’</a:t>
            </a:r>
            <a:r>
              <a:rPr lang="ru-RU" sz="3400" b="1" i="1" dirty="0"/>
              <a:t> </a:t>
            </a:r>
            <a:endParaRPr lang="ru-RU" sz="3400" b="1" dirty="0"/>
          </a:p>
          <a:p>
            <a:pPr marL="0" indent="0" algn="ctr">
              <a:buNone/>
            </a:pPr>
            <a:r>
              <a:rPr lang="ru-RU" b="1" dirty="0"/>
              <a:t>Определите последовательность аминокислот во фрагменте полипептидной цепи, объясните последовательность решения задачи. При ответе учитывайте, что полипептидная цепь начинается аминокислоты Мет. Для выполнения задания используйте таблицу генетического кода. При написании последовательностей нуклеиновых кислот указывайте направление цепей.</a:t>
            </a:r>
          </a:p>
          <a:p>
            <a:pPr>
              <a:buNone/>
            </a:pPr>
            <a:endParaRPr lang="ru-RU"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1333500"/>
            <a:ext cx="8229600" cy="1379984"/>
          </a:xfrm>
        </p:spPr>
        <p:txBody>
          <a:bodyPr/>
          <a:lstStyle/>
          <a:p>
            <a:pPr>
              <a:buNone/>
            </a:pPr>
            <a:r>
              <a:rPr lang="ru-RU" b="1" dirty="0"/>
              <a:t>ДНК смысл    5'- ААТГЦГТААЦГАЦГТТТЦГ-3’</a:t>
            </a:r>
          </a:p>
          <a:p>
            <a:pPr>
              <a:buNone/>
            </a:pPr>
            <a:r>
              <a:rPr lang="ru-RU" b="1" dirty="0"/>
              <a:t>ДНК </a:t>
            </a:r>
            <a:r>
              <a:rPr lang="ru-RU" b="1" dirty="0" err="1"/>
              <a:t>транск</a:t>
            </a:r>
            <a:r>
              <a:rPr lang="ru-RU" b="1" dirty="0"/>
              <a:t>    3'- ТТАЦГЦАТТ ГЦТГЦААГЦ -5’</a:t>
            </a:r>
            <a:r>
              <a:rPr lang="ru-RU" b="1" i="1" dirty="0"/>
              <a:t> </a:t>
            </a:r>
            <a:endParaRPr lang="ru-RU" b="1" dirty="0"/>
          </a:p>
          <a:p>
            <a:pPr>
              <a:buNone/>
            </a:pPr>
            <a:endParaRPr lang="ru-RU" dirty="0"/>
          </a:p>
        </p:txBody>
      </p:sp>
      <p:sp>
        <p:nvSpPr>
          <p:cNvPr id="1025" name="Rectangle 1"/>
          <p:cNvSpPr>
            <a:spLocks noChangeArrowheads="1"/>
          </p:cNvSpPr>
          <p:nvPr/>
        </p:nvSpPr>
        <p:spPr bwMode="auto">
          <a:xfrm>
            <a:off x="539552" y="2497460"/>
            <a:ext cx="7631576"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err="1">
                <a:ln>
                  <a:noFill/>
                </a:ln>
                <a:solidFill>
                  <a:schemeClr val="tx1"/>
                </a:solidFill>
                <a:effectLst/>
                <a:ea typeface="Calibri" pitchFamily="34" charset="0"/>
                <a:cs typeface="Times New Roman" pitchFamily="18" charset="0"/>
              </a:rPr>
              <a:t>иРНК</a:t>
            </a:r>
            <a:r>
              <a:rPr kumimoji="0" lang="ru-RU" sz="3200" b="1" i="0" u="none" strike="noStrike" cap="none" normalizeH="0" baseline="0" dirty="0">
                <a:ln>
                  <a:noFill/>
                </a:ln>
                <a:solidFill>
                  <a:schemeClr val="tx1"/>
                </a:solidFill>
                <a:effectLst/>
                <a:ea typeface="Calibri" pitchFamily="34" charset="0"/>
                <a:cs typeface="Times New Roman" pitchFamily="18" charset="0"/>
              </a:rPr>
              <a:t>              5'- А</a:t>
            </a:r>
            <a:r>
              <a:rPr kumimoji="0" lang="ru-RU" sz="3200" b="1" i="0" strike="noStrike" cap="none" normalizeH="0" baseline="0" dirty="0">
                <a:ln>
                  <a:noFill/>
                </a:ln>
                <a:solidFill>
                  <a:schemeClr val="tx1"/>
                </a:solidFill>
                <a:effectLst/>
                <a:ea typeface="Calibri" pitchFamily="34" charset="0"/>
                <a:cs typeface="Times New Roman" pitchFamily="18" charset="0"/>
              </a:rPr>
              <a:t>АУГ</a:t>
            </a:r>
            <a:r>
              <a:rPr kumimoji="0" lang="ru-RU" sz="3200" b="1" i="0" u="none" strike="noStrike" cap="none" normalizeH="0" baseline="0" dirty="0">
                <a:ln>
                  <a:noFill/>
                </a:ln>
                <a:solidFill>
                  <a:schemeClr val="tx1"/>
                </a:solidFill>
                <a:effectLst/>
                <a:ea typeface="Calibri" pitchFamily="34" charset="0"/>
                <a:cs typeface="Times New Roman" pitchFamily="18" charset="0"/>
              </a:rPr>
              <a:t>ЦГУААЦГАЦГУУУЦГ-3’</a:t>
            </a:r>
            <a:endParaRPr kumimoji="0" lang="ru-RU" sz="4800" b="1" i="0" u="none" strike="noStrike" cap="none" normalizeH="0" baseline="0" dirty="0">
              <a:ln>
                <a:noFill/>
              </a:ln>
              <a:solidFill>
                <a:schemeClr val="tx1"/>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25"/>
                                        </p:tgtEl>
                                        <p:attrNameLst>
                                          <p:attrName>style.visibility</p:attrName>
                                        </p:attrNameLst>
                                      </p:cBhvr>
                                      <p:to>
                                        <p:strVal val="visible"/>
                                      </p:to>
                                    </p:set>
                                    <p:animEffect transition="in" filter="wipe(down)">
                                      <p:cBhvr>
                                        <p:cTn id="7" dur="500"/>
                                        <p:tgtEl>
                                          <p:spTgt spid="10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Генетический код — свойственный всем живым организмам способ ..."/>
          <p:cNvPicPr>
            <a:picLocks noChangeAspect="1" noChangeArrowheads="1"/>
          </p:cNvPicPr>
          <p:nvPr/>
        </p:nvPicPr>
        <p:blipFill>
          <a:blip r:embed="rId2" cstate="print"/>
          <a:srcRect/>
          <a:stretch>
            <a:fillRect/>
          </a:stretch>
        </p:blipFill>
        <p:spPr bwMode="auto">
          <a:xfrm>
            <a:off x="1619672" y="1725542"/>
            <a:ext cx="6120680" cy="3917619"/>
          </a:xfrm>
          <a:prstGeom prst="rect">
            <a:avLst/>
          </a:prstGeom>
          <a:noFill/>
        </p:spPr>
      </p:pic>
      <p:sp>
        <p:nvSpPr>
          <p:cNvPr id="2" name="Заголовок 1"/>
          <p:cNvSpPr>
            <a:spLocks noGrp="1"/>
          </p:cNvSpPr>
          <p:nvPr>
            <p:ph type="title"/>
          </p:nvPr>
        </p:nvSpPr>
        <p:spPr>
          <a:xfrm>
            <a:off x="205680" y="265212"/>
            <a:ext cx="8686800" cy="952500"/>
          </a:xfrm>
        </p:spPr>
        <p:txBody>
          <a:bodyPr>
            <a:noAutofit/>
          </a:bodyPr>
          <a:lstStyle/>
          <a:p>
            <a:r>
              <a:rPr lang="ru-RU" sz="2800" b="1" dirty="0">
                <a:effectLst>
                  <a:outerShdw blurRad="38100" dist="38100" dir="2700000" algn="tl">
                    <a:srgbClr val="000000">
                      <a:alpha val="43137"/>
                    </a:srgbClr>
                  </a:outerShdw>
                </a:effectLst>
              </a:rPr>
              <a:t>По таблице генетического кода находим какой кодон на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 кодирует аминокислоту Мет.</a:t>
            </a:r>
            <a:br>
              <a:rPr lang="ru-RU" sz="2800" b="1" dirty="0">
                <a:effectLst>
                  <a:outerShdw blurRad="38100" dist="38100" dir="2700000" algn="tl">
                    <a:srgbClr val="000000">
                      <a:alpha val="43137"/>
                    </a:srgbClr>
                  </a:outerShdw>
                </a:effectLst>
              </a:rPr>
            </a:br>
            <a:r>
              <a:rPr lang="ru-RU" sz="2800" b="1" dirty="0">
                <a:effectLst>
                  <a:outerShdw blurRad="38100" dist="38100" dir="2700000" algn="tl">
                    <a:srgbClr val="000000">
                      <a:alpha val="43137"/>
                    </a:srgbClr>
                  </a:outerShdw>
                </a:effectLst>
              </a:rPr>
              <a:t> Это кодон – АУГ. </a:t>
            </a:r>
          </a:p>
        </p:txBody>
      </p:sp>
      <p:sp>
        <p:nvSpPr>
          <p:cNvPr id="5" name="Овал 4"/>
          <p:cNvSpPr/>
          <p:nvPr/>
        </p:nvSpPr>
        <p:spPr>
          <a:xfrm>
            <a:off x="2915816" y="4513684"/>
            <a:ext cx="504056" cy="36004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457200" y="1333500"/>
            <a:ext cx="8229600" cy="1379984"/>
          </a:xfrm>
        </p:spPr>
        <p:txBody>
          <a:bodyPr/>
          <a:lstStyle/>
          <a:p>
            <a:pPr>
              <a:buNone/>
            </a:pPr>
            <a:r>
              <a:rPr lang="ru-RU" b="1" dirty="0"/>
              <a:t>ДНК смысл    5'- ААТГЦГТААЦГАЦГТТТЦГ-3’</a:t>
            </a:r>
          </a:p>
          <a:p>
            <a:pPr>
              <a:buNone/>
            </a:pPr>
            <a:r>
              <a:rPr lang="ru-RU" b="1" dirty="0"/>
              <a:t>ДНК </a:t>
            </a:r>
            <a:r>
              <a:rPr lang="ru-RU" b="1" dirty="0" err="1"/>
              <a:t>транск</a:t>
            </a:r>
            <a:r>
              <a:rPr lang="ru-RU" b="1" dirty="0"/>
              <a:t>    3'- ТТАЦГЦАТТ ГЦТГЦААГЦ -5’</a:t>
            </a:r>
            <a:r>
              <a:rPr lang="ru-RU" b="1" i="1" dirty="0"/>
              <a:t> </a:t>
            </a:r>
            <a:endParaRPr lang="ru-RU" b="1" dirty="0"/>
          </a:p>
          <a:p>
            <a:pPr>
              <a:buNone/>
            </a:pPr>
            <a:endParaRPr lang="ru-RU" dirty="0"/>
          </a:p>
        </p:txBody>
      </p:sp>
      <p:sp>
        <p:nvSpPr>
          <p:cNvPr id="1025" name="Rectangle 1"/>
          <p:cNvSpPr>
            <a:spLocks noChangeArrowheads="1"/>
          </p:cNvSpPr>
          <p:nvPr/>
        </p:nvSpPr>
        <p:spPr bwMode="auto">
          <a:xfrm>
            <a:off x="539552" y="2497460"/>
            <a:ext cx="7631576"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err="1">
                <a:ln>
                  <a:noFill/>
                </a:ln>
                <a:solidFill>
                  <a:schemeClr val="tx1"/>
                </a:solidFill>
                <a:effectLst/>
                <a:ea typeface="Calibri" pitchFamily="34" charset="0"/>
                <a:cs typeface="Times New Roman" pitchFamily="18" charset="0"/>
              </a:rPr>
              <a:t>иРНК</a:t>
            </a:r>
            <a:r>
              <a:rPr kumimoji="0" lang="ru-RU" sz="3200" b="1" i="0" u="none" strike="noStrike" cap="none" normalizeH="0" baseline="0" dirty="0">
                <a:ln>
                  <a:noFill/>
                </a:ln>
                <a:solidFill>
                  <a:schemeClr val="tx1"/>
                </a:solidFill>
                <a:effectLst/>
                <a:ea typeface="Calibri" pitchFamily="34" charset="0"/>
                <a:cs typeface="Times New Roman" pitchFamily="18" charset="0"/>
              </a:rPr>
              <a:t>              5'- А</a:t>
            </a:r>
            <a:r>
              <a:rPr kumimoji="0" lang="ru-RU" sz="3200" b="1" i="0" u="sng" strike="noStrike" cap="none" normalizeH="0" baseline="0" dirty="0">
                <a:ln>
                  <a:noFill/>
                </a:ln>
                <a:solidFill>
                  <a:schemeClr val="tx1"/>
                </a:solidFill>
                <a:effectLst/>
                <a:ea typeface="Calibri" pitchFamily="34" charset="0"/>
                <a:cs typeface="Times New Roman" pitchFamily="18" charset="0"/>
              </a:rPr>
              <a:t>АУГ</a:t>
            </a:r>
            <a:r>
              <a:rPr kumimoji="0" lang="ru-RU" sz="3200" b="1" i="0" u="none" strike="noStrike" cap="none" normalizeH="0" baseline="0" dirty="0">
                <a:ln>
                  <a:noFill/>
                </a:ln>
                <a:solidFill>
                  <a:schemeClr val="tx1"/>
                </a:solidFill>
                <a:effectLst/>
                <a:ea typeface="Calibri" pitchFamily="34" charset="0"/>
                <a:cs typeface="Times New Roman" pitchFamily="18" charset="0"/>
              </a:rPr>
              <a:t>ЦГУААЦГАЦГУУУЦГ-3’</a:t>
            </a:r>
            <a:endParaRPr kumimoji="0" lang="ru-RU" sz="4800" b="1" i="0" u="none" strike="noStrike" cap="none" normalizeH="0" baseline="0" dirty="0">
              <a:ln>
                <a:noFill/>
              </a:ln>
              <a:solidFill>
                <a:schemeClr val="tx1"/>
              </a:solidFill>
              <a:effectLst/>
              <a:cs typeface="Arial" pitchFamily="34" charset="0"/>
            </a:endParaRPr>
          </a:p>
        </p:txBody>
      </p:sp>
      <p:sp>
        <p:nvSpPr>
          <p:cNvPr id="108545" name="Rectangle 1"/>
          <p:cNvSpPr>
            <a:spLocks noChangeArrowheads="1"/>
          </p:cNvSpPr>
          <p:nvPr/>
        </p:nvSpPr>
        <p:spPr bwMode="auto">
          <a:xfrm>
            <a:off x="251520" y="3217540"/>
            <a:ext cx="7486858"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a:ln>
                  <a:noFill/>
                </a:ln>
                <a:solidFill>
                  <a:schemeClr val="tx1"/>
                </a:solidFill>
                <a:effectLst/>
                <a:ea typeface="Calibri" pitchFamily="34" charset="0"/>
                <a:cs typeface="Times New Roman" pitchFamily="18" charset="0"/>
              </a:rPr>
              <a:t>Белок:                     </a:t>
            </a:r>
            <a:r>
              <a:rPr kumimoji="0" lang="ru-RU" sz="2800" b="1" i="0" u="none" strike="noStrike" cap="none" normalizeH="0" baseline="0" dirty="0">
                <a:ln>
                  <a:noFill/>
                </a:ln>
                <a:solidFill>
                  <a:schemeClr val="tx1"/>
                </a:solidFill>
                <a:effectLst/>
                <a:ea typeface="Calibri" pitchFamily="34" charset="0"/>
                <a:cs typeface="Times New Roman" pitchFamily="18" charset="0"/>
              </a:rPr>
              <a:t>мет–</a:t>
            </a:r>
            <a:r>
              <a:rPr kumimoji="0" lang="ru-RU" sz="2800" b="1" i="0" u="none" strike="noStrike" cap="none" normalizeH="0" baseline="0" dirty="0" err="1">
                <a:ln>
                  <a:noFill/>
                </a:ln>
                <a:solidFill>
                  <a:schemeClr val="tx1"/>
                </a:solidFill>
                <a:effectLst/>
                <a:ea typeface="Calibri" pitchFamily="34" charset="0"/>
                <a:cs typeface="Times New Roman" pitchFamily="18" charset="0"/>
              </a:rPr>
              <a:t>арг</a:t>
            </a:r>
            <a:r>
              <a:rPr kumimoji="0" lang="ru-RU" sz="2800" b="1" i="0" u="none" strike="noStrike" cap="none" normalizeH="0" baseline="0" dirty="0">
                <a:ln>
                  <a:noFill/>
                </a:ln>
                <a:solidFill>
                  <a:schemeClr val="tx1"/>
                </a:solidFill>
                <a:effectLst/>
                <a:ea typeface="Calibri" pitchFamily="34" charset="0"/>
                <a:cs typeface="Times New Roman" pitchFamily="18" charset="0"/>
              </a:rPr>
              <a:t>–</a:t>
            </a:r>
            <a:r>
              <a:rPr kumimoji="0" lang="ru-RU" sz="2800" b="1" i="0" u="none" strike="noStrike" cap="none" normalizeH="0" baseline="0" dirty="0" err="1">
                <a:ln>
                  <a:noFill/>
                </a:ln>
                <a:solidFill>
                  <a:schemeClr val="tx1"/>
                </a:solidFill>
                <a:effectLst/>
                <a:ea typeface="Calibri" pitchFamily="34" charset="0"/>
                <a:cs typeface="Times New Roman" pitchFamily="18" charset="0"/>
              </a:rPr>
              <a:t>асн</a:t>
            </a:r>
            <a:r>
              <a:rPr kumimoji="0" lang="ru-RU" sz="2800" b="1" i="0" u="none" strike="noStrike" cap="none" normalizeH="0" baseline="0" dirty="0">
                <a:ln>
                  <a:noFill/>
                </a:ln>
                <a:solidFill>
                  <a:schemeClr val="tx1"/>
                </a:solidFill>
                <a:effectLst/>
                <a:ea typeface="Calibri" pitchFamily="34" charset="0"/>
                <a:cs typeface="Times New Roman" pitchFamily="18" charset="0"/>
              </a:rPr>
              <a:t>–</a:t>
            </a:r>
            <a:r>
              <a:rPr kumimoji="0" lang="ru-RU" sz="2800" b="1" i="0" u="none" strike="noStrike" cap="none" normalizeH="0" baseline="0" dirty="0" err="1">
                <a:ln>
                  <a:noFill/>
                </a:ln>
                <a:solidFill>
                  <a:schemeClr val="tx1"/>
                </a:solidFill>
                <a:effectLst/>
                <a:ea typeface="Calibri" pitchFamily="34" charset="0"/>
                <a:cs typeface="Times New Roman" pitchFamily="18" charset="0"/>
              </a:rPr>
              <a:t>асп</a:t>
            </a:r>
            <a:r>
              <a:rPr kumimoji="0" lang="ru-RU" sz="2800" b="1" i="0" u="none" strike="noStrike" cap="none" normalizeH="0" baseline="0" dirty="0">
                <a:ln>
                  <a:noFill/>
                </a:ln>
                <a:solidFill>
                  <a:schemeClr val="tx1"/>
                </a:solidFill>
                <a:effectLst/>
                <a:ea typeface="Calibri" pitchFamily="34" charset="0"/>
                <a:cs typeface="Times New Roman" pitchFamily="18" charset="0"/>
              </a:rPr>
              <a:t>–вал–сер </a:t>
            </a:r>
            <a:endParaRPr kumimoji="0" lang="ru-RU" sz="4400" b="1" i="0" u="none" strike="noStrike" cap="none" normalizeH="0" baseline="0" dirty="0">
              <a:ln>
                <a:noFill/>
              </a:ln>
              <a:solidFill>
                <a:schemeClr val="tx1"/>
              </a:solidFill>
              <a:effectLst/>
              <a:cs typeface="Arial" pitchFamily="34" charset="0"/>
            </a:endParaRPr>
          </a:p>
        </p:txBody>
      </p:sp>
      <p:sp>
        <p:nvSpPr>
          <p:cNvPr id="6" name="Прямоугольник 5"/>
          <p:cNvSpPr/>
          <p:nvPr/>
        </p:nvSpPr>
        <p:spPr>
          <a:xfrm>
            <a:off x="1187624" y="4297660"/>
            <a:ext cx="7488832" cy="954107"/>
          </a:xfrm>
          <a:prstGeom prst="rect">
            <a:avLst/>
          </a:prstGeom>
        </p:spPr>
        <p:txBody>
          <a:bodyPr wrap="square">
            <a:spAutoFit/>
          </a:bodyPr>
          <a:lstStyle/>
          <a:p>
            <a:pPr algn="ctr"/>
            <a:r>
              <a:rPr lang="ru-RU" sz="2800" b="1" dirty="0">
                <a:solidFill>
                  <a:srgbClr val="C00000"/>
                </a:solidFill>
              </a:rPr>
              <a:t>Синтез полипептида начинается со второго нуклеотида на </a:t>
            </a:r>
            <a:r>
              <a:rPr lang="ru-RU" sz="2800" b="1" dirty="0" err="1">
                <a:solidFill>
                  <a:srgbClr val="C00000"/>
                </a:solidFill>
              </a:rPr>
              <a:t>иРНК</a:t>
            </a:r>
            <a:r>
              <a:rPr lang="ru-RU" sz="2800" b="1" dirty="0">
                <a:solidFill>
                  <a:srgbClr val="C00000"/>
                </a:solidFill>
              </a:rPr>
              <a:t> </a:t>
            </a:r>
          </a:p>
        </p:txBody>
      </p:sp>
      <p:sp>
        <p:nvSpPr>
          <p:cNvPr id="7" name="Овал 6"/>
          <p:cNvSpPr/>
          <p:nvPr/>
        </p:nvSpPr>
        <p:spPr>
          <a:xfrm>
            <a:off x="3563888" y="2569468"/>
            <a:ext cx="288032" cy="504056"/>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8545"/>
                                        </p:tgtEl>
                                        <p:attrNameLst>
                                          <p:attrName>style.visibility</p:attrName>
                                        </p:attrNameLst>
                                      </p:cBhvr>
                                      <p:to>
                                        <p:strVal val="visible"/>
                                      </p:to>
                                    </p:set>
                                    <p:animEffect transition="in" filter="wipe(down)">
                                      <p:cBhvr>
                                        <p:cTn id="7" dur="500"/>
                                        <p:tgtEl>
                                          <p:spTgt spid="10854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5" grpId="0"/>
      <p:bldP spid="6" grpId="0"/>
      <p:bldP spid="7"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337220"/>
            <a:ext cx="8229600" cy="5184576"/>
          </a:xfrm>
        </p:spPr>
        <p:txBody>
          <a:bodyPr>
            <a:normAutofit fontScale="85000" lnSpcReduction="20000"/>
          </a:bodyPr>
          <a:lstStyle/>
          <a:p>
            <a:pPr marL="0" indent="0" algn="ctr">
              <a:buNone/>
            </a:pPr>
            <a:r>
              <a:rPr lang="ru-RU" sz="3800" b="1" dirty="0">
                <a:solidFill>
                  <a:srgbClr val="C00000"/>
                </a:solidFill>
              </a:rPr>
              <a:t>Ответ: </a:t>
            </a:r>
          </a:p>
          <a:p>
            <a:pPr marL="0" indent="0">
              <a:buNone/>
            </a:pPr>
            <a:r>
              <a:rPr lang="ru-RU" b="1" dirty="0"/>
              <a:t>1) </a:t>
            </a:r>
            <a:r>
              <a:rPr lang="ru-RU" b="1" dirty="0" err="1"/>
              <a:t>Последовательнасть</a:t>
            </a:r>
            <a:r>
              <a:rPr lang="ru-RU" b="1" dirty="0"/>
              <a:t> </a:t>
            </a:r>
            <a:r>
              <a:rPr lang="ru-RU" b="1" dirty="0" err="1"/>
              <a:t>иРНК</a:t>
            </a:r>
            <a:r>
              <a:rPr lang="ru-RU" b="1" dirty="0"/>
              <a:t>: 5'- ААУГЦГУААЦГАЦГУУУЦГ-3’</a:t>
            </a:r>
          </a:p>
          <a:p>
            <a:pPr marL="0" indent="0">
              <a:buNone/>
            </a:pPr>
            <a:r>
              <a:rPr lang="ru-RU" b="1" dirty="0"/>
              <a:t>2) Аминокислоте Мет соответствует кодон 5'- АУГ-3’ (АУГ)</a:t>
            </a:r>
          </a:p>
          <a:p>
            <a:pPr marL="0" indent="0">
              <a:buNone/>
            </a:pPr>
            <a:r>
              <a:rPr lang="ru-RU" b="1" dirty="0"/>
              <a:t>3) Синтез полипептида начинается со второго нуклеотида на </a:t>
            </a:r>
            <a:r>
              <a:rPr lang="ru-RU" b="1" dirty="0" err="1"/>
              <a:t>иРНК</a:t>
            </a:r>
            <a:r>
              <a:rPr lang="ru-RU" b="1" dirty="0"/>
              <a:t> </a:t>
            </a:r>
          </a:p>
          <a:p>
            <a:pPr marL="0" indent="0">
              <a:buNone/>
            </a:pPr>
            <a:r>
              <a:rPr lang="ru-RU" b="1" dirty="0"/>
              <a:t>4) Последовательность аминокислот в полипептиде: мет–</a:t>
            </a:r>
            <a:r>
              <a:rPr lang="ru-RU" b="1" dirty="0" err="1"/>
              <a:t>арг</a:t>
            </a:r>
            <a:r>
              <a:rPr lang="ru-RU" b="1" dirty="0"/>
              <a:t>–</a:t>
            </a:r>
            <a:r>
              <a:rPr lang="ru-RU" b="1" dirty="0" err="1"/>
              <a:t>асн</a:t>
            </a:r>
            <a:r>
              <a:rPr lang="ru-RU" b="1" dirty="0"/>
              <a:t>–</a:t>
            </a:r>
            <a:r>
              <a:rPr lang="ru-RU" b="1" dirty="0" err="1"/>
              <a:t>асп</a:t>
            </a:r>
            <a:r>
              <a:rPr lang="ru-RU" b="1" dirty="0"/>
              <a:t>–вал–сер</a:t>
            </a:r>
          </a:p>
          <a:p>
            <a:pPr marL="0" indent="0" algn="ctr">
              <a:buNone/>
            </a:pPr>
            <a:r>
              <a:rPr lang="ru-RU" sz="2800" b="1" i="1" dirty="0">
                <a:solidFill>
                  <a:srgbClr val="C00000"/>
                </a:solidFill>
              </a:rPr>
              <a:t>Если в явном виде на </a:t>
            </a:r>
            <a:r>
              <a:rPr lang="ru-RU" sz="2800" b="1" i="1" dirty="0" err="1">
                <a:solidFill>
                  <a:srgbClr val="C00000"/>
                </a:solidFill>
              </a:rPr>
              <a:t>иРНК</a:t>
            </a:r>
            <a:r>
              <a:rPr lang="ru-RU" sz="2800" b="1" i="1" dirty="0">
                <a:solidFill>
                  <a:srgbClr val="C00000"/>
                </a:solidFill>
              </a:rPr>
              <a:t> указано начало синтеза полипептида (подчеркнут или обведен первый триплет, указан стрелкой первый нуклеотид и т.п.) третий элемент ответа засчитывается как верный.</a:t>
            </a:r>
            <a:endParaRPr lang="ru-RU" sz="2800" b="1" dirty="0">
              <a:solidFill>
                <a:srgbClr val="C00000"/>
              </a:solidFill>
            </a:endParaRPr>
          </a:p>
          <a:p>
            <a:pPr>
              <a:buNone/>
            </a:pP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69268"/>
            <a:ext cx="9144000" cy="952500"/>
          </a:xfrm>
        </p:spPr>
        <p:txBody>
          <a:bodyPr>
            <a:normAutofit fontScale="90000"/>
          </a:bodyPr>
          <a:lstStyle/>
          <a:p>
            <a:r>
              <a:rPr lang="ru-RU" sz="4000" b="1" u="sng" dirty="0">
                <a:solidFill>
                  <a:srgbClr val="C00000"/>
                </a:solidFill>
                <a:effectLst>
                  <a:outerShdw blurRad="38100" dist="38100" dir="2700000" algn="tl">
                    <a:srgbClr val="000000">
                      <a:alpha val="43137"/>
                    </a:srgbClr>
                  </a:outerShdw>
                </a:effectLst>
              </a:rPr>
              <a:t>ЗАГОТОВКА ДЛЯ СТАНДАРТНЫХ ЗАДАЧ</a:t>
            </a:r>
            <a:r>
              <a:rPr lang="ru-RU" sz="4000" b="1" dirty="0">
                <a:solidFill>
                  <a:srgbClr val="C00000"/>
                </a:solidFill>
                <a:effectLst>
                  <a:outerShdw blurRad="38100" dist="38100" dir="2700000" algn="tl">
                    <a:srgbClr val="000000">
                      <a:alpha val="43137"/>
                    </a:srgbClr>
                  </a:outerShdw>
                </a:effectLst>
              </a:rPr>
              <a:t> </a:t>
            </a:r>
            <a:r>
              <a:rPr lang="ru-RU" sz="2700" b="1" i="1" dirty="0"/>
              <a:t>(то есть кроме тех, которые начинаются со слов: «Все виды РНК синтезируются на ДНК-матрице. Фрагмент цепи ДНК, на которой синтезируется участок центральной петли </a:t>
            </a:r>
            <a:r>
              <a:rPr lang="ru-RU" sz="2700" b="1" i="1" dirty="0" err="1"/>
              <a:t>тРНК</a:t>
            </a:r>
            <a:r>
              <a:rPr lang="ru-RU" sz="2700" b="1" i="1" dirty="0"/>
              <a:t>…»)</a:t>
            </a:r>
            <a:br>
              <a:rPr lang="ru-RU" sz="3100" b="1" dirty="0"/>
            </a:br>
            <a:endParaRPr lang="ru-RU" b="1" dirty="0"/>
          </a:p>
        </p:txBody>
      </p:sp>
      <p:sp>
        <p:nvSpPr>
          <p:cNvPr id="3" name="Содержимое 2"/>
          <p:cNvSpPr>
            <a:spLocks noGrp="1"/>
          </p:cNvSpPr>
          <p:nvPr>
            <p:ph idx="1"/>
          </p:nvPr>
        </p:nvSpPr>
        <p:spPr>
          <a:xfrm>
            <a:off x="323528" y="2281436"/>
            <a:ext cx="8640960" cy="2952328"/>
          </a:xfrm>
        </p:spPr>
        <p:txBody>
          <a:bodyPr>
            <a:normAutofit fontScale="85000" lnSpcReduction="10000"/>
          </a:bodyPr>
          <a:lstStyle/>
          <a:p>
            <a:pPr marL="0" indent="0">
              <a:buNone/>
            </a:pPr>
            <a:r>
              <a:rPr lang="ru-RU" b="1" dirty="0"/>
              <a:t>ДНК смысловая (кодирующая)              5’_________ 3’</a:t>
            </a:r>
            <a:endParaRPr lang="ru-RU" dirty="0"/>
          </a:p>
          <a:p>
            <a:pPr marL="0" indent="0">
              <a:buNone/>
            </a:pPr>
            <a:r>
              <a:rPr lang="ru-RU" b="1" dirty="0"/>
              <a:t>ДНК транскрибируемая (матричная)   3’_________ 5’</a:t>
            </a:r>
            <a:endParaRPr lang="ru-RU" dirty="0"/>
          </a:p>
          <a:p>
            <a:pPr marL="0" indent="0">
              <a:buNone/>
            </a:pPr>
            <a:r>
              <a:rPr lang="ru-RU" b="1" dirty="0" err="1"/>
              <a:t>иРНК</a:t>
            </a:r>
            <a:r>
              <a:rPr lang="ru-RU" b="1" dirty="0"/>
              <a:t>                                                               5’_________ 3’     </a:t>
            </a:r>
            <a:endParaRPr lang="ru-RU" dirty="0"/>
          </a:p>
          <a:p>
            <a:pPr marL="0" indent="0">
              <a:buNone/>
            </a:pPr>
            <a:r>
              <a:rPr lang="ru-RU" b="1" dirty="0" err="1"/>
              <a:t>тРНК</a:t>
            </a:r>
            <a:r>
              <a:rPr lang="ru-RU" b="1" dirty="0"/>
              <a:t>                                                                3’_________ 5’     </a:t>
            </a:r>
            <a:endParaRPr lang="ru-RU" dirty="0"/>
          </a:p>
          <a:p>
            <a:pPr marL="0" indent="0">
              <a:buNone/>
            </a:pPr>
            <a:r>
              <a:rPr lang="ru-RU" b="1" dirty="0"/>
              <a:t>белок – </a:t>
            </a:r>
            <a:r>
              <a:rPr lang="ru-RU" i="1" dirty="0"/>
              <a:t>определяем с помощью таблицы </a:t>
            </a:r>
            <a:r>
              <a:rPr lang="ru-RU" i="1" dirty="0" err="1"/>
              <a:t>генетичес-кого</a:t>
            </a:r>
            <a:r>
              <a:rPr lang="ru-RU" i="1" dirty="0"/>
              <a:t> кода !по кодонам </a:t>
            </a:r>
            <a:r>
              <a:rPr lang="ru-RU" i="1" dirty="0" err="1"/>
              <a:t>иРНК</a:t>
            </a:r>
            <a:r>
              <a:rPr lang="ru-RU" i="1" dirty="0"/>
              <a:t>!</a:t>
            </a:r>
            <a:endParaRPr lang="ru-RU" dirty="0"/>
          </a:p>
          <a:p>
            <a:pPr>
              <a:buNone/>
            </a:pP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395536" y="1129308"/>
            <a:ext cx="8229600" cy="3771636"/>
          </a:xfrm>
        </p:spPr>
        <p:txBody>
          <a:bodyPr/>
          <a:lstStyle/>
          <a:p>
            <a:pPr marL="0" indent="0" algn="ctr">
              <a:buNone/>
            </a:pPr>
            <a:r>
              <a:rPr lang="ru-RU" sz="3600" b="1" i="1" dirty="0">
                <a:solidFill>
                  <a:srgbClr val="C00000"/>
                </a:solidFill>
                <a:effectLst>
                  <a:outerShdw blurRad="38100" dist="38100" dir="2700000" algn="tl">
                    <a:srgbClr val="000000">
                      <a:alpha val="43137"/>
                    </a:srgbClr>
                  </a:outerShdw>
                </a:effectLst>
              </a:rPr>
              <a:t>!!ВНИМАНИЕ!! </a:t>
            </a:r>
            <a:br>
              <a:rPr lang="ru-RU" sz="3600" b="1" i="1" dirty="0">
                <a:solidFill>
                  <a:srgbClr val="C00000"/>
                </a:solidFill>
              </a:rPr>
            </a:br>
            <a:r>
              <a:rPr lang="ru-RU" sz="3600" b="1" i="1" u="sng" dirty="0">
                <a:solidFill>
                  <a:srgbClr val="C00000"/>
                </a:solidFill>
              </a:rPr>
              <a:t>В ответах или в условиях задачи </a:t>
            </a:r>
            <a:r>
              <a:rPr lang="ru-RU" sz="3600" b="1" i="1" dirty="0">
                <a:solidFill>
                  <a:srgbClr val="C00000"/>
                </a:solidFill>
              </a:rPr>
              <a:t> запись всех одиночных цепей нуклеиновых кислот, кодонов </a:t>
            </a:r>
            <a:r>
              <a:rPr lang="ru-RU" sz="3600" b="1" i="1" dirty="0" err="1">
                <a:solidFill>
                  <a:srgbClr val="C00000"/>
                </a:solidFill>
              </a:rPr>
              <a:t>иРНК</a:t>
            </a:r>
            <a:r>
              <a:rPr lang="ru-RU" sz="3600" b="1" i="1" dirty="0">
                <a:solidFill>
                  <a:srgbClr val="C00000"/>
                </a:solidFill>
              </a:rPr>
              <a:t> и антикодонов </a:t>
            </a:r>
            <a:r>
              <a:rPr lang="ru-RU" sz="3600" b="1" i="1" dirty="0" err="1">
                <a:solidFill>
                  <a:srgbClr val="C00000"/>
                </a:solidFill>
              </a:rPr>
              <a:t>тРНК</a:t>
            </a:r>
            <a:r>
              <a:rPr lang="ru-RU" sz="3600" b="1" i="1" dirty="0">
                <a:solidFill>
                  <a:srgbClr val="C00000"/>
                </a:solidFill>
              </a:rPr>
              <a:t> пишут по умолчанию  </a:t>
            </a:r>
            <a:r>
              <a:rPr lang="ru-RU" sz="3600" b="1" i="1" u="sng" dirty="0">
                <a:solidFill>
                  <a:srgbClr val="C00000"/>
                </a:solidFill>
              </a:rPr>
              <a:t>от </a:t>
            </a:r>
            <a:r>
              <a:rPr lang="ru-RU" sz="3600" b="1" u="sng" dirty="0">
                <a:solidFill>
                  <a:srgbClr val="C00000"/>
                </a:solidFill>
              </a:rPr>
              <a:t>5’ к 3’ концу.</a:t>
            </a:r>
            <a:endParaRPr lang="ru-RU" sz="3600" dirty="0">
              <a:solidFill>
                <a:srgbClr val="C00000"/>
              </a:solidFill>
            </a:endParaRPr>
          </a:p>
          <a:p>
            <a:pPr>
              <a:buNone/>
            </a:pP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865"/>
            <a:ext cx="8686800" cy="952500"/>
          </a:xfrm>
        </p:spPr>
        <p:txBody>
          <a:bodyPr>
            <a:normAutofit fontScale="90000"/>
          </a:bodyPr>
          <a:lstStyle/>
          <a:p>
            <a:r>
              <a:rPr lang="ru-RU" b="1" dirty="0">
                <a:solidFill>
                  <a:srgbClr val="C00000"/>
                </a:solidFill>
                <a:effectLst>
                  <a:outerShdw blurRad="38100" dist="38100" dir="2700000" algn="tl">
                    <a:srgbClr val="000000">
                      <a:alpha val="43137"/>
                    </a:srgbClr>
                  </a:outerShdw>
                </a:effectLst>
              </a:rPr>
              <a:t>ТАБЛИЦА ГЕНЕТИЧЕСКОГО КОДА </a:t>
            </a:r>
            <a:br>
              <a:rPr lang="ru-RU" b="1" dirty="0">
                <a:solidFill>
                  <a:srgbClr val="C00000"/>
                </a:solidFill>
                <a:effectLst>
                  <a:outerShdw blurRad="38100" dist="38100" dir="2700000" algn="tl">
                    <a:srgbClr val="000000">
                      <a:alpha val="43137"/>
                    </a:srgbClr>
                  </a:outerShdw>
                </a:effectLst>
              </a:rPr>
            </a:br>
            <a:r>
              <a:rPr lang="ru-RU" b="1" dirty="0">
                <a:solidFill>
                  <a:srgbClr val="C00000"/>
                </a:solidFill>
                <a:effectLst>
                  <a:outerShdw blurRad="38100" dist="38100" dir="2700000" algn="tl">
                    <a:srgbClr val="000000">
                      <a:alpha val="43137"/>
                    </a:srgbClr>
                  </a:outerShdw>
                </a:effectLst>
              </a:rPr>
              <a:t>(таблица ГК)</a:t>
            </a:r>
            <a:r>
              <a:rPr lang="ru-RU" b="1" dirty="0"/>
              <a:t> </a:t>
            </a:r>
            <a:r>
              <a:rPr lang="ru-RU" sz="3600" i="1" dirty="0"/>
              <a:t>– </a:t>
            </a:r>
            <a:r>
              <a:rPr lang="ru-RU" sz="3600" b="1" i="1" dirty="0"/>
              <a:t>будет приложена к заданию</a:t>
            </a:r>
            <a:endParaRPr lang="ru-RU" b="1" dirty="0"/>
          </a:p>
        </p:txBody>
      </p:sp>
      <p:sp>
        <p:nvSpPr>
          <p:cNvPr id="3" name="Содержимое 2"/>
          <p:cNvSpPr>
            <a:spLocks noGrp="1"/>
          </p:cNvSpPr>
          <p:nvPr>
            <p:ph idx="1"/>
          </p:nvPr>
        </p:nvSpPr>
        <p:spPr/>
        <p:txBody>
          <a:bodyPr/>
          <a:lstStyle/>
          <a:p>
            <a:endParaRPr lang="ru-RU"/>
          </a:p>
        </p:txBody>
      </p:sp>
      <p:pic>
        <p:nvPicPr>
          <p:cNvPr id="15362" name="Picture 2" descr="Генетический код — свойственный всем живым организмам способ ..."/>
          <p:cNvPicPr>
            <a:picLocks noChangeAspect="1" noChangeArrowheads="1"/>
          </p:cNvPicPr>
          <p:nvPr/>
        </p:nvPicPr>
        <p:blipFill>
          <a:blip r:embed="rId2" cstate="print"/>
          <a:srcRect/>
          <a:stretch>
            <a:fillRect/>
          </a:stretch>
        </p:blipFill>
        <p:spPr bwMode="auto">
          <a:xfrm>
            <a:off x="1331640" y="1417340"/>
            <a:ext cx="6436990" cy="4126534"/>
          </a:xfrm>
          <a:prstGeom prst="rect">
            <a:avLst/>
          </a:prstGeom>
          <a:noFill/>
          <a:ln w="38100">
            <a:solidFill>
              <a:srgbClr val="C00000"/>
            </a:solid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94828"/>
            <a:ext cx="9144000" cy="952500"/>
          </a:xfrm>
        </p:spPr>
        <p:txBody>
          <a:bodyPr>
            <a:normAutofit fontScale="90000"/>
          </a:bodyPr>
          <a:lstStyle/>
          <a:p>
            <a:r>
              <a:rPr lang="ru-RU" b="1" dirty="0">
                <a:solidFill>
                  <a:srgbClr val="C00000"/>
                </a:solidFill>
                <a:effectLst>
                  <a:outerShdw blurRad="38100" dist="38100" dir="2700000" algn="tl">
                    <a:srgbClr val="000000">
                      <a:alpha val="43137"/>
                    </a:srgbClr>
                  </a:outerShdw>
                </a:effectLst>
              </a:rPr>
              <a:t>«ЗНАКИ» В НУКЛЕИНОВЫХ КИСЛОТАХ;</a:t>
            </a:r>
            <a:endParaRPr lang="ru-RU" dirty="0">
              <a:solidFill>
                <a:srgbClr val="C0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79512" y="913284"/>
            <a:ext cx="8784976" cy="4608512"/>
          </a:xfrm>
          <a:ln w="28575">
            <a:solidFill>
              <a:srgbClr val="C00000"/>
            </a:solidFill>
          </a:ln>
        </p:spPr>
        <p:txBody>
          <a:bodyPr>
            <a:noAutofit/>
          </a:bodyPr>
          <a:lstStyle/>
          <a:p>
            <a:pPr marL="0" indent="0">
              <a:spcBef>
                <a:spcPts val="600"/>
              </a:spcBef>
              <a:buNone/>
            </a:pPr>
            <a:r>
              <a:rPr lang="ru-RU" sz="2400" b="1" dirty="0"/>
              <a:t> 1</a:t>
            </a:r>
            <a:r>
              <a:rPr lang="ru-RU" sz="2400" b="1" dirty="0">
                <a:solidFill>
                  <a:srgbClr val="C00000"/>
                </a:solidFill>
              </a:rPr>
              <a:t>) ДНК, </a:t>
            </a:r>
            <a:r>
              <a:rPr lang="ru-RU" sz="2400" b="1" dirty="0" err="1">
                <a:solidFill>
                  <a:srgbClr val="C00000"/>
                </a:solidFill>
              </a:rPr>
              <a:t>иРНК</a:t>
            </a:r>
            <a:r>
              <a:rPr lang="ru-RU" sz="2400" b="1" dirty="0">
                <a:solidFill>
                  <a:srgbClr val="C00000"/>
                </a:solidFill>
              </a:rPr>
              <a:t>, </a:t>
            </a:r>
            <a:r>
              <a:rPr lang="ru-RU" sz="2400" b="1" dirty="0"/>
              <a:t>Так как это одна молекула, то записываем </a:t>
            </a:r>
            <a:r>
              <a:rPr lang="ru-RU" sz="2400" b="1" u="sng" dirty="0">
                <a:solidFill>
                  <a:srgbClr val="C00000"/>
                </a:solidFill>
              </a:rPr>
              <a:t>без пробелов;</a:t>
            </a:r>
            <a:r>
              <a:rPr lang="ru-RU" sz="2400" b="1" dirty="0">
                <a:solidFill>
                  <a:srgbClr val="C00000"/>
                </a:solidFill>
              </a:rPr>
              <a:t> </a:t>
            </a:r>
          </a:p>
          <a:p>
            <a:pPr marL="0" indent="0">
              <a:spcBef>
                <a:spcPts val="600"/>
              </a:spcBef>
              <a:buNone/>
            </a:pPr>
            <a:r>
              <a:rPr lang="ru-RU" sz="2400" b="1" dirty="0"/>
              <a:t>2) </a:t>
            </a:r>
            <a:r>
              <a:rPr lang="ru-RU" sz="2400" b="1" dirty="0">
                <a:solidFill>
                  <a:srgbClr val="002060"/>
                </a:solidFill>
              </a:rPr>
              <a:t>Белок</a:t>
            </a:r>
            <a:r>
              <a:rPr lang="ru-RU" sz="2400" b="1" dirty="0"/>
              <a:t> (последовательность аминокислот): записываем через </a:t>
            </a:r>
            <a:r>
              <a:rPr lang="ru-RU" sz="2400" b="1" dirty="0">
                <a:solidFill>
                  <a:srgbClr val="002060"/>
                </a:solidFill>
              </a:rPr>
              <a:t>«тире»;</a:t>
            </a:r>
          </a:p>
          <a:p>
            <a:pPr marL="0" indent="0">
              <a:spcBef>
                <a:spcPts val="600"/>
              </a:spcBef>
              <a:buNone/>
            </a:pPr>
            <a:r>
              <a:rPr lang="ru-RU" sz="2400" b="1" dirty="0"/>
              <a:t>3</a:t>
            </a:r>
            <a:r>
              <a:rPr lang="ru-RU" sz="2400" b="1" dirty="0">
                <a:solidFill>
                  <a:srgbClr val="7030A0"/>
                </a:solidFill>
              </a:rPr>
              <a:t>) </a:t>
            </a:r>
            <a:r>
              <a:rPr lang="ru-RU" sz="2400" b="1" dirty="0" err="1">
                <a:solidFill>
                  <a:srgbClr val="7030A0"/>
                </a:solidFill>
              </a:rPr>
              <a:t>тРНК</a:t>
            </a:r>
            <a:r>
              <a:rPr lang="ru-RU" sz="2400" b="1" dirty="0"/>
              <a:t>. Так как это антикодоны разных </a:t>
            </a:r>
            <a:r>
              <a:rPr lang="ru-RU" sz="2400" b="1" dirty="0" err="1"/>
              <a:t>тРНК</a:t>
            </a:r>
            <a:r>
              <a:rPr lang="ru-RU" sz="2400" b="1" dirty="0"/>
              <a:t>, то записываем их </a:t>
            </a:r>
            <a:r>
              <a:rPr lang="ru-RU" sz="2400" b="1" u="sng" dirty="0">
                <a:solidFill>
                  <a:srgbClr val="7030A0"/>
                </a:solidFill>
              </a:rPr>
              <a:t>через запятую «,»;</a:t>
            </a:r>
            <a:endParaRPr lang="ru-RU" sz="2400" b="1" dirty="0">
              <a:solidFill>
                <a:srgbClr val="7030A0"/>
              </a:solidFill>
            </a:endParaRPr>
          </a:p>
          <a:p>
            <a:pPr marL="0" indent="0">
              <a:spcBef>
                <a:spcPts val="600"/>
              </a:spcBef>
              <a:buNone/>
            </a:pPr>
            <a:r>
              <a:rPr lang="ru-RU" sz="2400" b="1" dirty="0"/>
              <a:t>4) </a:t>
            </a:r>
            <a:r>
              <a:rPr lang="ru-RU" sz="2800" b="1" i="1" dirty="0">
                <a:solidFill>
                  <a:srgbClr val="00B050"/>
                </a:solidFill>
                <a:effectLst>
                  <a:outerShdw blurRad="38100" dist="38100" dir="2700000" algn="tl">
                    <a:srgbClr val="000000">
                      <a:alpha val="43137"/>
                    </a:srgbClr>
                  </a:outerShdw>
                </a:effectLst>
              </a:rPr>
              <a:t>В заданиях-исключениях</a:t>
            </a:r>
            <a:r>
              <a:rPr lang="ru-RU" sz="2800" b="1" dirty="0">
                <a:solidFill>
                  <a:srgbClr val="00B050"/>
                </a:solidFill>
                <a:effectLst>
                  <a:outerShdw blurRad="38100" dist="38100" dir="2700000" algn="tl">
                    <a:srgbClr val="000000">
                      <a:alpha val="43137"/>
                    </a:srgbClr>
                  </a:outerShdw>
                </a:effectLst>
              </a:rPr>
              <a:t> </a:t>
            </a:r>
            <a:r>
              <a:rPr lang="ru-RU" sz="2400" b="1" dirty="0"/>
              <a:t>(начинаются со слов </a:t>
            </a:r>
            <a:r>
              <a:rPr lang="ru-RU" sz="2400" b="1" i="1" dirty="0"/>
              <a:t>«Все виды РНК синтезируются на ДНК-матрице…») </a:t>
            </a:r>
            <a:r>
              <a:rPr lang="ru-RU" sz="2400" b="1" dirty="0" err="1">
                <a:solidFill>
                  <a:srgbClr val="00B050"/>
                </a:solidFill>
              </a:rPr>
              <a:t>тРНК</a:t>
            </a:r>
            <a:r>
              <a:rPr lang="ru-RU" sz="2400" b="1" dirty="0">
                <a:solidFill>
                  <a:srgbClr val="00B050"/>
                </a:solidFill>
              </a:rPr>
              <a:t> записываем </a:t>
            </a:r>
            <a:r>
              <a:rPr lang="ru-RU" sz="2400" b="1" u="sng" dirty="0">
                <a:solidFill>
                  <a:srgbClr val="00B050"/>
                </a:solidFill>
              </a:rPr>
              <a:t>БЕЗ запятых</a:t>
            </a:r>
            <a:r>
              <a:rPr lang="ru-RU" sz="2400" b="1" dirty="0">
                <a:solidFill>
                  <a:srgbClr val="00B050"/>
                </a:solidFill>
              </a:rPr>
              <a:t> </a:t>
            </a:r>
            <a:r>
              <a:rPr lang="ru-RU" sz="2400" b="1" dirty="0"/>
              <a:t>(т.к. речь идёт об одной молекуле </a:t>
            </a:r>
            <a:r>
              <a:rPr lang="ru-RU" sz="2400" b="1" dirty="0" err="1"/>
              <a:t>тРНК</a:t>
            </a:r>
            <a:r>
              <a:rPr lang="ru-RU" sz="2400" b="1" dirty="0"/>
              <a:t>, а не разных);  Всё остальное пишем как обычно (ДНК, </a:t>
            </a:r>
            <a:r>
              <a:rPr lang="ru-RU" sz="2400" b="1" dirty="0" err="1"/>
              <a:t>иРНК</a:t>
            </a:r>
            <a:r>
              <a:rPr lang="ru-RU" sz="2400" b="1" dirty="0"/>
              <a:t> -  без знаков; Аминокислоты через «тире»).</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1959"/>
            <a:ext cx="8229600" cy="1181365"/>
          </a:xfrm>
          <a:solidFill>
            <a:schemeClr val="accent6">
              <a:lumMod val="60000"/>
              <a:lumOff val="40000"/>
            </a:schemeClr>
          </a:solidFill>
        </p:spPr>
        <p:txBody>
          <a:bodyPr>
            <a:normAutofit fontScale="90000"/>
          </a:bodyPr>
          <a:lstStyle/>
          <a:p>
            <a:r>
              <a:rPr lang="ru-RU" b="1" u="sng" dirty="0"/>
              <a:t>АЛГОРИТМ РАБОТЫ ПРИ САМЫХ СТАНДАРТНЫХ ЗАДАЧАХ:</a:t>
            </a:r>
            <a:endParaRPr lang="ru-RU" dirty="0"/>
          </a:p>
        </p:txBody>
      </p:sp>
      <p:sp>
        <p:nvSpPr>
          <p:cNvPr id="3" name="Содержимое 2"/>
          <p:cNvSpPr>
            <a:spLocks noGrp="1"/>
          </p:cNvSpPr>
          <p:nvPr>
            <p:ph idx="1"/>
          </p:nvPr>
        </p:nvSpPr>
        <p:spPr>
          <a:xfrm>
            <a:off x="251520" y="1633364"/>
            <a:ext cx="8892480" cy="3771636"/>
          </a:xfrm>
        </p:spPr>
        <p:txBody>
          <a:bodyPr>
            <a:normAutofit fontScale="85000" lnSpcReduction="10000"/>
          </a:bodyPr>
          <a:lstStyle/>
          <a:p>
            <a:pPr marL="0" indent="0">
              <a:buNone/>
            </a:pPr>
            <a:r>
              <a:rPr lang="ru-RU" b="1" i="1" u="sng" dirty="0">
                <a:solidFill>
                  <a:srgbClr val="C00000"/>
                </a:solidFill>
                <a:effectLst>
                  <a:outerShdw blurRad="38100" dist="38100" dir="2700000" algn="tl">
                    <a:srgbClr val="000000">
                      <a:alpha val="43137"/>
                    </a:srgbClr>
                  </a:outerShdw>
                </a:effectLst>
              </a:rPr>
              <a:t>ПРИМЕР 1.</a:t>
            </a:r>
            <a:r>
              <a:rPr lang="ru-RU" b="1" i="1" dirty="0">
                <a:solidFill>
                  <a:srgbClr val="C00000"/>
                </a:solidFill>
                <a:effectLst>
                  <a:outerShdw blurRad="38100" dist="38100" dir="2700000" algn="tl">
                    <a:srgbClr val="000000">
                      <a:alpha val="43137"/>
                    </a:srgbClr>
                  </a:outerShdw>
                </a:effectLst>
              </a:rPr>
              <a:t> </a:t>
            </a:r>
            <a:r>
              <a:rPr lang="ru-RU" b="1" i="1" dirty="0"/>
              <a:t>Определите последовательность нуклеотидов на </a:t>
            </a:r>
            <a:r>
              <a:rPr lang="ru-RU" b="1" i="1" dirty="0" err="1"/>
              <a:t>иРНК</a:t>
            </a:r>
            <a:r>
              <a:rPr lang="ru-RU" b="1" i="1" dirty="0"/>
              <a:t>, антикодоны </a:t>
            </a:r>
            <a:r>
              <a:rPr lang="ru-RU" b="1" i="1" dirty="0" err="1"/>
              <a:t>тРНК</a:t>
            </a:r>
            <a:r>
              <a:rPr lang="ru-RU" b="1" i="1" dirty="0"/>
              <a:t> и </a:t>
            </a:r>
            <a:r>
              <a:rPr lang="ru-RU" b="1" i="1" dirty="0" err="1"/>
              <a:t>аминокис-лотную</a:t>
            </a:r>
            <a:r>
              <a:rPr lang="ru-RU" b="1" i="1" dirty="0"/>
              <a:t> последовательность соответствующего фрагмента молекулы белка, если </a:t>
            </a:r>
            <a:r>
              <a:rPr lang="ru-RU" b="1" dirty="0"/>
              <a:t> исходный </a:t>
            </a:r>
            <a:r>
              <a:rPr lang="ru-RU" b="1" i="1" dirty="0"/>
              <a:t>фрагмент молекулы ДНК имеет следующую  последовательность нуклеотидов (верхняя цепь смысловая, нижняя транскрибируемая). Ответ обоснуйте.</a:t>
            </a:r>
            <a:endParaRPr lang="ru-RU" b="1" dirty="0"/>
          </a:p>
          <a:p>
            <a:pPr marL="0" indent="0">
              <a:buNone/>
            </a:pPr>
            <a:r>
              <a:rPr lang="ru-RU" b="1" i="1" dirty="0"/>
              <a:t>   5’-  Ц А Ц   Г Г Ц    А Г Т    Т Т Т   -3’</a:t>
            </a:r>
            <a:endParaRPr lang="ru-RU" b="1" dirty="0"/>
          </a:p>
          <a:p>
            <a:pPr marL="0" indent="0">
              <a:buNone/>
            </a:pPr>
            <a:r>
              <a:rPr lang="ru-RU" b="1" i="1" dirty="0"/>
              <a:t>   3’-   Г Т Г    Ц Ц Г   Т Ц А   А А А -5’ </a:t>
            </a:r>
            <a:endParaRPr lang="ru-RU" b="1" dirty="0"/>
          </a:p>
          <a:p>
            <a:pPr>
              <a:buNone/>
            </a:pPr>
            <a:endParaRPr lang="ru-RU"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5212"/>
            <a:ext cx="8820472" cy="952500"/>
          </a:xfrm>
        </p:spPr>
        <p:txBody>
          <a:bodyPr>
            <a:noAutofit/>
          </a:bodyPr>
          <a:lstStyle/>
          <a:p>
            <a:pPr algn="l"/>
            <a:r>
              <a:rPr lang="ru-RU" sz="2800" b="1" dirty="0"/>
              <a:t>1) Записать заготовку. Записать то, что дано по задаче напротив соответствующего пункта </a:t>
            </a:r>
            <a:r>
              <a:rPr lang="ru-RU" sz="2800" b="1" i="1" dirty="0"/>
              <a:t>(в данном случае это </a:t>
            </a:r>
            <a:r>
              <a:rPr lang="ru-RU" sz="2800" b="1" i="1" dirty="0" err="1"/>
              <a:t>двуцепочечная</a:t>
            </a:r>
            <a:r>
              <a:rPr lang="ru-RU" sz="2800" b="1" i="1" dirty="0"/>
              <a:t> молекула ДНК):</a:t>
            </a:r>
            <a:endParaRPr lang="ru-RU" sz="2800" b="1" dirty="0"/>
          </a:p>
        </p:txBody>
      </p:sp>
      <p:sp>
        <p:nvSpPr>
          <p:cNvPr id="3" name="Содержимое 2"/>
          <p:cNvSpPr>
            <a:spLocks noGrp="1"/>
          </p:cNvSpPr>
          <p:nvPr>
            <p:ph idx="1"/>
          </p:nvPr>
        </p:nvSpPr>
        <p:spPr>
          <a:xfrm>
            <a:off x="251520" y="1705372"/>
            <a:ext cx="8640960" cy="3816424"/>
          </a:xfrm>
        </p:spPr>
        <p:txBody>
          <a:bodyPr/>
          <a:lstStyle/>
          <a:p>
            <a:pPr>
              <a:buNone/>
            </a:pPr>
            <a:r>
              <a:rPr lang="ru-RU" b="1" dirty="0"/>
              <a:t>ДНК смысл      </a:t>
            </a:r>
            <a:r>
              <a:rPr lang="ru-RU" b="1" i="1" dirty="0"/>
              <a:t>5’</a:t>
            </a:r>
            <a:r>
              <a:rPr lang="ru-RU" b="1" dirty="0"/>
              <a:t>-  Ц А Ц   Г Г Ц   А Г Т     Т Т Т-3’</a:t>
            </a:r>
          </a:p>
          <a:p>
            <a:pPr>
              <a:buNone/>
            </a:pPr>
            <a:r>
              <a:rPr lang="ru-RU" b="1" dirty="0"/>
              <a:t>ДНК </a:t>
            </a:r>
            <a:r>
              <a:rPr lang="ru-RU" b="1" dirty="0" err="1"/>
              <a:t>транскр</a:t>
            </a:r>
            <a:r>
              <a:rPr lang="ru-RU" b="1" dirty="0"/>
              <a:t>    3’-  Г Т Г    Ц Ц Г   Т Ц А   А А А -5’ </a:t>
            </a:r>
          </a:p>
          <a:p>
            <a:pPr>
              <a:buNone/>
            </a:pPr>
            <a:r>
              <a:rPr lang="ru-RU" b="1" dirty="0" err="1"/>
              <a:t>иРНК</a:t>
            </a:r>
            <a:endParaRPr lang="ru-RU" dirty="0"/>
          </a:p>
          <a:p>
            <a:pPr>
              <a:buNone/>
            </a:pPr>
            <a:r>
              <a:rPr lang="ru-RU" b="1" dirty="0" err="1"/>
              <a:t>тРНК</a:t>
            </a:r>
            <a:endParaRPr lang="ru-RU" dirty="0"/>
          </a:p>
          <a:p>
            <a:pPr>
              <a:buNone/>
            </a:pPr>
            <a:r>
              <a:rPr lang="ru-RU" b="1" dirty="0"/>
              <a:t>белок</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92832"/>
            <a:ext cx="8820472" cy="952500"/>
          </a:xfrm>
        </p:spPr>
        <p:txBody>
          <a:bodyPr>
            <a:noAutofit/>
          </a:bodyPr>
          <a:lstStyle/>
          <a:p>
            <a:pPr algn="l"/>
            <a:r>
              <a:rPr lang="ru-RU" sz="2800" b="1" dirty="0">
                <a:effectLst>
                  <a:outerShdw blurRad="38100" dist="38100" dir="2700000" algn="tl">
                    <a:srgbClr val="000000">
                      <a:alpha val="43137"/>
                    </a:srgbClr>
                  </a:outerShdw>
                </a:effectLst>
              </a:rPr>
              <a:t>2) По ПК к молекуле  ДНК строим молекулу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 </a:t>
            </a:r>
            <a:r>
              <a:rPr lang="ru-RU" sz="2800" b="1" dirty="0" err="1">
                <a:effectLst>
                  <a:outerShdw blurRad="38100" dist="38100" dir="2700000" algn="tl">
                    <a:srgbClr val="000000">
                      <a:alpha val="43137"/>
                    </a:srgbClr>
                  </a:outerShdw>
                </a:effectLst>
              </a:rPr>
              <a:t>записывем</a:t>
            </a:r>
            <a:r>
              <a:rPr lang="ru-RU" sz="2800" b="1" dirty="0">
                <a:effectLst>
                  <a:outerShdw blurRad="38100" dist="38100" dir="2700000" algn="tl">
                    <a:srgbClr val="000000">
                      <a:alpha val="43137"/>
                    </a:srgbClr>
                  </a:outerShdw>
                </a:effectLst>
              </a:rPr>
              <a:t> и подчеркиваем цепь </a:t>
            </a:r>
            <a:r>
              <a:rPr lang="ru-RU" sz="2800" b="1" i="1" dirty="0">
                <a:effectLst>
                  <a:outerShdw blurRad="38100" dist="38100" dir="2700000" algn="tl">
                    <a:srgbClr val="000000">
                      <a:alpha val="43137"/>
                    </a:srgbClr>
                  </a:outerShdw>
                </a:effectLst>
              </a:rPr>
              <a:t>(так как именно по </a:t>
            </a:r>
            <a:r>
              <a:rPr lang="ru-RU" sz="2800" b="1" i="1" dirty="0" err="1">
                <a:effectLst>
                  <a:outerShdw blurRad="38100" dist="38100" dir="2700000" algn="tl">
                    <a:srgbClr val="000000">
                      <a:alpha val="43137"/>
                    </a:srgbClr>
                  </a:outerShdw>
                </a:effectLst>
              </a:rPr>
              <a:t>иРНК</a:t>
            </a:r>
            <a:r>
              <a:rPr lang="ru-RU" sz="2800" b="1" i="1" dirty="0">
                <a:effectLst>
                  <a:outerShdw blurRad="38100" dist="38100" dir="2700000" algn="tl">
                    <a:srgbClr val="000000">
                      <a:alpha val="43137"/>
                    </a:srgbClr>
                  </a:outerShdw>
                </a:effectLst>
              </a:rPr>
              <a:t> мы с помощью таблицы ГК будем позже искать последовательность АК в белке):</a:t>
            </a:r>
            <a:endParaRPr lang="ru-RU" sz="2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849388"/>
            <a:ext cx="8640960" cy="3816424"/>
          </a:xfrm>
        </p:spPr>
        <p:txBody>
          <a:bodyPr/>
          <a:lstStyle/>
          <a:p>
            <a:pPr>
              <a:buNone/>
            </a:pPr>
            <a:r>
              <a:rPr lang="ru-RU" b="1" dirty="0"/>
              <a:t>ДНК смысл      </a:t>
            </a:r>
            <a:r>
              <a:rPr lang="ru-RU" b="1" i="1" dirty="0"/>
              <a:t>5’</a:t>
            </a:r>
            <a:r>
              <a:rPr lang="ru-RU" b="1" dirty="0"/>
              <a:t>-  Ц А Ц   Г Г Ц   А Г Т     Т Т Т-3’</a:t>
            </a:r>
          </a:p>
          <a:p>
            <a:pPr>
              <a:buNone/>
            </a:pPr>
            <a:r>
              <a:rPr lang="ru-RU" b="1" dirty="0"/>
              <a:t>ДНК </a:t>
            </a:r>
            <a:r>
              <a:rPr lang="ru-RU" b="1" dirty="0" err="1"/>
              <a:t>транскр</a:t>
            </a:r>
            <a:r>
              <a:rPr lang="ru-RU" b="1" dirty="0"/>
              <a:t>    3’-  Г Т Г    Ц Ц Г   Т Ц А   А А А -5’ </a:t>
            </a:r>
          </a:p>
          <a:p>
            <a:pPr>
              <a:buNone/>
            </a:pPr>
            <a:r>
              <a:rPr lang="ru-RU" b="1" dirty="0" err="1">
                <a:solidFill>
                  <a:srgbClr val="C00000"/>
                </a:solidFill>
              </a:rPr>
              <a:t>иРНК</a:t>
            </a:r>
            <a:endParaRPr lang="ru-RU" dirty="0">
              <a:solidFill>
                <a:srgbClr val="C00000"/>
              </a:solidFill>
            </a:endParaRPr>
          </a:p>
          <a:p>
            <a:pPr>
              <a:buNone/>
            </a:pPr>
            <a:r>
              <a:rPr lang="ru-RU" b="1" dirty="0" err="1"/>
              <a:t>тРНК</a:t>
            </a:r>
            <a:endParaRPr lang="ru-RU" dirty="0"/>
          </a:p>
          <a:p>
            <a:pPr>
              <a:buNone/>
            </a:pPr>
            <a:r>
              <a:rPr lang="ru-RU" b="1" dirty="0"/>
              <a:t>белок</a:t>
            </a:r>
            <a:endParaRPr lang="ru-RU" dirty="0"/>
          </a:p>
        </p:txBody>
      </p:sp>
      <p:sp>
        <p:nvSpPr>
          <p:cNvPr id="4" name="Прямоугольник 3"/>
          <p:cNvSpPr/>
          <p:nvPr/>
        </p:nvSpPr>
        <p:spPr>
          <a:xfrm>
            <a:off x="2894485" y="3001516"/>
            <a:ext cx="5565947" cy="584775"/>
          </a:xfrm>
          <a:prstGeom prst="rect">
            <a:avLst/>
          </a:prstGeom>
        </p:spPr>
        <p:txBody>
          <a:bodyPr wrap="none">
            <a:spAutoFit/>
          </a:bodyPr>
          <a:lstStyle/>
          <a:p>
            <a:r>
              <a:rPr lang="ru-RU" sz="3200" b="1" u="sng" dirty="0">
                <a:solidFill>
                  <a:srgbClr val="C00000"/>
                </a:solidFill>
              </a:rPr>
              <a:t>5’- Ц А Ц   Г Г Ц   А Г У   У У У -3’</a:t>
            </a:r>
            <a:endParaRPr lang="ru-RU"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93204"/>
            <a:ext cx="8892480" cy="952500"/>
          </a:xfrm>
        </p:spPr>
        <p:txBody>
          <a:bodyPr>
            <a:noAutofit/>
          </a:bodyPr>
          <a:lstStyle/>
          <a:p>
            <a:pPr algn="l"/>
            <a:r>
              <a:rPr lang="ru-RU" sz="2800" b="1" dirty="0">
                <a:effectLst>
                  <a:outerShdw blurRad="38100" dist="38100" dir="2700000" algn="tl">
                    <a:srgbClr val="000000">
                      <a:alpha val="43137"/>
                    </a:srgbClr>
                  </a:outerShdw>
                </a:effectLst>
              </a:rPr>
              <a:t>3) По ПК к кодонам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 находим антикодоны </a:t>
            </a:r>
            <a:r>
              <a:rPr lang="ru-RU" sz="2800" b="1" dirty="0" err="1">
                <a:effectLst>
                  <a:outerShdw blurRad="38100" dist="38100" dir="2700000" algn="tl">
                    <a:srgbClr val="000000">
                      <a:alpha val="43137"/>
                    </a:srgbClr>
                  </a:outerShdw>
                </a:effectLst>
              </a:rPr>
              <a:t>тРНК</a:t>
            </a:r>
            <a:r>
              <a:rPr lang="ru-RU" sz="2800" b="1" dirty="0">
                <a:effectLst>
                  <a:outerShdw blurRad="38100" dist="38100" dir="2700000" algn="tl">
                    <a:srgbClr val="000000">
                      <a:alpha val="43137"/>
                    </a:srgbClr>
                  </a:outerShdw>
                </a:effectLst>
              </a:rPr>
              <a:t> </a:t>
            </a:r>
            <a:r>
              <a:rPr lang="ru-RU" sz="2800" b="1" i="1" dirty="0">
                <a:effectLst>
                  <a:outerShdw blurRad="38100" dist="38100" dir="2700000" algn="tl">
                    <a:srgbClr val="000000">
                      <a:alpha val="43137"/>
                    </a:srgbClr>
                  </a:outerShdw>
                </a:effectLst>
              </a:rPr>
              <a:t>(!пишем через запятую!). </a:t>
            </a:r>
            <a:endParaRPr lang="ru-RU" sz="2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201316"/>
            <a:ext cx="8640960" cy="3816424"/>
          </a:xfrm>
        </p:spPr>
        <p:txBody>
          <a:bodyPr/>
          <a:lstStyle/>
          <a:p>
            <a:pPr>
              <a:buNone/>
            </a:pPr>
            <a:r>
              <a:rPr lang="ru-RU" b="1" dirty="0"/>
              <a:t>ДНК смысл      </a:t>
            </a:r>
            <a:r>
              <a:rPr lang="ru-RU" b="1" i="1" dirty="0"/>
              <a:t>5’</a:t>
            </a:r>
            <a:r>
              <a:rPr lang="ru-RU" b="1" dirty="0"/>
              <a:t>-  Ц А Ц   Г Г Ц   А Г Т     Т Т Т-3’</a:t>
            </a:r>
          </a:p>
          <a:p>
            <a:pPr>
              <a:buNone/>
            </a:pPr>
            <a:r>
              <a:rPr lang="ru-RU" b="1" dirty="0"/>
              <a:t>ДНК </a:t>
            </a:r>
            <a:r>
              <a:rPr lang="ru-RU" b="1" dirty="0" err="1"/>
              <a:t>транскр</a:t>
            </a:r>
            <a:r>
              <a:rPr lang="ru-RU" b="1" dirty="0"/>
              <a:t>    3’-  Г Т Г    Ц Ц Г   Т Ц А   А А А -5’ </a:t>
            </a:r>
          </a:p>
          <a:p>
            <a:pPr>
              <a:buNone/>
            </a:pPr>
            <a:r>
              <a:rPr lang="ru-RU" b="1" dirty="0" err="1"/>
              <a:t>иРНК</a:t>
            </a:r>
            <a:r>
              <a:rPr lang="ru-RU" b="1" dirty="0"/>
              <a:t>                  </a:t>
            </a:r>
            <a:r>
              <a:rPr lang="ru-RU" b="1" u="sng" dirty="0"/>
              <a:t>5’- Ц А Ц   Г Г Ц   А Г У   У У У -3’</a:t>
            </a:r>
            <a:endParaRPr lang="ru-RU" dirty="0"/>
          </a:p>
          <a:p>
            <a:pPr>
              <a:buNone/>
            </a:pPr>
            <a:r>
              <a:rPr lang="ru-RU" b="1" dirty="0" err="1">
                <a:solidFill>
                  <a:srgbClr val="002060"/>
                </a:solidFill>
              </a:rPr>
              <a:t>тРНК</a:t>
            </a:r>
            <a:endParaRPr lang="ru-RU" dirty="0">
              <a:solidFill>
                <a:srgbClr val="002060"/>
              </a:solidFill>
            </a:endParaRPr>
          </a:p>
          <a:p>
            <a:pPr>
              <a:buNone/>
            </a:pPr>
            <a:r>
              <a:rPr lang="ru-RU" b="1" dirty="0"/>
              <a:t>белок</a:t>
            </a:r>
            <a:endParaRPr lang="ru-RU" dirty="0"/>
          </a:p>
        </p:txBody>
      </p:sp>
      <p:sp>
        <p:nvSpPr>
          <p:cNvPr id="4" name="Прямоугольник 3"/>
          <p:cNvSpPr/>
          <p:nvPr/>
        </p:nvSpPr>
        <p:spPr>
          <a:xfrm>
            <a:off x="144016" y="4153644"/>
            <a:ext cx="8964488" cy="1569660"/>
          </a:xfrm>
          <a:prstGeom prst="rect">
            <a:avLst/>
          </a:prstGeom>
        </p:spPr>
        <p:txBody>
          <a:bodyPr wrap="square">
            <a:spAutoFit/>
          </a:bodyPr>
          <a:lstStyle/>
          <a:p>
            <a:pPr algn="ctr"/>
            <a:r>
              <a:rPr lang="ru-RU" sz="2400" b="1" i="1" dirty="0">
                <a:solidFill>
                  <a:srgbClr val="002060"/>
                </a:solidFill>
              </a:rPr>
              <a:t>Не забывайте, что в ответе нужно будет записать молекулы </a:t>
            </a:r>
            <a:r>
              <a:rPr lang="ru-RU" sz="2400" b="1" i="1" dirty="0" err="1">
                <a:solidFill>
                  <a:srgbClr val="002060"/>
                </a:solidFill>
              </a:rPr>
              <a:t>тРНК</a:t>
            </a:r>
            <a:r>
              <a:rPr lang="ru-RU" sz="2400" b="1" i="1" dirty="0">
                <a:solidFill>
                  <a:srgbClr val="002060"/>
                </a:solidFill>
              </a:rPr>
              <a:t> в направлении от </a:t>
            </a:r>
            <a:r>
              <a:rPr lang="ru-RU" sz="2400" b="1" dirty="0">
                <a:solidFill>
                  <a:srgbClr val="002060"/>
                </a:solidFill>
              </a:rPr>
              <a:t>5’ к 3’ концу – нужно разворачивать каждый антикодон, потому что это отдельные цепи:   </a:t>
            </a:r>
            <a:br>
              <a:rPr lang="ru-RU" sz="2400" b="1" dirty="0">
                <a:solidFill>
                  <a:srgbClr val="002060"/>
                </a:solidFill>
              </a:rPr>
            </a:br>
            <a:r>
              <a:rPr lang="ru-RU" sz="2400" b="1" dirty="0">
                <a:solidFill>
                  <a:srgbClr val="002060"/>
                </a:solidFill>
              </a:rPr>
              <a:t>5’- Г У Г, Г Ц Ц, А Ц У, А А А -3’</a:t>
            </a:r>
            <a:endParaRPr lang="ru-RU" sz="2400" dirty="0">
              <a:solidFill>
                <a:srgbClr val="002060"/>
              </a:solidFill>
            </a:endParaRPr>
          </a:p>
        </p:txBody>
      </p:sp>
      <p:sp>
        <p:nvSpPr>
          <p:cNvPr id="18433" name="Rectangle 1"/>
          <p:cNvSpPr>
            <a:spLocks noChangeArrowheads="1"/>
          </p:cNvSpPr>
          <p:nvPr/>
        </p:nvSpPr>
        <p:spPr bwMode="auto">
          <a:xfrm>
            <a:off x="2843808" y="3009737"/>
            <a:ext cx="612068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a:ln>
                  <a:noFill/>
                </a:ln>
                <a:solidFill>
                  <a:srgbClr val="002060"/>
                </a:solidFill>
                <a:effectLst/>
                <a:ea typeface="TimesNewRoman"/>
                <a:cs typeface="TimesNewRoman"/>
              </a:rPr>
              <a:t>3’-</a:t>
            </a:r>
            <a:r>
              <a:rPr kumimoji="0" lang="ru-RU" sz="3200" b="1" i="0" u="none" strike="noStrike" cap="none" normalizeH="0" baseline="0" dirty="0">
                <a:ln>
                  <a:noFill/>
                </a:ln>
                <a:solidFill>
                  <a:srgbClr val="002060"/>
                </a:solidFill>
                <a:effectLst/>
                <a:ea typeface="Calibri" pitchFamily="34" charset="0"/>
                <a:cs typeface="Times New Roman" pitchFamily="18" charset="0"/>
              </a:rPr>
              <a:t> Г У Г,   Ц Ц Г,  У Ц А,  А А А -</a:t>
            </a:r>
            <a:r>
              <a:rPr kumimoji="0" lang="ru-RU" sz="3200" b="1" i="0" u="none" strike="noStrike" cap="none" normalizeH="0" baseline="0" dirty="0">
                <a:ln>
                  <a:noFill/>
                </a:ln>
                <a:solidFill>
                  <a:srgbClr val="002060"/>
                </a:solidFill>
                <a:effectLst/>
                <a:ea typeface="TimesNewRoman"/>
                <a:cs typeface="TimesNewRoman"/>
              </a:rPr>
              <a:t>5’</a:t>
            </a:r>
            <a:endParaRPr kumimoji="0" lang="ru-RU" sz="3200" b="1" i="0" u="none" strike="noStrike" cap="none" normalizeH="0" baseline="0" dirty="0">
              <a:ln>
                <a:noFill/>
              </a:ln>
              <a:solidFill>
                <a:srgbClr val="002060"/>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433"/>
                                        </p:tgtEl>
                                        <p:attrNameLst>
                                          <p:attrName>style.visibility</p:attrName>
                                        </p:attrNameLst>
                                      </p:cBhvr>
                                      <p:to>
                                        <p:strVal val="visible"/>
                                      </p:to>
                                    </p:set>
                                    <p:animEffect transition="in" filter="wipe(down)">
                                      <p:cBhvr>
                                        <p:cTn id="7" dur="500"/>
                                        <p:tgtEl>
                                          <p:spTgt spid="184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4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93204"/>
            <a:ext cx="8892480" cy="952500"/>
          </a:xfrm>
        </p:spPr>
        <p:txBody>
          <a:bodyPr>
            <a:noAutofit/>
          </a:bodyPr>
          <a:lstStyle/>
          <a:p>
            <a:pPr algn="l"/>
            <a:r>
              <a:rPr lang="ru-RU" sz="2800" b="1" dirty="0">
                <a:effectLst>
                  <a:outerShdw blurRad="38100" dist="38100" dir="2700000" algn="tl">
                    <a:srgbClr val="000000">
                      <a:alpha val="43137"/>
                    </a:srgbClr>
                  </a:outerShdw>
                </a:effectLst>
              </a:rPr>
              <a:t>4) Находим последовательность АК в белке с помощью таблицы ГК, используя кодоны </a:t>
            </a:r>
            <a:r>
              <a:rPr lang="ru-RU" sz="2800" b="1" u="sng" dirty="0" err="1">
                <a:effectLst>
                  <a:outerShdw blurRad="38100" dist="38100" dir="2700000" algn="tl">
                    <a:srgbClr val="000000">
                      <a:alpha val="43137"/>
                    </a:srgbClr>
                  </a:outerShdw>
                </a:effectLst>
              </a:rPr>
              <a:t>иРНК</a:t>
            </a:r>
            <a:r>
              <a:rPr lang="ru-RU" sz="2800" b="1" u="sng" dirty="0">
                <a:effectLst>
                  <a:outerShdw blurRad="38100" dist="38100" dir="2700000" algn="tl">
                    <a:srgbClr val="000000">
                      <a:alpha val="43137"/>
                    </a:srgbClr>
                  </a:outerShdw>
                </a:effectLst>
              </a:rPr>
              <a:t>:</a:t>
            </a:r>
            <a:endParaRPr lang="ru-RU" sz="2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201316"/>
            <a:ext cx="8640960" cy="3816424"/>
          </a:xfrm>
        </p:spPr>
        <p:txBody>
          <a:bodyPr/>
          <a:lstStyle/>
          <a:p>
            <a:pPr>
              <a:buNone/>
            </a:pPr>
            <a:r>
              <a:rPr lang="ru-RU" b="1" dirty="0"/>
              <a:t>ДНК смысл      </a:t>
            </a:r>
            <a:r>
              <a:rPr lang="ru-RU" b="1" i="1" dirty="0"/>
              <a:t>5’</a:t>
            </a:r>
            <a:r>
              <a:rPr lang="ru-RU" b="1" dirty="0"/>
              <a:t>-  Ц А Ц   Г Г Ц   А Г Т     Т Т Т-3’</a:t>
            </a:r>
          </a:p>
          <a:p>
            <a:pPr>
              <a:buNone/>
            </a:pPr>
            <a:r>
              <a:rPr lang="ru-RU" b="1" dirty="0"/>
              <a:t>ДНК </a:t>
            </a:r>
            <a:r>
              <a:rPr lang="ru-RU" b="1" dirty="0" err="1"/>
              <a:t>транскр</a:t>
            </a:r>
            <a:r>
              <a:rPr lang="ru-RU" b="1" dirty="0"/>
              <a:t>    3’-  Г Т Г    Ц Ц Г   Т Ц А   А А А -5’ </a:t>
            </a:r>
          </a:p>
          <a:p>
            <a:pPr>
              <a:buNone/>
            </a:pPr>
            <a:r>
              <a:rPr lang="ru-RU" b="1" dirty="0" err="1"/>
              <a:t>иРНК</a:t>
            </a:r>
            <a:r>
              <a:rPr lang="ru-RU" b="1" dirty="0"/>
              <a:t>                  </a:t>
            </a:r>
            <a:r>
              <a:rPr lang="ru-RU" b="1" u="sng" dirty="0">
                <a:solidFill>
                  <a:srgbClr val="C00000"/>
                </a:solidFill>
              </a:rPr>
              <a:t>5’- Ц А Ц   Г Г Ц   А Г У   У У У -3’</a:t>
            </a:r>
            <a:endParaRPr lang="ru-RU" dirty="0">
              <a:solidFill>
                <a:srgbClr val="C00000"/>
              </a:solidFill>
            </a:endParaRPr>
          </a:p>
          <a:p>
            <a:pPr lvl="0">
              <a:buNone/>
            </a:pPr>
            <a:r>
              <a:rPr lang="ru-RU" b="1" dirty="0" err="1"/>
              <a:t>тРНК</a:t>
            </a:r>
            <a:r>
              <a:rPr lang="ru-RU" b="1" dirty="0"/>
              <a:t>                  </a:t>
            </a:r>
            <a:r>
              <a:rPr lang="ru-RU" b="1" dirty="0">
                <a:ea typeface="TimesNewRoman"/>
                <a:cs typeface="TimesNewRoman"/>
              </a:rPr>
              <a:t>3’-</a:t>
            </a:r>
            <a:r>
              <a:rPr lang="ru-RU" b="1" dirty="0">
                <a:ea typeface="Calibri" pitchFamily="34" charset="0"/>
                <a:cs typeface="Times New Roman" pitchFamily="18" charset="0"/>
              </a:rPr>
              <a:t> Г У Г,   Ц Ц Г,  У Ц А,  А А А -</a:t>
            </a:r>
            <a:r>
              <a:rPr lang="ru-RU" b="1" dirty="0">
                <a:ea typeface="TimesNewRoman"/>
                <a:cs typeface="TimesNewRoman"/>
              </a:rPr>
              <a:t>5’</a:t>
            </a:r>
            <a:endParaRPr lang="ru-RU" dirty="0"/>
          </a:p>
          <a:p>
            <a:pPr>
              <a:buNone/>
            </a:pPr>
            <a:r>
              <a:rPr lang="ru-RU" b="1" dirty="0"/>
              <a:t>белок</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edudata.olimpiada.ru/c/genetics/images/gen1_001.png?crc=108090097"/>
          <p:cNvPicPr>
            <a:picLocks noChangeAspect="1" noChangeArrowheads="1"/>
          </p:cNvPicPr>
          <p:nvPr/>
        </p:nvPicPr>
        <p:blipFill>
          <a:blip r:embed="rId2"/>
          <a:srcRect/>
          <a:stretch>
            <a:fillRect/>
          </a:stretch>
        </p:blipFill>
        <p:spPr bwMode="auto">
          <a:xfrm>
            <a:off x="894695" y="357171"/>
            <a:ext cx="7487306" cy="4869674"/>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121196"/>
            <a:ext cx="8686800" cy="952500"/>
          </a:xfrm>
        </p:spPr>
        <p:txBody>
          <a:bodyPr>
            <a:normAutofit fontScale="90000"/>
          </a:bodyPr>
          <a:lstStyle/>
          <a:p>
            <a:r>
              <a:rPr lang="ru-RU" b="1" dirty="0" err="1"/>
              <a:t>иРНК</a:t>
            </a:r>
            <a:r>
              <a:rPr lang="ru-RU" b="1" dirty="0"/>
              <a:t>   </a:t>
            </a:r>
            <a:r>
              <a:rPr lang="ru-RU" b="1" u="sng" dirty="0">
                <a:solidFill>
                  <a:srgbClr val="C00000"/>
                </a:solidFill>
              </a:rPr>
              <a:t>5’- Ц А Ц   Г Г Ц   А Г У   У У У -3’</a:t>
            </a:r>
            <a:endParaRPr lang="ru-RU" dirty="0"/>
          </a:p>
        </p:txBody>
      </p:sp>
      <p:sp>
        <p:nvSpPr>
          <p:cNvPr id="3" name="Содержимое 2"/>
          <p:cNvSpPr>
            <a:spLocks noGrp="1"/>
          </p:cNvSpPr>
          <p:nvPr>
            <p:ph idx="1"/>
          </p:nvPr>
        </p:nvSpPr>
        <p:spPr/>
        <p:txBody>
          <a:bodyPr/>
          <a:lstStyle/>
          <a:p>
            <a:endParaRPr lang="ru-RU"/>
          </a:p>
        </p:txBody>
      </p:sp>
      <p:pic>
        <p:nvPicPr>
          <p:cNvPr id="4" name="Picture 2" descr="Генетический код — свойственный всем живым организмам способ ..."/>
          <p:cNvPicPr>
            <a:picLocks noChangeAspect="1" noChangeArrowheads="1"/>
          </p:cNvPicPr>
          <p:nvPr/>
        </p:nvPicPr>
        <p:blipFill>
          <a:blip r:embed="rId2" cstate="print"/>
          <a:srcRect/>
          <a:stretch>
            <a:fillRect/>
          </a:stretch>
        </p:blipFill>
        <p:spPr bwMode="auto">
          <a:xfrm>
            <a:off x="1907704" y="1417340"/>
            <a:ext cx="6436990" cy="4126534"/>
          </a:xfrm>
          <a:prstGeom prst="rect">
            <a:avLst/>
          </a:prstGeom>
          <a:noFill/>
          <a:ln w="38100">
            <a:solidFill>
              <a:srgbClr val="C00000"/>
            </a:solid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93204"/>
            <a:ext cx="8892480" cy="952500"/>
          </a:xfrm>
        </p:spPr>
        <p:txBody>
          <a:bodyPr>
            <a:noAutofit/>
          </a:bodyPr>
          <a:lstStyle/>
          <a:p>
            <a:pPr algn="l"/>
            <a:r>
              <a:rPr lang="ru-RU" sz="2800" b="1" dirty="0">
                <a:effectLst>
                  <a:outerShdw blurRad="38100" dist="38100" dir="2700000" algn="tl">
                    <a:srgbClr val="000000">
                      <a:alpha val="43137"/>
                    </a:srgbClr>
                  </a:outerShdw>
                </a:effectLst>
              </a:rPr>
              <a:t>4) Находим последовательность АК в белке с помощью таблицы ГК, используя кодоны </a:t>
            </a:r>
            <a:r>
              <a:rPr lang="ru-RU" sz="2800" b="1" u="sng" dirty="0" err="1">
                <a:effectLst>
                  <a:outerShdw blurRad="38100" dist="38100" dir="2700000" algn="tl">
                    <a:srgbClr val="000000">
                      <a:alpha val="43137"/>
                    </a:srgbClr>
                  </a:outerShdw>
                </a:effectLst>
              </a:rPr>
              <a:t>иРНК</a:t>
            </a:r>
            <a:r>
              <a:rPr lang="ru-RU" sz="2800" b="1" u="sng" dirty="0">
                <a:effectLst>
                  <a:outerShdw blurRad="38100" dist="38100" dir="2700000" algn="tl">
                    <a:srgbClr val="000000">
                      <a:alpha val="43137"/>
                    </a:srgbClr>
                  </a:outerShdw>
                </a:effectLst>
              </a:rPr>
              <a:t>:</a:t>
            </a:r>
            <a:endParaRPr lang="ru-RU" sz="2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201316"/>
            <a:ext cx="8640960" cy="3816424"/>
          </a:xfrm>
        </p:spPr>
        <p:txBody>
          <a:bodyPr/>
          <a:lstStyle/>
          <a:p>
            <a:pPr>
              <a:buNone/>
            </a:pPr>
            <a:r>
              <a:rPr lang="ru-RU" b="1" dirty="0"/>
              <a:t>ДНК смысл      </a:t>
            </a:r>
            <a:r>
              <a:rPr lang="ru-RU" b="1" i="1" dirty="0"/>
              <a:t>5’</a:t>
            </a:r>
            <a:r>
              <a:rPr lang="ru-RU" b="1" dirty="0"/>
              <a:t>-  Ц А Ц   Г Г Ц   А Г Т     Т Т Т-3’</a:t>
            </a:r>
          </a:p>
          <a:p>
            <a:pPr>
              <a:buNone/>
            </a:pPr>
            <a:r>
              <a:rPr lang="ru-RU" b="1" dirty="0"/>
              <a:t>ДНК </a:t>
            </a:r>
            <a:r>
              <a:rPr lang="ru-RU" b="1" dirty="0" err="1"/>
              <a:t>транскр</a:t>
            </a:r>
            <a:r>
              <a:rPr lang="ru-RU" b="1" dirty="0"/>
              <a:t>    3’-  Г Т Г    Ц Ц Г   Т Ц А   А А А -5’ </a:t>
            </a:r>
          </a:p>
          <a:p>
            <a:pPr>
              <a:buNone/>
            </a:pPr>
            <a:r>
              <a:rPr lang="ru-RU" b="1" dirty="0" err="1"/>
              <a:t>иРНК</a:t>
            </a:r>
            <a:r>
              <a:rPr lang="ru-RU" b="1" dirty="0"/>
              <a:t>                  </a:t>
            </a:r>
            <a:r>
              <a:rPr lang="ru-RU" b="1" u="sng" dirty="0">
                <a:solidFill>
                  <a:srgbClr val="C00000"/>
                </a:solidFill>
              </a:rPr>
              <a:t>5’- Ц А Ц   Г Г Ц   А Г У   У У У -3’</a:t>
            </a:r>
            <a:endParaRPr lang="ru-RU" dirty="0">
              <a:solidFill>
                <a:srgbClr val="C00000"/>
              </a:solidFill>
            </a:endParaRPr>
          </a:p>
          <a:p>
            <a:pPr lvl="0">
              <a:buNone/>
            </a:pPr>
            <a:r>
              <a:rPr lang="ru-RU" b="1" dirty="0" err="1"/>
              <a:t>тРНК</a:t>
            </a:r>
            <a:r>
              <a:rPr lang="ru-RU" b="1" dirty="0"/>
              <a:t>                  </a:t>
            </a:r>
            <a:r>
              <a:rPr lang="ru-RU" b="1" dirty="0">
                <a:ea typeface="TimesNewRoman"/>
                <a:cs typeface="TimesNewRoman"/>
              </a:rPr>
              <a:t>3’-</a:t>
            </a:r>
            <a:r>
              <a:rPr lang="ru-RU" b="1" dirty="0">
                <a:ea typeface="Calibri" pitchFamily="34" charset="0"/>
                <a:cs typeface="Times New Roman" pitchFamily="18" charset="0"/>
              </a:rPr>
              <a:t> Г У Г,   Ц Ц Г,  У Ц А,  А А А -</a:t>
            </a:r>
            <a:r>
              <a:rPr lang="ru-RU" b="1" dirty="0">
                <a:ea typeface="TimesNewRoman"/>
                <a:cs typeface="TimesNewRoman"/>
              </a:rPr>
              <a:t>5’</a:t>
            </a:r>
            <a:endParaRPr lang="ru-RU" dirty="0"/>
          </a:p>
          <a:p>
            <a:pPr>
              <a:buNone/>
            </a:pPr>
            <a:r>
              <a:rPr lang="ru-RU" b="1" dirty="0"/>
              <a:t>Белок                        </a:t>
            </a:r>
            <a:r>
              <a:rPr lang="ru-RU" b="1" dirty="0" err="1"/>
              <a:t>гис</a:t>
            </a:r>
            <a:r>
              <a:rPr lang="ru-RU" b="1" dirty="0"/>
              <a:t>  -  </a:t>
            </a:r>
            <a:r>
              <a:rPr lang="ru-RU" b="1" dirty="0" err="1"/>
              <a:t>гли</a:t>
            </a:r>
            <a:r>
              <a:rPr lang="ru-RU" b="1" dirty="0"/>
              <a:t>  -   сер  -   фен</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92832"/>
            <a:ext cx="9144000" cy="952500"/>
          </a:xfrm>
        </p:spPr>
        <p:txBody>
          <a:bodyPr>
            <a:noAutofit/>
          </a:bodyPr>
          <a:lstStyle/>
          <a:p>
            <a:r>
              <a:rPr lang="ru-RU" sz="3600" b="1" dirty="0">
                <a:effectLst>
                  <a:outerShdw blurRad="38100" dist="38100" dir="2700000" algn="tl">
                    <a:srgbClr val="000000">
                      <a:alpha val="43137"/>
                    </a:srgbClr>
                  </a:outerShdw>
                </a:effectLst>
              </a:rPr>
              <a:t>5) После схемы пишем </a:t>
            </a:r>
            <a:r>
              <a:rPr lang="ru-RU" sz="3600" b="1" dirty="0">
                <a:solidFill>
                  <a:srgbClr val="C00000"/>
                </a:solidFill>
                <a:effectLst>
                  <a:outerShdw blurRad="38100" dist="38100" dir="2700000" algn="tl">
                    <a:srgbClr val="000000">
                      <a:alpha val="43137"/>
                    </a:srgbClr>
                  </a:outerShdw>
                </a:effectLst>
              </a:rPr>
              <a:t>ОТВЕТ </a:t>
            </a:r>
            <a:r>
              <a:rPr lang="ru-RU" sz="3600" b="1" dirty="0">
                <a:effectLst>
                  <a:outerShdw blurRad="38100" dist="38100" dir="2700000" algn="tl">
                    <a:srgbClr val="000000">
                      <a:alpha val="43137"/>
                    </a:srgbClr>
                  </a:outerShdw>
                </a:effectLst>
              </a:rPr>
              <a:t>-  поясняем каждое свое действие, так как это просят в задании «Ответ обоснуйте»: </a:t>
            </a:r>
          </a:p>
        </p:txBody>
      </p:sp>
      <p:sp>
        <p:nvSpPr>
          <p:cNvPr id="3" name="Содержимое 2"/>
          <p:cNvSpPr>
            <a:spLocks noGrp="1"/>
          </p:cNvSpPr>
          <p:nvPr>
            <p:ph idx="1"/>
          </p:nvPr>
        </p:nvSpPr>
        <p:spPr>
          <a:xfrm>
            <a:off x="179512" y="1921396"/>
            <a:ext cx="8640960" cy="3721596"/>
          </a:xfrm>
        </p:spPr>
        <p:txBody>
          <a:bodyPr>
            <a:normAutofit fontScale="92500" lnSpcReduction="10000"/>
          </a:bodyPr>
          <a:lstStyle/>
          <a:p>
            <a:pPr marL="0" indent="0">
              <a:spcBef>
                <a:spcPts val="1200"/>
              </a:spcBef>
              <a:buNone/>
            </a:pPr>
            <a:r>
              <a:rPr lang="ru-RU" b="1" dirty="0"/>
              <a:t>1. По принципу комплементарности к транскрибируемой цепи ДНК (дана по задаче) находим кодоны </a:t>
            </a:r>
            <a:r>
              <a:rPr lang="ru-RU" b="1" dirty="0" err="1"/>
              <a:t>иРНК</a:t>
            </a:r>
            <a:r>
              <a:rPr lang="ru-RU" b="1" dirty="0"/>
              <a:t>: 5’- Ц А Ц Г Г Ц А Г У У У У -3’</a:t>
            </a:r>
          </a:p>
          <a:p>
            <a:pPr marL="0" indent="0">
              <a:spcBef>
                <a:spcPts val="1200"/>
              </a:spcBef>
              <a:buNone/>
            </a:pPr>
            <a:r>
              <a:rPr lang="ru-RU" b="1" dirty="0"/>
              <a:t>2. По ПК к конам </a:t>
            </a:r>
            <a:r>
              <a:rPr lang="ru-RU" b="1" dirty="0" err="1"/>
              <a:t>иРНК</a:t>
            </a:r>
            <a:r>
              <a:rPr lang="ru-RU" b="1" dirty="0"/>
              <a:t> находим антикодоны </a:t>
            </a:r>
            <a:r>
              <a:rPr lang="ru-RU" b="1" dirty="0" err="1"/>
              <a:t>тРНК</a:t>
            </a:r>
            <a:r>
              <a:rPr lang="ru-RU" b="1" dirty="0"/>
              <a:t>: 5’- Г У Г, Г Ц Ц, А Ц У, А А А -3’</a:t>
            </a:r>
          </a:p>
          <a:p>
            <a:pPr marL="0" indent="0">
              <a:spcBef>
                <a:spcPts val="1200"/>
              </a:spcBef>
              <a:buNone/>
            </a:pPr>
            <a:r>
              <a:rPr lang="ru-RU" b="1" dirty="0"/>
              <a:t>3.  С помощью таблицы генетического кода по кодонам </a:t>
            </a:r>
            <a:r>
              <a:rPr lang="ru-RU" b="1" dirty="0" err="1"/>
              <a:t>иРНК</a:t>
            </a:r>
            <a:r>
              <a:rPr lang="ru-RU" b="1" dirty="0"/>
              <a:t> находим последовательность АК в белке «</a:t>
            </a:r>
            <a:r>
              <a:rPr lang="ru-RU" b="1" dirty="0" err="1"/>
              <a:t>гис</a:t>
            </a:r>
            <a:r>
              <a:rPr lang="ru-RU" b="1" dirty="0"/>
              <a:t> – </a:t>
            </a:r>
            <a:r>
              <a:rPr lang="ru-RU" b="1" dirty="0" err="1"/>
              <a:t>гли</a:t>
            </a:r>
            <a:r>
              <a:rPr lang="ru-RU" b="1" dirty="0"/>
              <a:t> – сер – фен»;</a:t>
            </a:r>
          </a:p>
          <a:p>
            <a:pPr>
              <a:spcBef>
                <a:spcPts val="1200"/>
              </a:spcBef>
              <a:buNone/>
            </a:pPr>
            <a:endParaRPr lang="ru-RU"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553244"/>
            <a:ext cx="8640960" cy="4824536"/>
          </a:xfrm>
        </p:spPr>
        <p:txBody>
          <a:bodyPr>
            <a:normAutofit fontScale="77500" lnSpcReduction="20000"/>
          </a:bodyPr>
          <a:lstStyle/>
          <a:p>
            <a:pPr marL="0" indent="0">
              <a:lnSpc>
                <a:spcPct val="120000"/>
              </a:lnSpc>
              <a:buNone/>
            </a:pPr>
            <a:r>
              <a:rPr lang="ru-RU" sz="4100" b="1" i="1" u="sng" dirty="0">
                <a:solidFill>
                  <a:srgbClr val="C00000"/>
                </a:solidFill>
                <a:effectLst>
                  <a:outerShdw blurRad="38100" dist="38100" dir="2700000" algn="tl">
                    <a:srgbClr val="000000">
                      <a:alpha val="43137"/>
                    </a:srgbClr>
                  </a:outerShdw>
                </a:effectLst>
              </a:rPr>
              <a:t>ПРИМЕР 2: </a:t>
            </a:r>
            <a:r>
              <a:rPr lang="ru-RU" sz="4100" b="1" i="1" dirty="0">
                <a:solidFill>
                  <a:srgbClr val="C00000"/>
                </a:solidFill>
                <a:effectLst>
                  <a:outerShdw blurRad="38100" dist="38100" dir="2700000" algn="tl">
                    <a:srgbClr val="000000">
                      <a:alpha val="43137"/>
                    </a:srgbClr>
                  </a:outerShdw>
                </a:effectLst>
              </a:rPr>
              <a:t> </a:t>
            </a:r>
            <a:r>
              <a:rPr lang="ru-RU" b="1" i="1" dirty="0"/>
              <a:t>Антикодоны </a:t>
            </a:r>
            <a:r>
              <a:rPr lang="ru-RU" b="1" i="1" dirty="0" err="1"/>
              <a:t>тРНК</a:t>
            </a:r>
            <a:r>
              <a:rPr lang="ru-RU" b="1" i="1" dirty="0"/>
              <a:t> поступают к </a:t>
            </a:r>
            <a:r>
              <a:rPr lang="ru-RU" b="1" i="1" dirty="0" err="1"/>
              <a:t>рибосо-мам</a:t>
            </a:r>
            <a:r>
              <a:rPr lang="ru-RU" b="1" i="1" dirty="0"/>
              <a:t> в следующей последовательности нуклеотидов ГУА, УАЦ, УГЦ, ГЦА. Определите последовательность нуклеотидов на </a:t>
            </a:r>
            <a:r>
              <a:rPr lang="ru-RU" b="1" i="1" dirty="0" err="1"/>
              <a:t>иРНК</a:t>
            </a:r>
            <a:r>
              <a:rPr lang="ru-RU" b="1" i="1" dirty="0"/>
              <a:t>, последовательность нуклеотидов смысловой и транскрибируемой цепей ДНК, кодирующих определенный белок и последовательность аминокислот во фрагменте молекулы синтезируемого белка, используя таблицу генетического кода. Ответ поясните. При выполнении задания учитывайте, что антикодоны </a:t>
            </a:r>
            <a:r>
              <a:rPr lang="ru-RU" b="1" i="1" dirty="0" err="1"/>
              <a:t>тРНК</a:t>
            </a:r>
            <a:r>
              <a:rPr lang="ru-RU" b="1" i="1" dirty="0"/>
              <a:t> </a:t>
            </a:r>
            <a:r>
              <a:rPr lang="ru-RU" b="1" i="1" dirty="0" err="1"/>
              <a:t>антипараллельны</a:t>
            </a:r>
            <a:r>
              <a:rPr lang="ru-RU" b="1" i="1" dirty="0"/>
              <a:t> кодонам </a:t>
            </a:r>
            <a:r>
              <a:rPr lang="ru-RU" b="1" i="1" dirty="0" err="1"/>
              <a:t>иРНК</a:t>
            </a:r>
            <a:r>
              <a:rPr lang="ru-RU" b="1" i="1" dirty="0"/>
              <a:t>.</a:t>
            </a:r>
            <a:endParaRPr lang="ru-RU" b="1" dirty="0"/>
          </a:p>
          <a:p>
            <a:pPr>
              <a:buNone/>
            </a:pPr>
            <a:endParaRPr lang="ru-RU" b="1"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93204"/>
            <a:ext cx="9144000" cy="952500"/>
          </a:xfrm>
        </p:spPr>
        <p:txBody>
          <a:bodyPr>
            <a:normAutofit fontScale="90000"/>
          </a:bodyPr>
          <a:lstStyle/>
          <a:p>
            <a:r>
              <a:rPr lang="ru-RU" sz="4000" b="1" dirty="0">
                <a:effectLst>
                  <a:outerShdw blurRad="38100" dist="38100" dir="2700000" algn="tl">
                    <a:srgbClr val="000000">
                      <a:alpha val="43137"/>
                    </a:srgbClr>
                  </a:outerShdw>
                </a:effectLst>
              </a:rPr>
              <a:t>1) Записываем заготовку. Сразу наметьте себе расположение «</a:t>
            </a:r>
            <a:r>
              <a:rPr lang="ru-RU" sz="4000" b="1" dirty="0" err="1">
                <a:effectLst>
                  <a:outerShdw blurRad="38100" dist="38100" dir="2700000" algn="tl">
                    <a:srgbClr val="000000">
                      <a:alpha val="43137"/>
                    </a:srgbClr>
                  </a:outerShdw>
                </a:effectLst>
              </a:rPr>
              <a:t>штрих-концов</a:t>
            </a:r>
            <a:r>
              <a:rPr lang="ru-RU" sz="4000" b="1" dirty="0">
                <a:effectLst>
                  <a:outerShdw blurRad="38100" dist="38100" dir="2700000" algn="tl">
                    <a:srgbClr val="000000">
                      <a:alpha val="43137"/>
                    </a:srgbClr>
                  </a:outerShdw>
                </a:effectLst>
              </a:rPr>
              <a:t>»</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678152"/>
            <a:ext cx="8229600" cy="3771636"/>
          </a:xfrm>
        </p:spPr>
        <p:txBody>
          <a:bodyPr>
            <a:normAutofit/>
          </a:bodyPr>
          <a:lstStyle/>
          <a:p>
            <a:pPr marL="0" indent="0">
              <a:buNone/>
            </a:pPr>
            <a:r>
              <a:rPr lang="ru-RU" b="1" dirty="0"/>
              <a:t>ДНК смысл          </a:t>
            </a:r>
            <a:r>
              <a:rPr lang="ru-RU" dirty="0"/>
              <a:t>5’- ________ -3’</a:t>
            </a:r>
          </a:p>
          <a:p>
            <a:pPr marL="0" indent="0">
              <a:buNone/>
            </a:pPr>
            <a:r>
              <a:rPr lang="ru-RU" b="1" dirty="0"/>
              <a:t>ДНК </a:t>
            </a:r>
            <a:r>
              <a:rPr lang="ru-RU" b="1" dirty="0" err="1"/>
              <a:t>транскр</a:t>
            </a:r>
            <a:r>
              <a:rPr lang="ru-RU" b="1" dirty="0"/>
              <a:t>       </a:t>
            </a:r>
            <a:r>
              <a:rPr lang="ru-RU" dirty="0"/>
              <a:t>3’- ________  -5’ </a:t>
            </a:r>
          </a:p>
          <a:p>
            <a:pPr marL="0" indent="0">
              <a:buNone/>
            </a:pPr>
            <a:r>
              <a:rPr lang="ru-RU" b="1" dirty="0" err="1"/>
              <a:t>иРНК</a:t>
            </a:r>
            <a:r>
              <a:rPr lang="ru-RU" b="1" dirty="0"/>
              <a:t>                     </a:t>
            </a:r>
            <a:r>
              <a:rPr lang="ru-RU" dirty="0"/>
              <a:t>5’- ________  -3’</a:t>
            </a:r>
          </a:p>
          <a:p>
            <a:pPr marL="0" indent="0">
              <a:buNone/>
            </a:pPr>
            <a:r>
              <a:rPr lang="ru-RU" b="1" dirty="0" err="1"/>
              <a:t>тРНК</a:t>
            </a:r>
            <a:r>
              <a:rPr lang="ru-RU" b="1" dirty="0"/>
              <a:t>                      </a:t>
            </a:r>
            <a:r>
              <a:rPr lang="ru-RU" dirty="0"/>
              <a:t>3’- ________  -5’ </a:t>
            </a:r>
          </a:p>
          <a:p>
            <a:pPr marL="0" indent="0">
              <a:buNone/>
            </a:pPr>
            <a:r>
              <a:rPr lang="ru-RU" b="1" dirty="0"/>
              <a:t>белок</a:t>
            </a:r>
            <a:endParaRPr lang="ru-RU" dirty="0"/>
          </a:p>
          <a:p>
            <a:pPr>
              <a:buNone/>
            </a:pPr>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52872"/>
            <a:ext cx="9144000" cy="952500"/>
          </a:xfrm>
        </p:spPr>
        <p:txBody>
          <a:bodyPr>
            <a:noAutofit/>
          </a:bodyPr>
          <a:lstStyle/>
          <a:p>
            <a:r>
              <a:rPr lang="ru-RU" sz="2400" b="1" dirty="0"/>
              <a:t>2) Записать то, что дано по задаче напротив соответствующего пункта -  данном случае это молекулы </a:t>
            </a:r>
            <a:r>
              <a:rPr lang="ru-RU" sz="2400" b="1" dirty="0" err="1"/>
              <a:t>тРНК</a:t>
            </a:r>
            <a:r>
              <a:rPr lang="ru-RU" sz="2400" b="1" dirty="0"/>
              <a:t>. Не забывайте, что запись всех одиночных цепей нуклеиновых кислот в условии или ответах идет по умолчанию от 5’ к  3’ концу. </a:t>
            </a:r>
            <a:br>
              <a:rPr lang="ru-RU" sz="2400" b="1" dirty="0"/>
            </a:br>
            <a:r>
              <a:rPr lang="ru-RU" sz="2400" b="1" u="sng" dirty="0"/>
              <a:t>Соответственно, для нашей схемы, нужно «перевернуть» КАЖДЫЙ антикодон </a:t>
            </a:r>
            <a:r>
              <a:rPr lang="ru-RU" sz="2400" b="1" u="sng" dirty="0" err="1"/>
              <a:t>тРНК</a:t>
            </a:r>
            <a:r>
              <a:rPr lang="ru-RU" sz="2400" b="1" u="sng" dirty="0"/>
              <a:t> (поворачиваем не целиком, так как это отдельные молекулы </a:t>
            </a:r>
            <a:r>
              <a:rPr lang="ru-RU" sz="2400" b="1" u="sng" dirty="0" err="1"/>
              <a:t>тРНК</a:t>
            </a:r>
            <a:r>
              <a:rPr lang="ru-RU" sz="2400" b="1" u="sng" dirty="0"/>
              <a:t>).</a:t>
            </a:r>
            <a:endParaRPr lang="ru-RU" sz="2400" b="1" dirty="0"/>
          </a:p>
        </p:txBody>
      </p:sp>
      <p:sp>
        <p:nvSpPr>
          <p:cNvPr id="5" name="Прямоугольник 4"/>
          <p:cNvSpPr/>
          <p:nvPr/>
        </p:nvSpPr>
        <p:spPr>
          <a:xfrm>
            <a:off x="323528" y="3001516"/>
            <a:ext cx="8820472" cy="584775"/>
          </a:xfrm>
          <a:prstGeom prst="rect">
            <a:avLst/>
          </a:prstGeom>
        </p:spPr>
        <p:txBody>
          <a:bodyPr wrap="square">
            <a:spAutoFit/>
          </a:bodyPr>
          <a:lstStyle/>
          <a:p>
            <a:pPr lvl="0"/>
            <a:r>
              <a:rPr lang="ru-RU" sz="3200" b="1" dirty="0"/>
              <a:t>ДАНО: 5’ → 3’                         </a:t>
            </a:r>
            <a:r>
              <a:rPr lang="ru-RU" sz="3200" b="1" i="1" dirty="0"/>
              <a:t>ГУА, УАЦ, УГЦ, ГЦА</a:t>
            </a:r>
            <a:endParaRPr lang="ru-RU" sz="3200" b="1" dirty="0">
              <a:solidFill>
                <a:srgbClr val="C00000"/>
              </a:solidFill>
            </a:endParaRPr>
          </a:p>
        </p:txBody>
      </p:sp>
      <p:sp>
        <p:nvSpPr>
          <p:cNvPr id="6" name="Содержимое 2"/>
          <p:cNvSpPr txBox="1">
            <a:spLocks/>
          </p:cNvSpPr>
          <p:nvPr/>
        </p:nvSpPr>
        <p:spPr>
          <a:xfrm>
            <a:off x="251520" y="2713484"/>
            <a:ext cx="8640960" cy="3771636"/>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Прямоугольник 6"/>
          <p:cNvSpPr/>
          <p:nvPr/>
        </p:nvSpPr>
        <p:spPr>
          <a:xfrm>
            <a:off x="611560" y="3865612"/>
            <a:ext cx="8820472" cy="1077218"/>
          </a:xfrm>
          <a:prstGeom prst="rect">
            <a:avLst/>
          </a:prstGeom>
        </p:spPr>
        <p:txBody>
          <a:bodyPr wrap="square">
            <a:spAutoFit/>
          </a:bodyPr>
          <a:lstStyle/>
          <a:p>
            <a:pPr lvl="0"/>
            <a:r>
              <a:rPr lang="ru-RU" sz="3200" b="1" dirty="0">
                <a:solidFill>
                  <a:srgbClr val="C00000"/>
                </a:solidFill>
              </a:rPr>
              <a:t>ДОБАВЛЯЕМ В СХЕМУ:</a:t>
            </a:r>
            <a:br>
              <a:rPr lang="ru-RU" sz="3200" b="1" dirty="0">
                <a:solidFill>
                  <a:srgbClr val="C00000"/>
                </a:solidFill>
              </a:rPr>
            </a:br>
            <a:r>
              <a:rPr lang="ru-RU" sz="3200" b="1" dirty="0" err="1">
                <a:solidFill>
                  <a:srgbClr val="C00000"/>
                </a:solidFill>
              </a:rPr>
              <a:t>тРНК</a:t>
            </a:r>
            <a:r>
              <a:rPr lang="ru-RU" sz="3200" b="1" dirty="0">
                <a:solidFill>
                  <a:srgbClr val="C00000"/>
                </a:solidFill>
              </a:rPr>
              <a:t>                                 3’-  АУГ, ЦАУ, ЦГУ, АЦГ - 5’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2"/>
          <p:cNvSpPr txBox="1">
            <a:spLocks/>
          </p:cNvSpPr>
          <p:nvPr/>
        </p:nvSpPr>
        <p:spPr>
          <a:xfrm>
            <a:off x="251520" y="1849388"/>
            <a:ext cx="8640960" cy="3771636"/>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a:ln>
                  <a:noFill/>
                </a:ln>
                <a:solidFill>
                  <a:schemeClr val="tx1"/>
                </a:solidFill>
                <a:effectLst/>
                <a:uLnTx/>
                <a:uFillTx/>
                <a:latin typeface="+mn-lt"/>
                <a:ea typeface="+mn-ea"/>
                <a:cs typeface="+mn-cs"/>
              </a:rPr>
              <a:t>ДНК смысл          5’- ________ -3’</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a:ln>
                  <a:noFill/>
                </a:ln>
                <a:solidFill>
                  <a:schemeClr val="tx1"/>
                </a:solidFill>
                <a:effectLst/>
                <a:uLnTx/>
                <a:uFillTx/>
                <a:latin typeface="+mn-lt"/>
                <a:ea typeface="+mn-ea"/>
                <a:cs typeface="+mn-cs"/>
              </a:rPr>
              <a:t>ДНК </a:t>
            </a:r>
            <a:r>
              <a:rPr kumimoji="0" lang="ru-RU" sz="3200" b="1" i="0" u="none" strike="noStrike" kern="1200" cap="none" spc="0" normalizeH="0" baseline="0" noProof="0" dirty="0" err="1">
                <a:ln>
                  <a:noFill/>
                </a:ln>
                <a:solidFill>
                  <a:schemeClr val="tx1"/>
                </a:solidFill>
                <a:effectLst/>
                <a:uLnTx/>
                <a:uFillTx/>
                <a:latin typeface="+mn-lt"/>
                <a:ea typeface="+mn-ea"/>
                <a:cs typeface="+mn-cs"/>
              </a:rPr>
              <a:t>транскр</a:t>
            </a:r>
            <a:r>
              <a:rPr kumimoji="0" lang="ru-RU" sz="3200" b="1" i="0" u="none" strike="noStrike" kern="1200" cap="none" spc="0" normalizeH="0" baseline="0" noProof="0" dirty="0">
                <a:ln>
                  <a:noFill/>
                </a:ln>
                <a:solidFill>
                  <a:schemeClr val="tx1"/>
                </a:solidFill>
                <a:effectLst/>
                <a:uLnTx/>
                <a:uFillTx/>
                <a:latin typeface="+mn-lt"/>
                <a:ea typeface="+mn-ea"/>
                <a:cs typeface="+mn-cs"/>
              </a:rPr>
              <a:t>       3’- ________  -5’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err="1">
                <a:ln>
                  <a:noFill/>
                </a:ln>
                <a:solidFill>
                  <a:schemeClr val="tx1"/>
                </a:solidFill>
                <a:effectLst/>
                <a:uLnTx/>
                <a:uFillTx/>
                <a:latin typeface="+mn-lt"/>
                <a:ea typeface="+mn-ea"/>
                <a:cs typeface="+mn-cs"/>
              </a:rPr>
              <a:t>иРНК</a:t>
            </a:r>
            <a:r>
              <a:rPr kumimoji="0" lang="ru-RU" sz="3200" b="1" i="0" u="none" strike="noStrike" kern="1200" cap="none" spc="0" normalizeH="0" baseline="0" noProof="0" dirty="0">
                <a:ln>
                  <a:noFill/>
                </a:ln>
                <a:solidFill>
                  <a:schemeClr val="tx1"/>
                </a:solidFill>
                <a:effectLst/>
                <a:uLnTx/>
                <a:uFillTx/>
                <a:latin typeface="+mn-lt"/>
                <a:ea typeface="+mn-ea"/>
                <a:cs typeface="+mn-cs"/>
              </a:rPr>
              <a:t>                     5’- ________  -3’</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err="1">
                <a:ln>
                  <a:noFill/>
                </a:ln>
                <a:solidFill>
                  <a:srgbClr val="C00000"/>
                </a:solidFill>
                <a:effectLst/>
                <a:uLnTx/>
                <a:uFillTx/>
                <a:latin typeface="+mn-lt"/>
                <a:ea typeface="+mn-ea"/>
                <a:cs typeface="+mn-cs"/>
              </a:rPr>
              <a:t>тРНК</a:t>
            </a:r>
            <a:endParaRPr kumimoji="0" lang="ru-RU" sz="3200" b="0" i="0" u="none" strike="noStrike" kern="1200" cap="none" spc="0" normalizeH="0" baseline="0" noProof="0" dirty="0">
              <a:ln>
                <a:noFill/>
              </a:ln>
              <a:solidFill>
                <a:srgbClr val="C00000"/>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a:ln>
                  <a:noFill/>
                </a:ln>
                <a:solidFill>
                  <a:schemeClr val="tx1"/>
                </a:solidFill>
                <a:effectLst/>
                <a:uLnTx/>
                <a:uFillTx/>
                <a:latin typeface="+mn-lt"/>
                <a:ea typeface="+mn-ea"/>
                <a:cs typeface="+mn-cs"/>
              </a:rPr>
              <a:t>белок</a:t>
            </a:r>
            <a:endParaRPr kumimoji="0" lang="ru-RU" sz="32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 name="Заголовок 1"/>
          <p:cNvSpPr>
            <a:spLocks noGrp="1"/>
          </p:cNvSpPr>
          <p:nvPr>
            <p:ph type="title"/>
          </p:nvPr>
        </p:nvSpPr>
        <p:spPr>
          <a:xfrm>
            <a:off x="0" y="193204"/>
            <a:ext cx="9144000" cy="952500"/>
          </a:xfrm>
        </p:spPr>
        <p:txBody>
          <a:bodyPr>
            <a:noAutofit/>
          </a:bodyPr>
          <a:lstStyle/>
          <a:p>
            <a:r>
              <a:rPr lang="ru-RU" sz="3200" b="1" dirty="0">
                <a:effectLst>
                  <a:outerShdw blurRad="38100" dist="38100" dir="2700000" algn="tl">
                    <a:srgbClr val="000000">
                      <a:alpha val="43137"/>
                    </a:srgbClr>
                  </a:outerShdw>
                </a:effectLst>
              </a:rPr>
              <a:t>2) Записать то, что дано по задаче напротив соответствующего пункта -  данном случае это молекулы </a:t>
            </a:r>
            <a:r>
              <a:rPr lang="ru-RU" sz="3200" b="1" dirty="0" err="1">
                <a:effectLst>
                  <a:outerShdw blurRad="38100" dist="38100" dir="2700000" algn="tl">
                    <a:srgbClr val="000000">
                      <a:alpha val="43137"/>
                    </a:srgbClr>
                  </a:outerShdw>
                </a:effectLst>
              </a:rPr>
              <a:t>тРНК</a:t>
            </a:r>
            <a:r>
              <a:rPr lang="ru-RU" sz="3200" b="1" dirty="0">
                <a:effectLst>
                  <a:outerShdw blurRad="38100" dist="38100" dir="2700000" algn="tl">
                    <a:srgbClr val="000000">
                      <a:alpha val="43137"/>
                    </a:srgbClr>
                  </a:outerShdw>
                </a:effectLst>
              </a:rPr>
              <a:t>. </a:t>
            </a:r>
          </a:p>
        </p:txBody>
      </p:sp>
      <p:sp>
        <p:nvSpPr>
          <p:cNvPr id="5" name="Прямоугольник 4"/>
          <p:cNvSpPr/>
          <p:nvPr/>
        </p:nvSpPr>
        <p:spPr>
          <a:xfrm>
            <a:off x="2411760" y="3649588"/>
            <a:ext cx="5184576" cy="584775"/>
          </a:xfrm>
          <a:prstGeom prst="rect">
            <a:avLst/>
          </a:prstGeom>
        </p:spPr>
        <p:txBody>
          <a:bodyPr wrap="square">
            <a:spAutoFit/>
          </a:bodyPr>
          <a:lstStyle/>
          <a:p>
            <a:r>
              <a:rPr lang="ru-RU" sz="3200" b="1" dirty="0">
                <a:solidFill>
                  <a:srgbClr val="C00000"/>
                </a:solidFill>
              </a:rPr>
              <a:t>3’-  АУГ, ЦАУ, ЦГУ, АЦГ - 5’</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2"/>
          <p:cNvSpPr txBox="1">
            <a:spLocks/>
          </p:cNvSpPr>
          <p:nvPr/>
        </p:nvSpPr>
        <p:spPr>
          <a:xfrm>
            <a:off x="251520" y="1849388"/>
            <a:ext cx="8640960" cy="3312368"/>
          </a:xfrm>
          <a:prstGeom prst="rect">
            <a:avLst/>
          </a:prstGeom>
        </p:spPr>
        <p:txBody>
          <a:bodyPr vert="horz" lIns="91440" tIns="45720" rIns="91440" bIns="45720" rtlCol="0">
            <a:noAutofit/>
          </a:bodyPr>
          <a:lstStyle/>
          <a:p>
            <a:pPr>
              <a:lnSpc>
                <a:spcPct val="150000"/>
              </a:lnSpc>
            </a:pPr>
            <a:r>
              <a:rPr lang="ru-RU" sz="3200" b="1" dirty="0"/>
              <a:t>ДНК смысл            5’- ________ -3’</a:t>
            </a:r>
          </a:p>
          <a:p>
            <a:pPr>
              <a:lnSpc>
                <a:spcPct val="150000"/>
              </a:lnSpc>
            </a:pPr>
            <a:r>
              <a:rPr lang="ru-RU" sz="3200" b="1" dirty="0"/>
              <a:t>ДНК </a:t>
            </a:r>
            <a:r>
              <a:rPr lang="ru-RU" sz="3200" b="1" dirty="0" err="1"/>
              <a:t>транскр</a:t>
            </a:r>
            <a:r>
              <a:rPr lang="ru-RU" sz="3200" b="1" dirty="0"/>
              <a:t>         3’- _______  -5’ </a:t>
            </a:r>
          </a:p>
          <a:p>
            <a:pPr>
              <a:lnSpc>
                <a:spcPct val="150000"/>
              </a:lnSpc>
            </a:pPr>
            <a:r>
              <a:rPr lang="ru-RU" sz="3200" b="1" u="sng" dirty="0" err="1">
                <a:solidFill>
                  <a:srgbClr val="7030A0"/>
                </a:solidFill>
                <a:effectLst>
                  <a:outerShdw blurRad="38100" dist="38100" dir="2700000" algn="tl">
                    <a:srgbClr val="000000">
                      <a:alpha val="43137"/>
                    </a:srgbClr>
                  </a:outerShdw>
                </a:effectLst>
              </a:rPr>
              <a:t>иРНК</a:t>
            </a:r>
            <a:endParaRPr lang="ru-RU" sz="3200" b="1" dirty="0">
              <a:solidFill>
                <a:srgbClr val="7030A0"/>
              </a:solidFill>
              <a:effectLst>
                <a:outerShdw blurRad="38100" dist="38100" dir="2700000" algn="tl">
                  <a:srgbClr val="000000">
                    <a:alpha val="43137"/>
                  </a:srgbClr>
                </a:outerShdw>
              </a:effectLst>
            </a:endParaRPr>
          </a:p>
          <a:p>
            <a:pPr>
              <a:lnSpc>
                <a:spcPct val="150000"/>
              </a:lnSpc>
            </a:pPr>
            <a:r>
              <a:rPr lang="ru-RU" sz="3200" b="1" dirty="0" err="1"/>
              <a:t>тРНК</a:t>
            </a:r>
            <a:r>
              <a:rPr lang="ru-RU" sz="3200" b="1" dirty="0"/>
              <a:t>                        3’-  АУГ,  ЦАУ,  ЦГУ,  АЦГ  - 5’</a:t>
            </a:r>
          </a:p>
          <a:p>
            <a:pPr>
              <a:lnSpc>
                <a:spcPct val="150000"/>
              </a:lnSpc>
            </a:pPr>
            <a:r>
              <a:rPr lang="ru-RU" sz="3200" b="1" dirty="0"/>
              <a:t>белок</a:t>
            </a:r>
            <a:endParaRPr kumimoji="0" lang="ru-RU"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2" name="Заголовок 1"/>
          <p:cNvSpPr>
            <a:spLocks noGrp="1"/>
          </p:cNvSpPr>
          <p:nvPr>
            <p:ph type="title"/>
          </p:nvPr>
        </p:nvSpPr>
        <p:spPr>
          <a:xfrm>
            <a:off x="0" y="392832"/>
            <a:ext cx="9144000" cy="952500"/>
          </a:xfrm>
        </p:spPr>
        <p:txBody>
          <a:bodyPr>
            <a:noAutofit/>
          </a:bodyPr>
          <a:lstStyle/>
          <a:p>
            <a:r>
              <a:rPr lang="ru-RU" sz="2800" b="1" dirty="0">
                <a:effectLst>
                  <a:outerShdw blurRad="38100" dist="38100" dir="2700000" algn="tl">
                    <a:srgbClr val="000000">
                      <a:alpha val="43137"/>
                    </a:srgbClr>
                  </a:outerShdw>
                </a:effectLst>
              </a:rPr>
              <a:t>3) По ПК к антикодонам </a:t>
            </a:r>
            <a:r>
              <a:rPr lang="ru-RU" sz="2800" b="1" dirty="0" err="1">
                <a:effectLst>
                  <a:outerShdw blurRad="38100" dist="38100" dir="2700000" algn="tl">
                    <a:srgbClr val="000000">
                      <a:alpha val="43137"/>
                    </a:srgbClr>
                  </a:outerShdw>
                </a:effectLst>
              </a:rPr>
              <a:t>тРНК</a:t>
            </a:r>
            <a:r>
              <a:rPr lang="ru-RU" sz="2800" b="1" dirty="0">
                <a:effectLst>
                  <a:outerShdw blurRad="38100" dist="38100" dir="2700000" algn="tl">
                    <a:srgbClr val="000000">
                      <a:alpha val="43137"/>
                    </a:srgbClr>
                  </a:outerShdw>
                </a:effectLst>
              </a:rPr>
              <a:t> строим кодоны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 записываем и подчеркиваем цепь </a:t>
            </a:r>
            <a:r>
              <a:rPr lang="ru-RU" sz="2800" b="1" i="1" dirty="0">
                <a:effectLst>
                  <a:outerShdw blurRad="38100" dist="38100" dir="2700000" algn="tl">
                    <a:srgbClr val="000000">
                      <a:alpha val="43137"/>
                    </a:srgbClr>
                  </a:outerShdw>
                </a:effectLst>
              </a:rPr>
              <a:t>(так как именно по </a:t>
            </a:r>
            <a:r>
              <a:rPr lang="ru-RU" sz="2800" b="1" i="1" dirty="0" err="1">
                <a:effectLst>
                  <a:outerShdw blurRad="38100" dist="38100" dir="2700000" algn="tl">
                    <a:srgbClr val="000000">
                      <a:alpha val="43137"/>
                    </a:srgbClr>
                  </a:outerShdw>
                </a:effectLst>
              </a:rPr>
              <a:t>иРНК</a:t>
            </a:r>
            <a:r>
              <a:rPr lang="ru-RU" sz="2800" b="1" i="1" dirty="0">
                <a:effectLst>
                  <a:outerShdw blurRad="38100" dist="38100" dir="2700000" algn="tl">
                    <a:srgbClr val="000000">
                      <a:alpha val="43137"/>
                    </a:srgbClr>
                  </a:outerShdw>
                </a:effectLst>
              </a:rPr>
              <a:t> мы с помощью таблицы ГК будем позже искать последовательность АК в белке):</a:t>
            </a:r>
            <a:endParaRPr lang="ru-RU" sz="2800" b="1" dirty="0">
              <a:effectLst>
                <a:outerShdw blurRad="38100" dist="38100" dir="2700000" algn="tl">
                  <a:srgbClr val="000000">
                    <a:alpha val="43137"/>
                  </a:srgbClr>
                </a:outerShdw>
              </a:effectLst>
            </a:endParaRPr>
          </a:p>
        </p:txBody>
      </p:sp>
      <p:sp>
        <p:nvSpPr>
          <p:cNvPr id="7" name="Прямоугольник 6"/>
          <p:cNvSpPr/>
          <p:nvPr/>
        </p:nvSpPr>
        <p:spPr>
          <a:xfrm>
            <a:off x="3275856" y="3505572"/>
            <a:ext cx="5059334" cy="584775"/>
          </a:xfrm>
          <a:prstGeom prst="rect">
            <a:avLst/>
          </a:prstGeom>
        </p:spPr>
        <p:txBody>
          <a:bodyPr wrap="none">
            <a:spAutoFit/>
          </a:bodyPr>
          <a:lstStyle/>
          <a:p>
            <a:r>
              <a:rPr lang="ru-RU" sz="3200" b="1" u="sng" dirty="0">
                <a:solidFill>
                  <a:srgbClr val="7030A0"/>
                </a:solidFill>
                <a:effectLst>
                  <a:outerShdw blurRad="38100" dist="38100" dir="2700000" algn="tl">
                    <a:srgbClr val="000000">
                      <a:alpha val="43137"/>
                    </a:srgbClr>
                  </a:outerShdw>
                </a:effectLst>
              </a:rPr>
              <a:t> 5’- УАЦ   ГУА   ГЦА   УГЦ   -3’</a:t>
            </a:r>
            <a:endParaRPr lang="ru-RU" sz="3200" b="1" dirty="0">
              <a:solidFill>
                <a:srgbClr val="7030A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409228"/>
            <a:ext cx="9144000" cy="952500"/>
          </a:xfrm>
        </p:spPr>
        <p:txBody>
          <a:bodyPr>
            <a:noAutofit/>
          </a:bodyPr>
          <a:lstStyle/>
          <a:p>
            <a:r>
              <a:rPr lang="ru-RU" sz="3600" b="1" dirty="0">
                <a:effectLst>
                  <a:outerShdw blurRad="38100" dist="38100" dir="2700000" algn="tl">
                    <a:srgbClr val="000000">
                      <a:alpha val="43137"/>
                    </a:srgbClr>
                  </a:outerShdw>
                </a:effectLst>
              </a:rPr>
              <a:t>4.1)</a:t>
            </a:r>
            <a:r>
              <a:rPr lang="ru-RU" sz="3600" b="1" i="1" dirty="0">
                <a:effectLst>
                  <a:outerShdw blurRad="38100" dist="38100" dir="2700000" algn="tl">
                    <a:srgbClr val="000000">
                      <a:alpha val="43137"/>
                    </a:srgbClr>
                  </a:outerShdw>
                </a:effectLst>
              </a:rPr>
              <a:t> </a:t>
            </a:r>
            <a:r>
              <a:rPr lang="ru-RU" sz="3600" b="1" dirty="0">
                <a:effectLst>
                  <a:outerShdw blurRad="38100" dist="38100" dir="2700000" algn="tl">
                    <a:srgbClr val="000000">
                      <a:alpha val="43137"/>
                    </a:srgbClr>
                  </a:outerShdw>
                </a:effectLst>
              </a:rPr>
              <a:t>По ПК к кодонам </a:t>
            </a:r>
            <a:r>
              <a:rPr lang="ru-RU" sz="3600" b="1" dirty="0" err="1">
                <a:effectLst>
                  <a:outerShdw blurRad="38100" dist="38100" dir="2700000" algn="tl">
                    <a:srgbClr val="000000">
                      <a:alpha val="43137"/>
                    </a:srgbClr>
                  </a:outerShdw>
                </a:effectLst>
              </a:rPr>
              <a:t>иРНК</a:t>
            </a:r>
            <a:r>
              <a:rPr lang="ru-RU" sz="3600" b="1" dirty="0">
                <a:effectLst>
                  <a:outerShdw blurRad="38100" dist="38100" dir="2700000" algn="tl">
                    <a:srgbClr val="000000">
                      <a:alpha val="43137"/>
                    </a:srgbClr>
                  </a:outerShdw>
                </a:effectLst>
              </a:rPr>
              <a:t> находим триплеты транскрибируемой цепи ДНК.</a:t>
            </a:r>
            <a:br>
              <a:rPr lang="ru-RU" sz="3600" b="1" dirty="0">
                <a:effectLst>
                  <a:outerShdw blurRad="38100" dist="38100" dir="2700000" algn="tl">
                    <a:srgbClr val="000000">
                      <a:alpha val="43137"/>
                    </a:srgbClr>
                  </a:outerShdw>
                </a:effectLst>
              </a:rPr>
            </a:br>
            <a:endParaRPr lang="ru-RU" sz="4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417340"/>
            <a:ext cx="8892480" cy="3312368"/>
          </a:xfrm>
        </p:spPr>
        <p:txBody>
          <a:bodyPr>
            <a:noAutofit/>
          </a:bodyPr>
          <a:lstStyle/>
          <a:p>
            <a:pPr>
              <a:lnSpc>
                <a:spcPct val="150000"/>
              </a:lnSpc>
              <a:buNone/>
            </a:pPr>
            <a:r>
              <a:rPr lang="ru-RU" b="1" dirty="0"/>
              <a:t>ДНК смысл</a:t>
            </a:r>
          </a:p>
          <a:p>
            <a:pPr>
              <a:lnSpc>
                <a:spcPct val="150000"/>
              </a:lnSpc>
              <a:buNone/>
            </a:pPr>
            <a:r>
              <a:rPr lang="ru-RU" b="1" dirty="0">
                <a:solidFill>
                  <a:srgbClr val="FF0000"/>
                </a:solidFill>
              </a:rPr>
              <a:t>ДНК </a:t>
            </a:r>
            <a:r>
              <a:rPr lang="ru-RU" b="1" dirty="0" err="1">
                <a:solidFill>
                  <a:srgbClr val="FF0000"/>
                </a:solidFill>
              </a:rPr>
              <a:t>транскр</a:t>
            </a:r>
            <a:endParaRPr lang="ru-RU" b="1" dirty="0"/>
          </a:p>
          <a:p>
            <a:pPr>
              <a:lnSpc>
                <a:spcPct val="150000"/>
              </a:lnSpc>
              <a:buNone/>
            </a:pPr>
            <a:r>
              <a:rPr lang="ru-RU" b="1" u="sng" dirty="0" err="1"/>
              <a:t>иРНК</a:t>
            </a:r>
            <a:r>
              <a:rPr lang="ru-RU" b="1" u="sng" dirty="0"/>
              <a:t>                   5’- УАЦ  ГУА   ГЦА   УГЦ  -3’</a:t>
            </a:r>
            <a:endParaRPr lang="ru-RU" b="1" dirty="0"/>
          </a:p>
          <a:p>
            <a:pPr>
              <a:lnSpc>
                <a:spcPct val="150000"/>
              </a:lnSpc>
              <a:buNone/>
            </a:pPr>
            <a:r>
              <a:rPr lang="ru-RU" b="1" dirty="0" err="1"/>
              <a:t>тРНК</a:t>
            </a:r>
            <a:r>
              <a:rPr lang="ru-RU" b="1" dirty="0"/>
              <a:t>                    3’-  АУГ,  ЦАУ,  ЦГУ,  АЦГ - 5’</a:t>
            </a:r>
          </a:p>
          <a:p>
            <a:pPr>
              <a:lnSpc>
                <a:spcPct val="150000"/>
              </a:lnSpc>
              <a:buNone/>
            </a:pPr>
            <a:r>
              <a:rPr lang="ru-RU" b="1" dirty="0"/>
              <a:t>белок                        </a:t>
            </a:r>
          </a:p>
          <a:p>
            <a:pPr>
              <a:lnSpc>
                <a:spcPct val="150000"/>
              </a:lnSpc>
              <a:buNone/>
            </a:pPr>
            <a:endParaRPr lang="ru-RU" b="1" dirty="0"/>
          </a:p>
        </p:txBody>
      </p:sp>
      <p:sp>
        <p:nvSpPr>
          <p:cNvPr id="4" name="Прямоугольник 3"/>
          <p:cNvSpPr/>
          <p:nvPr/>
        </p:nvSpPr>
        <p:spPr>
          <a:xfrm>
            <a:off x="2915816" y="2353444"/>
            <a:ext cx="4820487" cy="584775"/>
          </a:xfrm>
          <a:prstGeom prst="rect">
            <a:avLst/>
          </a:prstGeom>
        </p:spPr>
        <p:txBody>
          <a:bodyPr wrap="none">
            <a:spAutoFit/>
          </a:bodyPr>
          <a:lstStyle/>
          <a:p>
            <a:r>
              <a:rPr lang="ru-RU" sz="3200" b="1" dirty="0">
                <a:solidFill>
                  <a:srgbClr val="FF0000"/>
                </a:solidFill>
                <a:effectLst>
                  <a:outerShdw blurRad="38100" dist="38100" dir="2700000" algn="tl">
                    <a:srgbClr val="000000">
                      <a:alpha val="43137"/>
                    </a:srgbClr>
                  </a:outerShdw>
                </a:effectLst>
              </a:rPr>
              <a:t>3’- АТГ   ЦАТ   ЦГТ   АЦГ -5’ </a:t>
            </a:r>
            <a:endParaRPr lang="ru-RU" sz="3200" dirty="0">
              <a:solidFill>
                <a:srgbClr val="FF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193204"/>
            <a:ext cx="9144000" cy="952500"/>
          </a:xfrm>
        </p:spPr>
        <p:txBody>
          <a:bodyPr>
            <a:noAutofit/>
          </a:bodyPr>
          <a:lstStyle/>
          <a:p>
            <a:r>
              <a:rPr lang="ru-RU" sz="3200" b="1" dirty="0">
                <a:effectLst>
                  <a:outerShdw blurRad="38100" dist="38100" dir="2700000" algn="tl">
                    <a:srgbClr val="000000">
                      <a:alpha val="43137"/>
                    </a:srgbClr>
                  </a:outerShdw>
                </a:effectLst>
              </a:rPr>
              <a:t>4.2)</a:t>
            </a:r>
            <a:r>
              <a:rPr lang="ru-RU" sz="3200" b="1" i="1" dirty="0">
                <a:effectLst>
                  <a:outerShdw blurRad="38100" dist="38100" dir="2700000" algn="tl">
                    <a:srgbClr val="000000">
                      <a:alpha val="43137"/>
                    </a:srgbClr>
                  </a:outerShdw>
                </a:effectLst>
              </a:rPr>
              <a:t> </a:t>
            </a:r>
            <a:r>
              <a:rPr lang="ru-RU" sz="3200" b="1" dirty="0">
                <a:effectLst>
                  <a:outerShdw blurRad="38100" dist="38100" dir="2700000" algn="tl">
                    <a:srgbClr val="000000">
                      <a:alpha val="43137"/>
                    </a:srgbClr>
                  </a:outerShdw>
                </a:effectLst>
              </a:rPr>
              <a:t>По ПК к триплетам транскрибируемой цепи ДНК, находим триплеты смысловой цепи ДНК. </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561356"/>
            <a:ext cx="8892480" cy="3312368"/>
          </a:xfrm>
        </p:spPr>
        <p:txBody>
          <a:bodyPr>
            <a:noAutofit/>
          </a:bodyPr>
          <a:lstStyle/>
          <a:p>
            <a:pPr>
              <a:lnSpc>
                <a:spcPct val="150000"/>
              </a:lnSpc>
              <a:buNone/>
            </a:pPr>
            <a:r>
              <a:rPr lang="ru-RU" b="1" dirty="0">
                <a:solidFill>
                  <a:srgbClr val="00B0F0"/>
                </a:solidFill>
              </a:rPr>
              <a:t>ДНК смысл</a:t>
            </a:r>
          </a:p>
          <a:p>
            <a:pPr>
              <a:lnSpc>
                <a:spcPct val="150000"/>
              </a:lnSpc>
              <a:buNone/>
            </a:pPr>
            <a:r>
              <a:rPr lang="ru-RU" b="1" dirty="0"/>
              <a:t>ДНК </a:t>
            </a:r>
            <a:r>
              <a:rPr lang="ru-RU" b="1" dirty="0" err="1"/>
              <a:t>транскр</a:t>
            </a:r>
            <a:r>
              <a:rPr lang="ru-RU" b="1" dirty="0"/>
              <a:t>    3’- АТГ   ЦАТ   ЦГТ   АЦГ -5’ </a:t>
            </a:r>
          </a:p>
          <a:p>
            <a:pPr>
              <a:lnSpc>
                <a:spcPct val="150000"/>
              </a:lnSpc>
              <a:buNone/>
            </a:pPr>
            <a:r>
              <a:rPr lang="ru-RU" b="1" u="sng" dirty="0" err="1"/>
              <a:t>иРНК</a:t>
            </a:r>
            <a:r>
              <a:rPr lang="ru-RU" b="1" u="sng" dirty="0"/>
              <a:t>                   5’- УАЦ  ГУА   ГЦА   УГЦ  -3’</a:t>
            </a:r>
            <a:endParaRPr lang="ru-RU" b="1" dirty="0"/>
          </a:p>
          <a:p>
            <a:pPr>
              <a:lnSpc>
                <a:spcPct val="150000"/>
              </a:lnSpc>
              <a:buNone/>
            </a:pPr>
            <a:r>
              <a:rPr lang="ru-RU" b="1" dirty="0" err="1"/>
              <a:t>тРНК</a:t>
            </a:r>
            <a:r>
              <a:rPr lang="ru-RU" b="1" dirty="0"/>
              <a:t>                    3’-  АУГ,  ЦАУ,  ЦГУ,  АЦГ - 5’</a:t>
            </a:r>
          </a:p>
          <a:p>
            <a:pPr>
              <a:lnSpc>
                <a:spcPct val="150000"/>
              </a:lnSpc>
              <a:buNone/>
            </a:pPr>
            <a:r>
              <a:rPr lang="ru-RU" b="1" dirty="0"/>
              <a:t>белок</a:t>
            </a:r>
          </a:p>
          <a:p>
            <a:pPr>
              <a:lnSpc>
                <a:spcPct val="150000"/>
              </a:lnSpc>
              <a:buNone/>
            </a:pPr>
            <a:endParaRPr lang="ru-RU" b="1" dirty="0"/>
          </a:p>
        </p:txBody>
      </p:sp>
      <p:sp>
        <p:nvSpPr>
          <p:cNvPr id="4" name="Прямоугольник 3"/>
          <p:cNvSpPr/>
          <p:nvPr/>
        </p:nvSpPr>
        <p:spPr>
          <a:xfrm>
            <a:off x="2843808" y="1705372"/>
            <a:ext cx="4913974" cy="584775"/>
          </a:xfrm>
          <a:prstGeom prst="rect">
            <a:avLst/>
          </a:prstGeom>
        </p:spPr>
        <p:txBody>
          <a:bodyPr wrap="none">
            <a:spAutoFit/>
          </a:bodyPr>
          <a:lstStyle/>
          <a:p>
            <a:r>
              <a:rPr lang="ru-RU" sz="3200" b="1" dirty="0">
                <a:solidFill>
                  <a:srgbClr val="00B0F0"/>
                </a:solidFill>
                <a:effectLst>
                  <a:outerShdw blurRad="38100" dist="38100" dir="2700000" algn="tl">
                    <a:srgbClr val="000000">
                      <a:alpha val="43137"/>
                    </a:srgbClr>
                  </a:outerShdw>
                </a:effectLst>
              </a:rPr>
              <a:t>5’- ТАЦ   ГТА   ГЦА   ТГЦ  -3</a:t>
            </a:r>
            <a:r>
              <a:rPr lang="ru-RU" sz="3200" b="1" dirty="0"/>
              <a:t> </a:t>
            </a:r>
            <a:r>
              <a:rPr lang="ru-RU" sz="3200" b="1" dirty="0">
                <a:solidFill>
                  <a:srgbClr val="00B0F0"/>
                </a:solidFill>
              </a:rPr>
              <a:t>’</a:t>
            </a:r>
            <a:endParaRPr lang="ru-RU" sz="3200" dirty="0">
              <a:solidFill>
                <a:srgbClr val="00B0F0"/>
              </a:solidFill>
              <a:effectLst>
                <a:outerShdw blurRad="38100" dist="38100" dir="2700000" algn="tl">
                  <a:srgbClr val="000000">
                    <a:alpha val="43137"/>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Компоненты нуклеотидов (Рисунок).png"/>
          <p:cNvPicPr>
            <a:picLocks noChangeAspect="1"/>
          </p:cNvPicPr>
          <p:nvPr/>
        </p:nvPicPr>
        <p:blipFill>
          <a:blip r:embed="rId2"/>
          <a:stretch>
            <a:fillRect/>
          </a:stretch>
        </p:blipFill>
        <p:spPr>
          <a:xfrm>
            <a:off x="762000" y="0"/>
            <a:ext cx="7620000" cy="57150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121196"/>
            <a:ext cx="9144000" cy="952500"/>
          </a:xfrm>
        </p:spPr>
        <p:txBody>
          <a:bodyPr>
            <a:noAutofit/>
          </a:bodyPr>
          <a:lstStyle/>
          <a:p>
            <a:r>
              <a:rPr lang="ru-RU" sz="2800" b="1" dirty="0">
                <a:effectLst>
                  <a:outerShdw blurRad="38100" dist="38100" dir="2700000" algn="tl">
                    <a:srgbClr val="000000">
                      <a:alpha val="43137"/>
                    </a:srgbClr>
                  </a:outerShdw>
                </a:effectLst>
              </a:rPr>
              <a:t>4.3)</a:t>
            </a:r>
            <a:r>
              <a:rPr lang="ru-RU" sz="2800" b="1" i="1" dirty="0">
                <a:effectLst>
                  <a:outerShdw blurRad="38100" dist="38100" dir="2700000" algn="tl">
                    <a:srgbClr val="000000">
                      <a:alpha val="43137"/>
                    </a:srgbClr>
                  </a:outerShdw>
                </a:effectLst>
              </a:rPr>
              <a:t> </a:t>
            </a:r>
            <a:r>
              <a:rPr lang="ru-RU" sz="2800" b="1" dirty="0">
                <a:effectLst>
                  <a:outerShdw blurRad="38100" dist="38100" dir="2700000" algn="tl">
                    <a:srgbClr val="000000">
                      <a:alpha val="43137"/>
                    </a:srgbClr>
                  </a:outerShdw>
                </a:effectLst>
              </a:rPr>
              <a:t>Используя таблицу ГК находим последовательность аминокислот в белке (по кодонам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a:t>
            </a:r>
            <a:endParaRPr lang="ru-RU" sz="32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561356"/>
            <a:ext cx="8892480" cy="3312368"/>
          </a:xfrm>
        </p:spPr>
        <p:txBody>
          <a:bodyPr>
            <a:noAutofit/>
          </a:bodyPr>
          <a:lstStyle/>
          <a:p>
            <a:pPr>
              <a:lnSpc>
                <a:spcPct val="150000"/>
              </a:lnSpc>
              <a:buNone/>
            </a:pPr>
            <a:r>
              <a:rPr lang="ru-RU" b="1" dirty="0"/>
              <a:t>ДНК смысл       5’- ТАЦ   ГТА   ГЦА   ТГЦ  -3’</a:t>
            </a:r>
          </a:p>
          <a:p>
            <a:pPr>
              <a:lnSpc>
                <a:spcPct val="150000"/>
              </a:lnSpc>
              <a:buNone/>
            </a:pPr>
            <a:r>
              <a:rPr lang="ru-RU" b="1" dirty="0"/>
              <a:t>ДНК </a:t>
            </a:r>
            <a:r>
              <a:rPr lang="ru-RU" b="1" dirty="0" err="1"/>
              <a:t>транскр</a:t>
            </a:r>
            <a:r>
              <a:rPr lang="ru-RU" b="1" dirty="0"/>
              <a:t>    3’- АТГ   ЦАТ   ЦГТ   АЦГ -5’ </a:t>
            </a:r>
          </a:p>
          <a:p>
            <a:pPr>
              <a:lnSpc>
                <a:spcPct val="150000"/>
              </a:lnSpc>
              <a:buNone/>
            </a:pPr>
            <a:r>
              <a:rPr lang="ru-RU" b="1" u="sng" dirty="0" err="1">
                <a:solidFill>
                  <a:srgbClr val="C00000"/>
                </a:solidFill>
              </a:rPr>
              <a:t>иРНК</a:t>
            </a:r>
            <a:r>
              <a:rPr lang="ru-RU" b="1" u="sng" dirty="0">
                <a:solidFill>
                  <a:srgbClr val="C00000"/>
                </a:solidFill>
              </a:rPr>
              <a:t>                   5’- УАЦ  ГУА   ГЦА   УГЦ  -3’</a:t>
            </a:r>
            <a:endParaRPr lang="ru-RU" b="1" dirty="0">
              <a:solidFill>
                <a:srgbClr val="C00000"/>
              </a:solidFill>
            </a:endParaRPr>
          </a:p>
          <a:p>
            <a:pPr>
              <a:lnSpc>
                <a:spcPct val="150000"/>
              </a:lnSpc>
              <a:buNone/>
            </a:pPr>
            <a:r>
              <a:rPr lang="ru-RU" b="1" dirty="0" err="1"/>
              <a:t>тРНК</a:t>
            </a:r>
            <a:r>
              <a:rPr lang="ru-RU" b="1" dirty="0"/>
              <a:t>                    3’-  АУГ,  ЦАУ,  ЦГУ,  АЦГ - 5’</a:t>
            </a:r>
          </a:p>
          <a:p>
            <a:pPr>
              <a:lnSpc>
                <a:spcPct val="150000"/>
              </a:lnSpc>
              <a:buNone/>
            </a:pPr>
            <a:r>
              <a:rPr lang="ru-RU" b="1" dirty="0">
                <a:solidFill>
                  <a:srgbClr val="C00000"/>
                </a:solidFill>
              </a:rPr>
              <a:t>белок</a:t>
            </a:r>
            <a:endParaRPr lang="ru-RU" b="1" dirty="0"/>
          </a:p>
          <a:p>
            <a:pPr>
              <a:lnSpc>
                <a:spcPct val="150000"/>
              </a:lnSpc>
              <a:buNone/>
            </a:pPr>
            <a:endParaRPr lang="ru-RU"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2840" y="265212"/>
            <a:ext cx="8229600" cy="952500"/>
          </a:xfrm>
        </p:spPr>
        <p:txBody>
          <a:bodyPr>
            <a:normAutofit fontScale="90000"/>
          </a:bodyPr>
          <a:lstStyle/>
          <a:p>
            <a:r>
              <a:rPr lang="ru-RU" b="1" dirty="0" err="1">
                <a:solidFill>
                  <a:srgbClr val="C00000"/>
                </a:solidFill>
              </a:rPr>
              <a:t>иРНК</a:t>
            </a:r>
            <a:r>
              <a:rPr lang="ru-RU" b="1" dirty="0">
                <a:solidFill>
                  <a:srgbClr val="C00000"/>
                </a:solidFill>
              </a:rPr>
              <a:t>        5’- УАЦ  ГУА   ГЦА   УГЦ  -3’</a:t>
            </a:r>
            <a:br>
              <a:rPr lang="ru-RU" b="1" dirty="0">
                <a:solidFill>
                  <a:srgbClr val="C00000"/>
                </a:solidFill>
              </a:rPr>
            </a:br>
            <a:endParaRPr lang="ru-RU" dirty="0"/>
          </a:p>
        </p:txBody>
      </p:sp>
      <p:sp>
        <p:nvSpPr>
          <p:cNvPr id="3" name="Содержимое 2"/>
          <p:cNvSpPr>
            <a:spLocks noGrp="1"/>
          </p:cNvSpPr>
          <p:nvPr>
            <p:ph idx="1"/>
          </p:nvPr>
        </p:nvSpPr>
        <p:spPr/>
        <p:txBody>
          <a:bodyPr/>
          <a:lstStyle/>
          <a:p>
            <a:endParaRPr lang="ru-RU"/>
          </a:p>
        </p:txBody>
      </p:sp>
      <p:pic>
        <p:nvPicPr>
          <p:cNvPr id="4" name="Picture 2" descr="Генетический код — свойственный всем живым организмам способ ..."/>
          <p:cNvPicPr>
            <a:picLocks noChangeAspect="1" noChangeArrowheads="1"/>
          </p:cNvPicPr>
          <p:nvPr/>
        </p:nvPicPr>
        <p:blipFill>
          <a:blip r:embed="rId2" cstate="print"/>
          <a:srcRect/>
          <a:stretch>
            <a:fillRect/>
          </a:stretch>
        </p:blipFill>
        <p:spPr bwMode="auto">
          <a:xfrm>
            <a:off x="1835696" y="1201316"/>
            <a:ext cx="6436990" cy="4126534"/>
          </a:xfrm>
          <a:prstGeom prst="rect">
            <a:avLst/>
          </a:prstGeom>
          <a:noFill/>
          <a:ln w="38100">
            <a:solidFill>
              <a:srgbClr val="C00000"/>
            </a:solid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121196"/>
            <a:ext cx="9144000" cy="952500"/>
          </a:xfrm>
        </p:spPr>
        <p:txBody>
          <a:bodyPr>
            <a:noAutofit/>
          </a:bodyPr>
          <a:lstStyle/>
          <a:p>
            <a:r>
              <a:rPr lang="ru-RU" sz="2800" b="1" dirty="0">
                <a:effectLst>
                  <a:outerShdw blurRad="38100" dist="38100" dir="2700000" algn="tl">
                    <a:srgbClr val="000000">
                      <a:alpha val="43137"/>
                    </a:srgbClr>
                  </a:outerShdw>
                </a:effectLst>
              </a:rPr>
              <a:t>4.4)</a:t>
            </a:r>
            <a:r>
              <a:rPr lang="ru-RU" sz="2800" b="1" i="1" dirty="0">
                <a:effectLst>
                  <a:outerShdw blurRad="38100" dist="38100" dir="2700000" algn="tl">
                    <a:srgbClr val="000000">
                      <a:alpha val="43137"/>
                    </a:srgbClr>
                  </a:outerShdw>
                </a:effectLst>
              </a:rPr>
              <a:t> </a:t>
            </a:r>
            <a:r>
              <a:rPr lang="ru-RU" sz="2800" b="1" dirty="0">
                <a:effectLst>
                  <a:outerShdw blurRad="38100" dist="38100" dir="2700000" algn="tl">
                    <a:srgbClr val="000000">
                      <a:alpha val="43137"/>
                    </a:srgbClr>
                  </a:outerShdw>
                </a:effectLst>
              </a:rPr>
              <a:t>Используя таблицу ГК находим последовательность аминокислот в белке (по кодонам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a:t>
            </a:r>
            <a:endParaRPr lang="ru-RU" sz="32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417340"/>
            <a:ext cx="8892480" cy="3312368"/>
          </a:xfrm>
        </p:spPr>
        <p:txBody>
          <a:bodyPr>
            <a:noAutofit/>
          </a:bodyPr>
          <a:lstStyle/>
          <a:p>
            <a:pPr>
              <a:lnSpc>
                <a:spcPct val="150000"/>
              </a:lnSpc>
              <a:buNone/>
            </a:pPr>
            <a:r>
              <a:rPr lang="ru-RU" b="1" dirty="0"/>
              <a:t>ДНК смысл       5’- ТАЦ   ГТА   ГЦА   ТГЦ  -3’</a:t>
            </a:r>
          </a:p>
          <a:p>
            <a:pPr>
              <a:lnSpc>
                <a:spcPct val="150000"/>
              </a:lnSpc>
              <a:buNone/>
            </a:pPr>
            <a:r>
              <a:rPr lang="ru-RU" b="1" dirty="0"/>
              <a:t>ДНК </a:t>
            </a:r>
            <a:r>
              <a:rPr lang="ru-RU" b="1" dirty="0" err="1"/>
              <a:t>транскр</a:t>
            </a:r>
            <a:r>
              <a:rPr lang="ru-RU" b="1" dirty="0"/>
              <a:t>    3’- АТГ   ЦАТ   ЦГТ   АЦГ -5’ </a:t>
            </a:r>
          </a:p>
          <a:p>
            <a:pPr>
              <a:lnSpc>
                <a:spcPct val="150000"/>
              </a:lnSpc>
              <a:buNone/>
            </a:pPr>
            <a:r>
              <a:rPr lang="ru-RU" b="1" u="sng" dirty="0" err="1">
                <a:solidFill>
                  <a:srgbClr val="C00000"/>
                </a:solidFill>
              </a:rPr>
              <a:t>иРНК</a:t>
            </a:r>
            <a:r>
              <a:rPr lang="ru-RU" b="1" u="sng" dirty="0">
                <a:solidFill>
                  <a:srgbClr val="C00000"/>
                </a:solidFill>
              </a:rPr>
              <a:t>                   5’- УАЦ  ГУА   ГЦА   УГЦ  -3’</a:t>
            </a:r>
            <a:endParaRPr lang="ru-RU" b="1" dirty="0">
              <a:solidFill>
                <a:srgbClr val="C00000"/>
              </a:solidFill>
            </a:endParaRPr>
          </a:p>
          <a:p>
            <a:pPr>
              <a:lnSpc>
                <a:spcPct val="150000"/>
              </a:lnSpc>
              <a:buNone/>
            </a:pPr>
            <a:r>
              <a:rPr lang="ru-RU" b="1" dirty="0" err="1"/>
              <a:t>тРНК</a:t>
            </a:r>
            <a:r>
              <a:rPr lang="ru-RU" b="1" dirty="0"/>
              <a:t>                    3’-  АУГ,  ЦАУ,  ЦГУ,  АЦГ - 5’</a:t>
            </a:r>
          </a:p>
          <a:p>
            <a:pPr>
              <a:lnSpc>
                <a:spcPct val="150000"/>
              </a:lnSpc>
              <a:buNone/>
            </a:pPr>
            <a:r>
              <a:rPr lang="ru-RU" b="1" dirty="0">
                <a:solidFill>
                  <a:srgbClr val="C00000"/>
                </a:solidFill>
              </a:rPr>
              <a:t>белок                        Тир – Вал – Ала - </a:t>
            </a:r>
            <a:r>
              <a:rPr lang="ru-RU" b="1" dirty="0" err="1">
                <a:solidFill>
                  <a:srgbClr val="C00000"/>
                </a:solidFill>
              </a:rPr>
              <a:t>Цис</a:t>
            </a:r>
            <a:endParaRPr lang="ru-RU" b="1" dirty="0">
              <a:solidFill>
                <a:srgbClr val="C00000"/>
              </a:solidFill>
            </a:endParaRPr>
          </a:p>
          <a:p>
            <a:pPr>
              <a:lnSpc>
                <a:spcPct val="150000"/>
              </a:lnSpc>
              <a:buNone/>
            </a:pPr>
            <a:endParaRPr lang="ru-RU" b="1"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21196"/>
            <a:ext cx="9144000" cy="952500"/>
          </a:xfrm>
        </p:spPr>
        <p:txBody>
          <a:bodyPr>
            <a:normAutofit/>
          </a:bodyPr>
          <a:lstStyle/>
          <a:p>
            <a:r>
              <a:rPr lang="ru-RU" sz="2700" b="1" dirty="0">
                <a:effectLst>
                  <a:outerShdw blurRad="38100" dist="38100" dir="2700000" algn="tl">
                    <a:srgbClr val="000000">
                      <a:alpha val="43137"/>
                    </a:srgbClr>
                  </a:outerShdw>
                </a:effectLst>
              </a:rPr>
              <a:t>ОТВЕТ</a:t>
            </a:r>
          </a:p>
        </p:txBody>
      </p:sp>
      <p:sp>
        <p:nvSpPr>
          <p:cNvPr id="3" name="Содержимое 2"/>
          <p:cNvSpPr>
            <a:spLocks noGrp="1"/>
          </p:cNvSpPr>
          <p:nvPr>
            <p:ph idx="1"/>
          </p:nvPr>
        </p:nvSpPr>
        <p:spPr>
          <a:xfrm>
            <a:off x="251520" y="1273324"/>
            <a:ext cx="8686800" cy="4381500"/>
          </a:xfrm>
        </p:spPr>
        <p:txBody>
          <a:bodyPr>
            <a:normAutofit fontScale="70000" lnSpcReduction="20000"/>
          </a:bodyPr>
          <a:lstStyle/>
          <a:p>
            <a:pPr marL="0" indent="0">
              <a:spcBef>
                <a:spcPts val="1200"/>
              </a:spcBef>
              <a:buNone/>
            </a:pPr>
            <a:r>
              <a:rPr lang="ru-RU" sz="4600" b="1" dirty="0">
                <a:effectLst>
                  <a:outerShdw blurRad="38100" dist="38100" dir="2700000" algn="tl">
                    <a:srgbClr val="000000">
                      <a:alpha val="43137"/>
                    </a:srgbClr>
                  </a:outerShdw>
                </a:effectLst>
              </a:rPr>
              <a:t>1. </a:t>
            </a:r>
            <a:r>
              <a:rPr lang="ru-RU" b="1" dirty="0"/>
              <a:t>По принципу комплементарности к антикодонам </a:t>
            </a:r>
            <a:r>
              <a:rPr lang="ru-RU" b="1" dirty="0" err="1"/>
              <a:t>тРНК</a:t>
            </a:r>
            <a:r>
              <a:rPr lang="ru-RU" b="1" dirty="0"/>
              <a:t> (даны по задаче) находим кодоны </a:t>
            </a:r>
            <a:r>
              <a:rPr lang="ru-RU" b="1" dirty="0" err="1"/>
              <a:t>иРНК</a:t>
            </a:r>
            <a:r>
              <a:rPr lang="ru-RU" b="1" dirty="0"/>
              <a:t>: </a:t>
            </a:r>
            <a:br>
              <a:rPr lang="ru-RU" b="1" dirty="0"/>
            </a:br>
            <a:r>
              <a:rPr lang="ru-RU" b="1" dirty="0"/>
              <a:t>5’- УАЦ  ГУА  ГЦА  УГЦ  -3’</a:t>
            </a:r>
          </a:p>
          <a:p>
            <a:pPr marL="0" indent="0">
              <a:spcBef>
                <a:spcPts val="1200"/>
              </a:spcBef>
              <a:buNone/>
            </a:pPr>
            <a:r>
              <a:rPr lang="ru-RU" sz="4600" b="1" dirty="0">
                <a:effectLst>
                  <a:outerShdw blurRad="38100" dist="38100" dir="2700000" algn="tl">
                    <a:srgbClr val="000000">
                      <a:alpha val="43137"/>
                    </a:srgbClr>
                  </a:outerShdw>
                </a:effectLst>
              </a:rPr>
              <a:t>2. </a:t>
            </a:r>
            <a:r>
              <a:rPr lang="ru-RU" b="1" dirty="0"/>
              <a:t>По ПК к кодонам </a:t>
            </a:r>
            <a:r>
              <a:rPr lang="ru-RU" b="1" dirty="0" err="1"/>
              <a:t>иРНК</a:t>
            </a:r>
            <a:r>
              <a:rPr lang="ru-RU" b="1" dirty="0"/>
              <a:t> находим триплеты транскрибируемой цепи ДНК, а далее по ПК к триплетам транскрибируемой цепи ДНК находим триплеты смысловой цепи ДНК.  Верхняя цепь смысловая, нижняя транскрибируемая.</a:t>
            </a:r>
          </a:p>
          <a:p>
            <a:pPr marL="0" indent="0">
              <a:spcBef>
                <a:spcPts val="1200"/>
              </a:spcBef>
              <a:buNone/>
            </a:pPr>
            <a:r>
              <a:rPr lang="ru-RU" b="1" dirty="0"/>
              <a:t>5’- ТАЦ  ГТА  ГЦА  ТГЦ  -3’</a:t>
            </a:r>
          </a:p>
          <a:p>
            <a:pPr marL="0" indent="0">
              <a:spcBef>
                <a:spcPts val="1200"/>
              </a:spcBef>
              <a:buNone/>
            </a:pPr>
            <a:r>
              <a:rPr lang="ru-RU" b="1" dirty="0"/>
              <a:t>3’- АТГ  ЦАТ  ЦГТ  АЦГ -5’ </a:t>
            </a:r>
          </a:p>
          <a:p>
            <a:pPr marL="0" indent="0">
              <a:spcBef>
                <a:spcPts val="1200"/>
              </a:spcBef>
              <a:buNone/>
            </a:pPr>
            <a:r>
              <a:rPr lang="ru-RU" sz="4600" b="1" dirty="0">
                <a:effectLst>
                  <a:outerShdw blurRad="38100" dist="38100" dir="2700000" algn="tl">
                    <a:srgbClr val="000000">
                      <a:alpha val="43137"/>
                    </a:srgbClr>
                  </a:outerShdw>
                </a:effectLst>
              </a:rPr>
              <a:t>3.  </a:t>
            </a:r>
            <a:r>
              <a:rPr lang="ru-RU" b="1" dirty="0"/>
              <a:t>С помощью таблицы генетического кода по кодонам </a:t>
            </a:r>
            <a:r>
              <a:rPr lang="ru-RU" b="1" dirty="0" err="1"/>
              <a:t>иРНК</a:t>
            </a:r>
            <a:r>
              <a:rPr lang="ru-RU" b="1" dirty="0"/>
              <a:t> находим последовательность АК в белке: Тир – Вал – Ала - </a:t>
            </a:r>
            <a:r>
              <a:rPr lang="ru-RU" b="1" dirty="0" err="1"/>
              <a:t>Цис</a:t>
            </a:r>
            <a:r>
              <a:rPr lang="ru-RU" b="1" dirty="0"/>
              <a:t>;</a:t>
            </a:r>
          </a:p>
          <a:p>
            <a:pPr>
              <a:spcBef>
                <a:spcPts val="1200"/>
              </a:spcBef>
              <a:buNone/>
            </a:pPr>
            <a:endParaRPr lang="ru-RU"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65212"/>
            <a:ext cx="9144000" cy="2736304"/>
          </a:xfrm>
          <a:solidFill>
            <a:schemeClr val="accent5">
              <a:lumMod val="40000"/>
              <a:lumOff val="60000"/>
            </a:schemeClr>
          </a:solidFill>
        </p:spPr>
        <p:txBody>
          <a:bodyPr>
            <a:normAutofit fontScale="90000"/>
          </a:bodyPr>
          <a:lstStyle/>
          <a:p>
            <a:r>
              <a:rPr lang="ru-RU" b="1" dirty="0"/>
              <a:t>АЛГОРИТМ РЕШЕНИЯ ЗАДАЧ, ГДЕ НУЖНО НАЙТИ КОЛИЧЕСТВО НУКЛЕОТИДОВ В ДВУЦЕПОЧЕЧНОЙ МОЛЕКУЛЕ ДНК </a:t>
            </a:r>
            <a:endParaRPr lang="ru-RU" dirty="0"/>
          </a:p>
        </p:txBody>
      </p:sp>
      <p:sp>
        <p:nvSpPr>
          <p:cNvPr id="3" name="Содержимое 2"/>
          <p:cNvSpPr>
            <a:spLocks noGrp="1"/>
          </p:cNvSpPr>
          <p:nvPr>
            <p:ph idx="1"/>
          </p:nvPr>
        </p:nvSpPr>
        <p:spPr/>
        <p:txBody>
          <a:bodyPr/>
          <a:lstStyle/>
          <a:p>
            <a:endParaRPr lang="ru-RU"/>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205680" y="1057300"/>
            <a:ext cx="8686800" cy="3771636"/>
          </a:xfrm>
        </p:spPr>
        <p:txBody>
          <a:bodyPr>
            <a:normAutofit lnSpcReduction="10000"/>
          </a:bodyPr>
          <a:lstStyle/>
          <a:p>
            <a:pPr marL="0" indent="0">
              <a:buNone/>
            </a:pPr>
            <a:r>
              <a:rPr lang="ru-RU" b="1" i="1" u="sng" dirty="0">
                <a:solidFill>
                  <a:srgbClr val="FF0000"/>
                </a:solidFill>
                <a:effectLst>
                  <a:outerShdw blurRad="38100" dist="38100" dir="2700000" algn="tl">
                    <a:srgbClr val="000000">
                      <a:alpha val="43137"/>
                    </a:srgbClr>
                  </a:outerShdw>
                </a:effectLst>
              </a:rPr>
              <a:t>ПРИМЕР 3</a:t>
            </a:r>
            <a:r>
              <a:rPr lang="ru-RU" b="1" i="1" dirty="0">
                <a:solidFill>
                  <a:srgbClr val="FF0000"/>
                </a:solidFill>
                <a:effectLst>
                  <a:outerShdw blurRad="38100" dist="38100" dir="2700000" algn="tl">
                    <a:srgbClr val="000000">
                      <a:alpha val="43137"/>
                    </a:srgbClr>
                  </a:outerShdw>
                </a:effectLst>
              </a:rPr>
              <a:t> </a:t>
            </a:r>
            <a:r>
              <a:rPr lang="ru-RU" b="1" i="1" dirty="0"/>
              <a:t>В биосинтезе полипептида участвуют молекулы </a:t>
            </a:r>
            <a:r>
              <a:rPr lang="ru-RU" b="1" i="1" dirty="0" err="1"/>
              <a:t>т-РНК</a:t>
            </a:r>
            <a:r>
              <a:rPr lang="ru-RU" b="1" i="1" dirty="0"/>
              <a:t> с антикодонами УГА, АУГ, АГУ, ГГЦ. Определите нуклеотидную последовательность нуклеотидов смысловой и транскрибируемой цепей ДНК, число нуклеотидов, содержащих </a:t>
            </a:r>
            <a:r>
              <a:rPr lang="ru-RU" b="1" i="1" dirty="0" err="1"/>
              <a:t>аденин</a:t>
            </a:r>
            <a:r>
              <a:rPr lang="ru-RU" b="1" i="1" dirty="0"/>
              <a:t> (А), гуанин (Г), </a:t>
            </a:r>
            <a:r>
              <a:rPr lang="ru-RU" b="1" i="1" dirty="0" err="1"/>
              <a:t>тимин</a:t>
            </a:r>
            <a:r>
              <a:rPr lang="ru-RU" b="1" i="1" dirty="0"/>
              <a:t> (Т), </a:t>
            </a:r>
            <a:r>
              <a:rPr lang="ru-RU" b="1" i="1" dirty="0" err="1"/>
              <a:t>цитозин</a:t>
            </a:r>
            <a:r>
              <a:rPr lang="ru-RU" b="1" i="1" dirty="0"/>
              <a:t> (Ц) в </a:t>
            </a:r>
            <a:r>
              <a:rPr lang="ru-RU" b="1" i="1" u="sng" dirty="0" err="1"/>
              <a:t>двухцепочечной</a:t>
            </a:r>
            <a:r>
              <a:rPr lang="ru-RU" b="1" i="1" u="sng" dirty="0"/>
              <a:t> молекуле ДНК</a:t>
            </a:r>
            <a:r>
              <a:rPr lang="ru-RU" b="1" i="1" dirty="0"/>
              <a:t>. Ответ поясните.</a:t>
            </a:r>
            <a:endParaRPr lang="ru-RU" b="1" dirty="0"/>
          </a:p>
          <a:p>
            <a:pPr>
              <a:buNone/>
            </a:pPr>
            <a:endParaRPr lang="ru-RU"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0528" y="536848"/>
            <a:ext cx="9144000" cy="952500"/>
          </a:xfrm>
        </p:spPr>
        <p:txBody>
          <a:bodyPr>
            <a:noAutofit/>
          </a:bodyPr>
          <a:lstStyle/>
          <a:p>
            <a:pPr algn="l"/>
            <a:r>
              <a:rPr lang="ru-RU" sz="3200" b="1" dirty="0">
                <a:effectLst>
                  <a:outerShdw blurRad="38100" dist="38100" dir="2700000" algn="tl">
                    <a:srgbClr val="000000">
                      <a:alpha val="43137"/>
                    </a:srgbClr>
                  </a:outerShdw>
                </a:effectLst>
              </a:rPr>
              <a:t>1) Записываем заготовку. Сразу наметьте себе расположение «</a:t>
            </a:r>
            <a:r>
              <a:rPr lang="ru-RU" sz="3200" b="1" dirty="0" err="1">
                <a:effectLst>
                  <a:outerShdw blurRad="38100" dist="38100" dir="2700000" algn="tl">
                    <a:srgbClr val="000000">
                      <a:alpha val="43137"/>
                    </a:srgbClr>
                  </a:outerShdw>
                </a:effectLst>
              </a:rPr>
              <a:t>штрих-концов</a:t>
            </a:r>
            <a:r>
              <a:rPr lang="ru-RU" sz="3200" b="1" dirty="0">
                <a:effectLst>
                  <a:outerShdw blurRad="38100" dist="38100" dir="2700000" algn="tl">
                    <a:srgbClr val="000000">
                      <a:alpha val="43137"/>
                    </a:srgbClr>
                  </a:outerShdw>
                </a:effectLst>
              </a:rPr>
              <a:t>». Белок убираем из схемы – по задаче последовательность аминокислот находить не нужно. </a:t>
            </a:r>
          </a:p>
        </p:txBody>
      </p:sp>
      <p:sp>
        <p:nvSpPr>
          <p:cNvPr id="3" name="Содержимое 2"/>
          <p:cNvSpPr>
            <a:spLocks noGrp="1"/>
          </p:cNvSpPr>
          <p:nvPr>
            <p:ph idx="1"/>
          </p:nvPr>
        </p:nvSpPr>
        <p:spPr>
          <a:xfrm>
            <a:off x="457200" y="2425452"/>
            <a:ext cx="8229600" cy="2679684"/>
          </a:xfrm>
        </p:spPr>
        <p:txBody>
          <a:bodyPr>
            <a:normAutofit/>
          </a:bodyPr>
          <a:lstStyle/>
          <a:p>
            <a:pPr marL="0" indent="0">
              <a:buNone/>
            </a:pPr>
            <a:r>
              <a:rPr lang="ru-RU" b="1" dirty="0"/>
              <a:t>ДНК смысл          </a:t>
            </a:r>
            <a:r>
              <a:rPr lang="ru-RU" dirty="0"/>
              <a:t>5’- ________ -3’</a:t>
            </a:r>
          </a:p>
          <a:p>
            <a:pPr marL="0" indent="0">
              <a:buNone/>
            </a:pPr>
            <a:r>
              <a:rPr lang="ru-RU" b="1" dirty="0"/>
              <a:t>ДНК </a:t>
            </a:r>
            <a:r>
              <a:rPr lang="ru-RU" b="1" dirty="0" err="1"/>
              <a:t>транскр</a:t>
            </a:r>
            <a:r>
              <a:rPr lang="ru-RU" b="1" dirty="0"/>
              <a:t>       </a:t>
            </a:r>
            <a:r>
              <a:rPr lang="ru-RU" dirty="0"/>
              <a:t>3’- ________  -5’ </a:t>
            </a:r>
          </a:p>
          <a:p>
            <a:pPr marL="0" indent="0">
              <a:buNone/>
            </a:pPr>
            <a:r>
              <a:rPr lang="ru-RU" b="1" dirty="0" err="1"/>
              <a:t>иРНК</a:t>
            </a:r>
            <a:r>
              <a:rPr lang="ru-RU" b="1" dirty="0"/>
              <a:t>                     </a:t>
            </a:r>
            <a:r>
              <a:rPr lang="ru-RU" dirty="0"/>
              <a:t>5’- ________  -3’</a:t>
            </a:r>
          </a:p>
          <a:p>
            <a:pPr marL="0" indent="0">
              <a:buNone/>
            </a:pPr>
            <a:r>
              <a:rPr lang="ru-RU" b="1" dirty="0" err="1"/>
              <a:t>тРНК</a:t>
            </a:r>
            <a:r>
              <a:rPr lang="ru-RU" b="1" dirty="0"/>
              <a:t>                      </a:t>
            </a:r>
            <a:r>
              <a:rPr lang="ru-RU" dirty="0"/>
              <a:t>3’- ________  -5’ </a:t>
            </a:r>
          </a:p>
          <a:p>
            <a:pPr marL="0" indent="0">
              <a:buNone/>
            </a:pPr>
            <a:endParaRPr lang="ru-RU"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752872"/>
            <a:ext cx="9144000" cy="952500"/>
          </a:xfrm>
        </p:spPr>
        <p:txBody>
          <a:bodyPr>
            <a:noAutofit/>
          </a:bodyPr>
          <a:lstStyle/>
          <a:p>
            <a:r>
              <a:rPr lang="ru-RU" sz="2400" b="1" dirty="0"/>
              <a:t>2) Записать то, что дано по задаче напротив соответствующего пункта -  данном случае это молекулы </a:t>
            </a:r>
            <a:r>
              <a:rPr lang="ru-RU" sz="2400" b="1" dirty="0" err="1"/>
              <a:t>тРНК</a:t>
            </a:r>
            <a:r>
              <a:rPr lang="ru-RU" sz="2400" b="1" dirty="0"/>
              <a:t>. Не забывайте, что запись всех одиночных цепей нуклеиновых кислот в условии или ответах идет по умолчанию от 5’ к  3’ концу. </a:t>
            </a:r>
            <a:br>
              <a:rPr lang="ru-RU" sz="2400" b="1" dirty="0"/>
            </a:br>
            <a:r>
              <a:rPr lang="ru-RU" sz="2400" b="1" u="sng" dirty="0"/>
              <a:t>Соответственно, для нашей схемы, нужно «перевернуть» КАЖДЫЙ антикодон </a:t>
            </a:r>
            <a:r>
              <a:rPr lang="ru-RU" sz="2400" b="1" u="sng" dirty="0" err="1"/>
              <a:t>тРНК</a:t>
            </a:r>
            <a:r>
              <a:rPr lang="ru-RU" sz="2400" b="1" u="sng" dirty="0"/>
              <a:t> (поворачиваем не целиком, так как это отдельные молекулы </a:t>
            </a:r>
            <a:r>
              <a:rPr lang="ru-RU" sz="2400" b="1" u="sng" dirty="0" err="1"/>
              <a:t>тРНК</a:t>
            </a:r>
            <a:r>
              <a:rPr lang="ru-RU" sz="2400" b="1" u="sng" dirty="0"/>
              <a:t>).</a:t>
            </a:r>
            <a:endParaRPr lang="ru-RU" sz="2400" b="1" dirty="0"/>
          </a:p>
        </p:txBody>
      </p:sp>
      <p:sp>
        <p:nvSpPr>
          <p:cNvPr id="5" name="Прямоугольник 4"/>
          <p:cNvSpPr/>
          <p:nvPr/>
        </p:nvSpPr>
        <p:spPr>
          <a:xfrm>
            <a:off x="323528" y="3001516"/>
            <a:ext cx="8820472" cy="584775"/>
          </a:xfrm>
          <a:prstGeom prst="rect">
            <a:avLst/>
          </a:prstGeom>
        </p:spPr>
        <p:txBody>
          <a:bodyPr wrap="square">
            <a:spAutoFit/>
          </a:bodyPr>
          <a:lstStyle/>
          <a:p>
            <a:pPr lvl="0"/>
            <a:r>
              <a:rPr lang="ru-RU" sz="3200" b="1" dirty="0"/>
              <a:t>ДАНО: 5’ → 3’                          </a:t>
            </a:r>
            <a:r>
              <a:rPr lang="ru-RU" sz="3200" b="1" i="1" dirty="0"/>
              <a:t>УГА, АУГ, АГУ, ГГЦ</a:t>
            </a:r>
            <a:endParaRPr lang="ru-RU" sz="3200" b="1" dirty="0">
              <a:solidFill>
                <a:srgbClr val="C00000"/>
              </a:solidFill>
            </a:endParaRPr>
          </a:p>
        </p:txBody>
      </p:sp>
      <p:sp>
        <p:nvSpPr>
          <p:cNvPr id="6" name="Содержимое 2"/>
          <p:cNvSpPr txBox="1">
            <a:spLocks/>
          </p:cNvSpPr>
          <p:nvPr/>
        </p:nvSpPr>
        <p:spPr>
          <a:xfrm>
            <a:off x="251520" y="2713484"/>
            <a:ext cx="8640960" cy="3771636"/>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Прямоугольник 6"/>
          <p:cNvSpPr/>
          <p:nvPr/>
        </p:nvSpPr>
        <p:spPr>
          <a:xfrm>
            <a:off x="611560" y="3865612"/>
            <a:ext cx="8820472" cy="1077218"/>
          </a:xfrm>
          <a:prstGeom prst="rect">
            <a:avLst/>
          </a:prstGeom>
        </p:spPr>
        <p:txBody>
          <a:bodyPr wrap="square">
            <a:spAutoFit/>
          </a:bodyPr>
          <a:lstStyle/>
          <a:p>
            <a:pPr lvl="0"/>
            <a:r>
              <a:rPr lang="ru-RU" sz="3200" b="1" dirty="0">
                <a:solidFill>
                  <a:srgbClr val="C00000"/>
                </a:solidFill>
              </a:rPr>
              <a:t>ДОБАВЛЯЕМ В СХЕМУ:</a:t>
            </a:r>
            <a:br>
              <a:rPr lang="ru-RU" sz="3200" b="1" dirty="0">
                <a:solidFill>
                  <a:srgbClr val="C00000"/>
                </a:solidFill>
              </a:rPr>
            </a:br>
            <a:r>
              <a:rPr lang="ru-RU" sz="3200" b="1" dirty="0" err="1">
                <a:solidFill>
                  <a:srgbClr val="C00000"/>
                </a:solidFill>
              </a:rPr>
              <a:t>тРНК</a:t>
            </a:r>
            <a:r>
              <a:rPr lang="ru-RU" sz="3200" b="1" dirty="0">
                <a:solidFill>
                  <a:srgbClr val="C00000"/>
                </a:solidFill>
              </a:rPr>
              <a:t>                                   3’- </a:t>
            </a:r>
            <a:r>
              <a:rPr lang="ru-RU" sz="3200" b="1" dirty="0">
                <a:solidFill>
                  <a:srgbClr val="FF0000"/>
                </a:solidFill>
              </a:rPr>
              <a:t>АГУ, ГУА, УГА, ЦГГ </a:t>
            </a:r>
            <a:r>
              <a:rPr lang="ru-RU" sz="3200" b="1" dirty="0">
                <a:solidFill>
                  <a:srgbClr val="C00000"/>
                </a:solidFill>
              </a:rPr>
              <a:t>- 5’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2"/>
          <p:cNvSpPr txBox="1">
            <a:spLocks/>
          </p:cNvSpPr>
          <p:nvPr/>
        </p:nvSpPr>
        <p:spPr>
          <a:xfrm>
            <a:off x="251520" y="1849388"/>
            <a:ext cx="8640960" cy="3771636"/>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a:ln>
                  <a:noFill/>
                </a:ln>
                <a:solidFill>
                  <a:schemeClr val="tx1"/>
                </a:solidFill>
                <a:effectLst/>
                <a:uLnTx/>
                <a:uFillTx/>
                <a:latin typeface="+mn-lt"/>
                <a:ea typeface="+mn-ea"/>
                <a:cs typeface="+mn-cs"/>
              </a:rPr>
              <a:t>ДНК смысл          5’- ________ -3’</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a:ln>
                  <a:noFill/>
                </a:ln>
                <a:solidFill>
                  <a:schemeClr val="tx1"/>
                </a:solidFill>
                <a:effectLst/>
                <a:uLnTx/>
                <a:uFillTx/>
                <a:latin typeface="+mn-lt"/>
                <a:ea typeface="+mn-ea"/>
                <a:cs typeface="+mn-cs"/>
              </a:rPr>
              <a:t>ДНК </a:t>
            </a:r>
            <a:r>
              <a:rPr kumimoji="0" lang="ru-RU" sz="3200" b="1" i="0" u="none" strike="noStrike" kern="1200" cap="none" spc="0" normalizeH="0" baseline="0" noProof="0" dirty="0" err="1">
                <a:ln>
                  <a:noFill/>
                </a:ln>
                <a:solidFill>
                  <a:schemeClr val="tx1"/>
                </a:solidFill>
                <a:effectLst/>
                <a:uLnTx/>
                <a:uFillTx/>
                <a:latin typeface="+mn-lt"/>
                <a:ea typeface="+mn-ea"/>
                <a:cs typeface="+mn-cs"/>
              </a:rPr>
              <a:t>транскр</a:t>
            </a:r>
            <a:r>
              <a:rPr kumimoji="0" lang="ru-RU" sz="3200" b="1" i="0" u="none" strike="noStrike" kern="1200" cap="none" spc="0" normalizeH="0" baseline="0" noProof="0" dirty="0">
                <a:ln>
                  <a:noFill/>
                </a:ln>
                <a:solidFill>
                  <a:schemeClr val="tx1"/>
                </a:solidFill>
                <a:effectLst/>
                <a:uLnTx/>
                <a:uFillTx/>
                <a:latin typeface="+mn-lt"/>
                <a:ea typeface="+mn-ea"/>
                <a:cs typeface="+mn-cs"/>
              </a:rPr>
              <a:t>       3’- ________  -5’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err="1">
                <a:ln>
                  <a:noFill/>
                </a:ln>
                <a:solidFill>
                  <a:schemeClr val="tx1"/>
                </a:solidFill>
                <a:effectLst/>
                <a:uLnTx/>
                <a:uFillTx/>
                <a:latin typeface="+mn-lt"/>
                <a:ea typeface="+mn-ea"/>
                <a:cs typeface="+mn-cs"/>
              </a:rPr>
              <a:t>иРНК</a:t>
            </a:r>
            <a:r>
              <a:rPr kumimoji="0" lang="ru-RU" sz="3200" b="1" i="0" u="none" strike="noStrike" kern="1200" cap="none" spc="0" normalizeH="0" baseline="0" noProof="0" dirty="0">
                <a:ln>
                  <a:noFill/>
                </a:ln>
                <a:solidFill>
                  <a:schemeClr val="tx1"/>
                </a:solidFill>
                <a:effectLst/>
                <a:uLnTx/>
                <a:uFillTx/>
                <a:latin typeface="+mn-lt"/>
                <a:ea typeface="+mn-ea"/>
                <a:cs typeface="+mn-cs"/>
              </a:rPr>
              <a:t>                     5’- ________  -3’</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err="1">
                <a:ln>
                  <a:noFill/>
                </a:ln>
                <a:solidFill>
                  <a:srgbClr val="C00000"/>
                </a:solidFill>
                <a:effectLst/>
                <a:uLnTx/>
                <a:uFillTx/>
                <a:latin typeface="+mn-lt"/>
                <a:ea typeface="+mn-ea"/>
                <a:cs typeface="+mn-cs"/>
              </a:rPr>
              <a:t>тРНК</a:t>
            </a:r>
            <a:endParaRPr kumimoji="0" lang="ru-RU" sz="3200" b="0" i="0" u="none" strike="noStrike" kern="1200" cap="none" spc="0" normalizeH="0" baseline="0" noProof="0" dirty="0">
              <a:ln>
                <a:noFill/>
              </a:ln>
              <a:solidFill>
                <a:srgbClr val="C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2" name="Заголовок 1"/>
          <p:cNvSpPr>
            <a:spLocks noGrp="1"/>
          </p:cNvSpPr>
          <p:nvPr>
            <p:ph type="title"/>
          </p:nvPr>
        </p:nvSpPr>
        <p:spPr>
          <a:xfrm>
            <a:off x="0" y="193204"/>
            <a:ext cx="9144000" cy="952500"/>
          </a:xfrm>
        </p:spPr>
        <p:txBody>
          <a:bodyPr>
            <a:noAutofit/>
          </a:bodyPr>
          <a:lstStyle/>
          <a:p>
            <a:r>
              <a:rPr lang="ru-RU" sz="3200" b="1" dirty="0">
                <a:effectLst>
                  <a:outerShdw blurRad="38100" dist="38100" dir="2700000" algn="tl">
                    <a:srgbClr val="000000">
                      <a:alpha val="43137"/>
                    </a:srgbClr>
                  </a:outerShdw>
                </a:effectLst>
              </a:rPr>
              <a:t>2) Записать то, что дано по задаче напротив соответствующего пункта -  данном случае это молекулы </a:t>
            </a:r>
            <a:r>
              <a:rPr lang="ru-RU" sz="3200" b="1" dirty="0" err="1">
                <a:effectLst>
                  <a:outerShdw blurRad="38100" dist="38100" dir="2700000" algn="tl">
                    <a:srgbClr val="000000">
                      <a:alpha val="43137"/>
                    </a:srgbClr>
                  </a:outerShdw>
                </a:effectLst>
              </a:rPr>
              <a:t>тРНК</a:t>
            </a:r>
            <a:r>
              <a:rPr lang="ru-RU" sz="3200" b="1" dirty="0">
                <a:effectLst>
                  <a:outerShdw blurRad="38100" dist="38100" dir="2700000" algn="tl">
                    <a:srgbClr val="000000">
                      <a:alpha val="43137"/>
                    </a:srgbClr>
                  </a:outerShdw>
                </a:effectLst>
              </a:rPr>
              <a:t>. </a:t>
            </a:r>
          </a:p>
        </p:txBody>
      </p:sp>
      <p:sp>
        <p:nvSpPr>
          <p:cNvPr id="5" name="Прямоугольник 4"/>
          <p:cNvSpPr/>
          <p:nvPr/>
        </p:nvSpPr>
        <p:spPr>
          <a:xfrm>
            <a:off x="2411760" y="3649588"/>
            <a:ext cx="5184576" cy="584775"/>
          </a:xfrm>
          <a:prstGeom prst="rect">
            <a:avLst/>
          </a:prstGeom>
        </p:spPr>
        <p:txBody>
          <a:bodyPr wrap="square">
            <a:spAutoFit/>
          </a:bodyPr>
          <a:lstStyle/>
          <a:p>
            <a:r>
              <a:rPr lang="ru-RU" sz="3200" b="1" dirty="0">
                <a:solidFill>
                  <a:srgbClr val="C00000"/>
                </a:solidFill>
              </a:rPr>
              <a:t>3’- </a:t>
            </a:r>
            <a:r>
              <a:rPr lang="ru-RU" sz="3200" b="1" dirty="0">
                <a:solidFill>
                  <a:srgbClr val="FF0000"/>
                </a:solidFill>
              </a:rPr>
              <a:t>АГУ, ГУА, УГА, ЦГГ </a:t>
            </a:r>
            <a:r>
              <a:rPr lang="ru-RU" sz="3200" b="1" dirty="0">
                <a:solidFill>
                  <a:srgbClr val="C00000"/>
                </a:solidFill>
              </a:rPr>
              <a:t>- 5’</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Содержимое 2"/>
          <p:cNvSpPr txBox="1">
            <a:spLocks/>
          </p:cNvSpPr>
          <p:nvPr/>
        </p:nvSpPr>
        <p:spPr>
          <a:xfrm>
            <a:off x="251520" y="1849388"/>
            <a:ext cx="8640960" cy="3312368"/>
          </a:xfrm>
          <a:prstGeom prst="rect">
            <a:avLst/>
          </a:prstGeom>
        </p:spPr>
        <p:txBody>
          <a:bodyPr vert="horz" lIns="91440" tIns="45720" rIns="91440" bIns="45720" rtlCol="0">
            <a:noAutofit/>
          </a:bodyPr>
          <a:lstStyle/>
          <a:p>
            <a:pPr>
              <a:lnSpc>
                <a:spcPct val="150000"/>
              </a:lnSpc>
            </a:pPr>
            <a:r>
              <a:rPr lang="ru-RU" sz="3200" b="1" dirty="0"/>
              <a:t>ДНК смысл            5’- ________ -3’</a:t>
            </a:r>
          </a:p>
          <a:p>
            <a:pPr>
              <a:lnSpc>
                <a:spcPct val="150000"/>
              </a:lnSpc>
            </a:pPr>
            <a:r>
              <a:rPr lang="ru-RU" sz="3200" b="1" dirty="0"/>
              <a:t>ДНК </a:t>
            </a:r>
            <a:r>
              <a:rPr lang="ru-RU" sz="3200" b="1" dirty="0" err="1"/>
              <a:t>транскр</a:t>
            </a:r>
            <a:r>
              <a:rPr lang="ru-RU" sz="3200" b="1" dirty="0"/>
              <a:t>         3’- _______  -5’ </a:t>
            </a:r>
          </a:p>
          <a:p>
            <a:pPr>
              <a:lnSpc>
                <a:spcPct val="150000"/>
              </a:lnSpc>
            </a:pPr>
            <a:r>
              <a:rPr lang="ru-RU" sz="3200" b="1" u="sng" dirty="0" err="1">
                <a:solidFill>
                  <a:srgbClr val="7030A0"/>
                </a:solidFill>
                <a:effectLst>
                  <a:outerShdw blurRad="38100" dist="38100" dir="2700000" algn="tl">
                    <a:srgbClr val="000000">
                      <a:alpha val="43137"/>
                    </a:srgbClr>
                  </a:outerShdw>
                </a:effectLst>
              </a:rPr>
              <a:t>иРНК</a:t>
            </a:r>
            <a:endParaRPr lang="ru-RU" sz="3200" b="1" dirty="0">
              <a:solidFill>
                <a:srgbClr val="7030A0"/>
              </a:solidFill>
              <a:effectLst>
                <a:outerShdw blurRad="38100" dist="38100" dir="2700000" algn="tl">
                  <a:srgbClr val="000000">
                    <a:alpha val="43137"/>
                  </a:srgbClr>
                </a:outerShdw>
              </a:effectLst>
            </a:endParaRPr>
          </a:p>
          <a:p>
            <a:pPr>
              <a:lnSpc>
                <a:spcPct val="150000"/>
              </a:lnSpc>
            </a:pPr>
            <a:r>
              <a:rPr lang="ru-RU" sz="3200" b="1" dirty="0" err="1"/>
              <a:t>тРНК</a:t>
            </a:r>
            <a:r>
              <a:rPr lang="ru-RU" sz="3200" b="1" dirty="0"/>
              <a:t>                     3’-  А Г У,  Г У А,  У Г А,  Ц Г Г - 5’</a:t>
            </a:r>
          </a:p>
        </p:txBody>
      </p:sp>
      <p:sp>
        <p:nvSpPr>
          <p:cNvPr id="2" name="Заголовок 1"/>
          <p:cNvSpPr>
            <a:spLocks noGrp="1"/>
          </p:cNvSpPr>
          <p:nvPr>
            <p:ph type="title"/>
          </p:nvPr>
        </p:nvSpPr>
        <p:spPr>
          <a:xfrm>
            <a:off x="0" y="392832"/>
            <a:ext cx="9144000" cy="952500"/>
          </a:xfrm>
        </p:spPr>
        <p:txBody>
          <a:bodyPr>
            <a:noAutofit/>
          </a:bodyPr>
          <a:lstStyle/>
          <a:p>
            <a:r>
              <a:rPr lang="ru-RU" sz="2800" b="1" dirty="0">
                <a:effectLst>
                  <a:outerShdw blurRad="38100" dist="38100" dir="2700000" algn="tl">
                    <a:srgbClr val="000000">
                      <a:alpha val="43137"/>
                    </a:srgbClr>
                  </a:outerShdw>
                </a:effectLst>
              </a:rPr>
              <a:t>3) По ПК к антикодонам </a:t>
            </a:r>
            <a:r>
              <a:rPr lang="ru-RU" sz="2800" b="1" dirty="0" err="1">
                <a:effectLst>
                  <a:outerShdw blurRad="38100" dist="38100" dir="2700000" algn="tl">
                    <a:srgbClr val="000000">
                      <a:alpha val="43137"/>
                    </a:srgbClr>
                  </a:outerShdw>
                </a:effectLst>
              </a:rPr>
              <a:t>тРНК</a:t>
            </a:r>
            <a:r>
              <a:rPr lang="ru-RU" sz="2800" b="1" dirty="0">
                <a:effectLst>
                  <a:outerShdw blurRad="38100" dist="38100" dir="2700000" algn="tl">
                    <a:srgbClr val="000000">
                      <a:alpha val="43137"/>
                    </a:srgbClr>
                  </a:outerShdw>
                </a:effectLst>
              </a:rPr>
              <a:t> строим кодоны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 записываем и подчеркиваем цепь </a:t>
            </a:r>
            <a:r>
              <a:rPr lang="ru-RU" sz="2800" b="1" i="1" dirty="0">
                <a:effectLst>
                  <a:outerShdw blurRad="38100" dist="38100" dir="2700000" algn="tl">
                    <a:srgbClr val="000000">
                      <a:alpha val="43137"/>
                    </a:srgbClr>
                  </a:outerShdw>
                </a:effectLst>
              </a:rPr>
              <a:t>(так как именно по </a:t>
            </a:r>
            <a:r>
              <a:rPr lang="ru-RU" sz="2800" b="1" i="1" dirty="0" err="1">
                <a:effectLst>
                  <a:outerShdw blurRad="38100" dist="38100" dir="2700000" algn="tl">
                    <a:srgbClr val="000000">
                      <a:alpha val="43137"/>
                    </a:srgbClr>
                  </a:outerShdw>
                </a:effectLst>
              </a:rPr>
              <a:t>иРНК</a:t>
            </a:r>
            <a:r>
              <a:rPr lang="ru-RU" sz="2800" b="1" i="1" dirty="0">
                <a:effectLst>
                  <a:outerShdw blurRad="38100" dist="38100" dir="2700000" algn="tl">
                    <a:srgbClr val="000000">
                      <a:alpha val="43137"/>
                    </a:srgbClr>
                  </a:outerShdw>
                </a:effectLst>
              </a:rPr>
              <a:t> мы с помощью таблицы ГК будем позже искать последовательность АК в белке):</a:t>
            </a:r>
            <a:endParaRPr lang="ru-RU" sz="2800" b="1" dirty="0">
              <a:effectLst>
                <a:outerShdw blurRad="38100" dist="38100" dir="2700000" algn="tl">
                  <a:srgbClr val="000000">
                    <a:alpha val="43137"/>
                  </a:srgbClr>
                </a:outerShdw>
              </a:effectLst>
            </a:endParaRPr>
          </a:p>
        </p:txBody>
      </p:sp>
      <p:sp>
        <p:nvSpPr>
          <p:cNvPr id="7" name="Прямоугольник 6"/>
          <p:cNvSpPr/>
          <p:nvPr/>
        </p:nvSpPr>
        <p:spPr>
          <a:xfrm>
            <a:off x="2987824" y="3505572"/>
            <a:ext cx="5586786" cy="584775"/>
          </a:xfrm>
          <a:prstGeom prst="rect">
            <a:avLst/>
          </a:prstGeom>
        </p:spPr>
        <p:txBody>
          <a:bodyPr wrap="none">
            <a:spAutoFit/>
          </a:bodyPr>
          <a:lstStyle/>
          <a:p>
            <a:r>
              <a:rPr lang="ru-RU" sz="3200" b="1" u="sng" dirty="0">
                <a:solidFill>
                  <a:srgbClr val="7030A0"/>
                </a:solidFill>
                <a:effectLst>
                  <a:outerShdw blurRad="38100" dist="38100" dir="2700000" algn="tl">
                    <a:srgbClr val="000000">
                      <a:alpha val="43137"/>
                    </a:srgbClr>
                  </a:outerShdw>
                </a:effectLst>
              </a:rPr>
              <a:t> 5’- </a:t>
            </a:r>
            <a:r>
              <a:rPr lang="ru-RU" sz="3200" b="1" u="sng" dirty="0">
                <a:solidFill>
                  <a:srgbClr val="7030A0"/>
                </a:solidFill>
              </a:rPr>
              <a:t>У Ц А  Ц А У  А Ц У  Г Ц Ц </a:t>
            </a:r>
            <a:r>
              <a:rPr lang="ru-RU" sz="3200" b="1" u="sng" dirty="0">
                <a:solidFill>
                  <a:srgbClr val="7030A0"/>
                </a:solidFill>
                <a:effectLst>
                  <a:outerShdw blurRad="38100" dist="38100" dir="2700000" algn="tl">
                    <a:srgbClr val="000000">
                      <a:alpha val="43137"/>
                    </a:srgbClr>
                  </a:outerShdw>
                </a:effectLst>
              </a:rPr>
              <a:t>-3’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AutoShape 2" descr="http://edudata.olimpiada.ru/c/genetics/images/gen1_002.png?crc=4062298086"/>
          <p:cNvSpPr>
            <a:spLocks noChangeAspect="1" noChangeArrowheads="1"/>
          </p:cNvSpPr>
          <p:nvPr/>
        </p:nvSpPr>
        <p:spPr bwMode="auto">
          <a:xfrm>
            <a:off x="891646" y="-120386"/>
            <a:ext cx="254000" cy="254001"/>
          </a:xfrm>
          <a:prstGeom prst="rect">
            <a:avLst/>
          </a:prstGeom>
          <a:noFill/>
        </p:spPr>
        <p:txBody>
          <a:bodyPr vert="horz" wrap="square" lIns="76200" tIns="38100" rIns="76200" bIns="38100" numCol="1" anchor="t" anchorCtr="0" compatLnSpc="1">
            <a:prstTxWarp prst="textNoShape">
              <a:avLst/>
            </a:prstTxWarp>
          </a:bodyPr>
          <a:lstStyle/>
          <a:p>
            <a:endParaRPr lang="ru-RU" sz="1500"/>
          </a:p>
        </p:txBody>
      </p:sp>
      <p:pic>
        <p:nvPicPr>
          <p:cNvPr id="3" name="Рисунок 2" descr="gen1_002 (1).png"/>
          <p:cNvPicPr>
            <a:picLocks noChangeAspect="1"/>
          </p:cNvPicPr>
          <p:nvPr/>
        </p:nvPicPr>
        <p:blipFill>
          <a:blip r:embed="rId2"/>
          <a:stretch>
            <a:fillRect/>
          </a:stretch>
        </p:blipFill>
        <p:spPr>
          <a:xfrm>
            <a:off x="916202" y="476233"/>
            <a:ext cx="7465798" cy="4862976"/>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409228"/>
            <a:ext cx="9144000" cy="952500"/>
          </a:xfrm>
        </p:spPr>
        <p:txBody>
          <a:bodyPr>
            <a:noAutofit/>
          </a:bodyPr>
          <a:lstStyle/>
          <a:p>
            <a:r>
              <a:rPr lang="ru-RU" sz="3600" b="1" dirty="0">
                <a:effectLst>
                  <a:outerShdw blurRad="38100" dist="38100" dir="2700000" algn="tl">
                    <a:srgbClr val="000000">
                      <a:alpha val="43137"/>
                    </a:srgbClr>
                  </a:outerShdw>
                </a:effectLst>
              </a:rPr>
              <a:t>4.1)</a:t>
            </a:r>
            <a:r>
              <a:rPr lang="ru-RU" sz="3600" b="1" i="1" dirty="0">
                <a:effectLst>
                  <a:outerShdw blurRad="38100" dist="38100" dir="2700000" algn="tl">
                    <a:srgbClr val="000000">
                      <a:alpha val="43137"/>
                    </a:srgbClr>
                  </a:outerShdw>
                </a:effectLst>
              </a:rPr>
              <a:t> </a:t>
            </a:r>
            <a:r>
              <a:rPr lang="ru-RU" sz="3600" b="1" dirty="0">
                <a:effectLst>
                  <a:outerShdw blurRad="38100" dist="38100" dir="2700000" algn="tl">
                    <a:srgbClr val="000000">
                      <a:alpha val="43137"/>
                    </a:srgbClr>
                  </a:outerShdw>
                </a:effectLst>
              </a:rPr>
              <a:t>По ПК к кодонам </a:t>
            </a:r>
            <a:r>
              <a:rPr lang="ru-RU" sz="3600" b="1" dirty="0" err="1">
                <a:effectLst>
                  <a:outerShdw blurRad="38100" dist="38100" dir="2700000" algn="tl">
                    <a:srgbClr val="000000">
                      <a:alpha val="43137"/>
                    </a:srgbClr>
                  </a:outerShdw>
                </a:effectLst>
              </a:rPr>
              <a:t>иРНК</a:t>
            </a:r>
            <a:r>
              <a:rPr lang="ru-RU" sz="3600" b="1" dirty="0">
                <a:effectLst>
                  <a:outerShdw blurRad="38100" dist="38100" dir="2700000" algn="tl">
                    <a:srgbClr val="000000">
                      <a:alpha val="43137"/>
                    </a:srgbClr>
                  </a:outerShdw>
                </a:effectLst>
              </a:rPr>
              <a:t> находим триплеты транскрибируемой цепи ДНК.</a:t>
            </a:r>
            <a:br>
              <a:rPr lang="ru-RU" sz="3600" b="1" dirty="0">
                <a:effectLst>
                  <a:outerShdw blurRad="38100" dist="38100" dir="2700000" algn="tl">
                    <a:srgbClr val="000000">
                      <a:alpha val="43137"/>
                    </a:srgbClr>
                  </a:outerShdw>
                </a:effectLst>
              </a:rPr>
            </a:br>
            <a:endParaRPr lang="ru-RU" sz="4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417340"/>
            <a:ext cx="8892480" cy="3888432"/>
          </a:xfrm>
        </p:spPr>
        <p:txBody>
          <a:bodyPr>
            <a:noAutofit/>
          </a:bodyPr>
          <a:lstStyle/>
          <a:p>
            <a:pPr>
              <a:spcBef>
                <a:spcPts val="2400"/>
              </a:spcBef>
              <a:buNone/>
            </a:pPr>
            <a:r>
              <a:rPr lang="ru-RU" b="1" dirty="0"/>
              <a:t>ДНК смысл</a:t>
            </a:r>
          </a:p>
          <a:p>
            <a:pPr>
              <a:spcBef>
                <a:spcPts val="2400"/>
              </a:spcBef>
              <a:buNone/>
            </a:pPr>
            <a:r>
              <a:rPr lang="ru-RU" b="1" dirty="0"/>
              <a:t>ДНК </a:t>
            </a:r>
            <a:r>
              <a:rPr lang="ru-RU" b="1" dirty="0" err="1"/>
              <a:t>транскр</a:t>
            </a:r>
            <a:endParaRPr lang="ru-RU" b="1" dirty="0"/>
          </a:p>
          <a:p>
            <a:pPr>
              <a:spcBef>
                <a:spcPts val="2400"/>
              </a:spcBef>
              <a:buNone/>
            </a:pPr>
            <a:r>
              <a:rPr lang="ru-RU" b="1" dirty="0" err="1"/>
              <a:t>иРНК</a:t>
            </a:r>
            <a:r>
              <a:rPr lang="ru-RU" b="1" dirty="0"/>
              <a:t>                 5’-  У Ц А   Ц А У   А Ц У   Г Ц Ц -3’</a:t>
            </a:r>
          </a:p>
          <a:p>
            <a:pPr>
              <a:spcBef>
                <a:spcPts val="2400"/>
              </a:spcBef>
              <a:buNone/>
            </a:pPr>
            <a:r>
              <a:rPr lang="ru-RU" b="1" dirty="0" err="1"/>
              <a:t>тРНК</a:t>
            </a:r>
            <a:r>
              <a:rPr lang="ru-RU" b="1" dirty="0"/>
              <a:t>                  3’-  А Г У,   Г У А,   У Г А,   Ц Г Г - 5’</a:t>
            </a:r>
          </a:p>
          <a:p>
            <a:pPr>
              <a:lnSpc>
                <a:spcPct val="150000"/>
              </a:lnSpc>
              <a:spcBef>
                <a:spcPts val="2400"/>
              </a:spcBef>
              <a:buNone/>
            </a:pPr>
            <a:endParaRPr lang="ru-RU" b="1" dirty="0"/>
          </a:p>
        </p:txBody>
      </p:sp>
      <p:sp>
        <p:nvSpPr>
          <p:cNvPr id="4" name="Прямоугольник 3"/>
          <p:cNvSpPr/>
          <p:nvPr/>
        </p:nvSpPr>
        <p:spPr>
          <a:xfrm>
            <a:off x="2771800" y="2209428"/>
            <a:ext cx="5809604" cy="584775"/>
          </a:xfrm>
          <a:prstGeom prst="rect">
            <a:avLst/>
          </a:prstGeom>
        </p:spPr>
        <p:txBody>
          <a:bodyPr wrap="none">
            <a:spAutoFit/>
          </a:bodyPr>
          <a:lstStyle/>
          <a:p>
            <a:r>
              <a:rPr lang="ru-RU" sz="3200" b="1" dirty="0">
                <a:solidFill>
                  <a:srgbClr val="C00000"/>
                </a:solidFill>
                <a:effectLst>
                  <a:outerShdw blurRad="38100" dist="38100" dir="2700000" algn="tl">
                    <a:srgbClr val="000000">
                      <a:alpha val="43137"/>
                    </a:srgbClr>
                  </a:outerShdw>
                </a:effectLst>
              </a:rPr>
              <a:t>3’-  А Г Т    Г Т А   Т Г А    Ц Г Г  -5’ </a:t>
            </a:r>
            <a:endParaRPr lang="ru-RU" sz="3200" dirty="0">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409228"/>
            <a:ext cx="9144000" cy="952500"/>
          </a:xfrm>
        </p:spPr>
        <p:txBody>
          <a:bodyPr>
            <a:noAutofit/>
          </a:bodyPr>
          <a:lstStyle/>
          <a:p>
            <a:r>
              <a:rPr lang="ru-RU" sz="3200" b="1" dirty="0">
                <a:effectLst>
                  <a:outerShdw blurRad="38100" dist="38100" dir="2700000" algn="tl">
                    <a:srgbClr val="000000">
                      <a:alpha val="43137"/>
                    </a:srgbClr>
                  </a:outerShdw>
                </a:effectLst>
              </a:rPr>
              <a:t>4.2)</a:t>
            </a:r>
            <a:r>
              <a:rPr lang="ru-RU" sz="3200" b="1" i="1" dirty="0">
                <a:effectLst>
                  <a:outerShdw blurRad="38100" dist="38100" dir="2700000" algn="tl">
                    <a:srgbClr val="000000">
                      <a:alpha val="43137"/>
                    </a:srgbClr>
                  </a:outerShdw>
                </a:effectLst>
              </a:rPr>
              <a:t> </a:t>
            </a:r>
            <a:r>
              <a:rPr lang="ru-RU" sz="3200" b="1" dirty="0">
                <a:effectLst>
                  <a:outerShdw blurRad="38100" dist="38100" dir="2700000" algn="tl">
                    <a:srgbClr val="000000">
                      <a:alpha val="43137"/>
                    </a:srgbClr>
                  </a:outerShdw>
                </a:effectLst>
              </a:rPr>
              <a:t>По ПК к триплетам транскрибируемой цепи ДНК, находим триплеты смысловой цепи ДНК. </a:t>
            </a:r>
            <a:br>
              <a:rPr lang="ru-RU" sz="3200" b="1" dirty="0">
                <a:effectLst>
                  <a:outerShdw blurRad="38100" dist="38100" dir="2700000" algn="tl">
                    <a:srgbClr val="000000">
                      <a:alpha val="43137"/>
                    </a:srgbClr>
                  </a:outerShdw>
                </a:effectLst>
              </a:rPr>
            </a:b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1417340"/>
            <a:ext cx="8892480" cy="3888432"/>
          </a:xfrm>
        </p:spPr>
        <p:txBody>
          <a:bodyPr>
            <a:noAutofit/>
          </a:bodyPr>
          <a:lstStyle/>
          <a:p>
            <a:pPr>
              <a:spcBef>
                <a:spcPts val="2400"/>
              </a:spcBef>
              <a:buNone/>
            </a:pPr>
            <a:r>
              <a:rPr lang="ru-RU" b="1" dirty="0"/>
              <a:t>ДНК смысл</a:t>
            </a:r>
          </a:p>
          <a:p>
            <a:pPr>
              <a:spcBef>
                <a:spcPts val="2400"/>
              </a:spcBef>
              <a:buNone/>
            </a:pPr>
            <a:r>
              <a:rPr lang="ru-RU" b="1" dirty="0"/>
              <a:t>ДНК </a:t>
            </a:r>
            <a:r>
              <a:rPr lang="ru-RU" b="1" dirty="0" err="1"/>
              <a:t>транскр</a:t>
            </a:r>
            <a:r>
              <a:rPr lang="ru-RU" b="1" dirty="0"/>
              <a:t>   3’-  А Г Т    Г Т А   Т Г А    Ц Г Г  -5’ </a:t>
            </a:r>
          </a:p>
          <a:p>
            <a:pPr>
              <a:spcBef>
                <a:spcPts val="2400"/>
              </a:spcBef>
              <a:buNone/>
            </a:pPr>
            <a:r>
              <a:rPr lang="ru-RU" b="1" dirty="0" err="1"/>
              <a:t>иРНК</a:t>
            </a:r>
            <a:r>
              <a:rPr lang="ru-RU" b="1" dirty="0"/>
              <a:t>                 5’-  У Ц А   Ц А У   А Ц У   Г Ц Ц -3’</a:t>
            </a:r>
          </a:p>
          <a:p>
            <a:pPr>
              <a:spcBef>
                <a:spcPts val="2400"/>
              </a:spcBef>
              <a:buNone/>
            </a:pPr>
            <a:r>
              <a:rPr lang="ru-RU" b="1" dirty="0" err="1"/>
              <a:t>тРНК</a:t>
            </a:r>
            <a:r>
              <a:rPr lang="ru-RU" b="1" dirty="0"/>
              <a:t>                  3’-  А Г У,   Г У А,   У Г А,   Ц Г Г - 5’</a:t>
            </a:r>
          </a:p>
          <a:p>
            <a:pPr>
              <a:lnSpc>
                <a:spcPct val="150000"/>
              </a:lnSpc>
              <a:spcBef>
                <a:spcPts val="2400"/>
              </a:spcBef>
              <a:buNone/>
            </a:pPr>
            <a:endParaRPr lang="ru-RU" b="1" dirty="0"/>
          </a:p>
        </p:txBody>
      </p:sp>
      <p:sp>
        <p:nvSpPr>
          <p:cNvPr id="4" name="Прямоугольник 3"/>
          <p:cNvSpPr/>
          <p:nvPr/>
        </p:nvSpPr>
        <p:spPr>
          <a:xfrm>
            <a:off x="2699792" y="1417340"/>
            <a:ext cx="5904656" cy="584775"/>
          </a:xfrm>
          <a:prstGeom prst="rect">
            <a:avLst/>
          </a:prstGeom>
        </p:spPr>
        <p:txBody>
          <a:bodyPr wrap="square">
            <a:spAutoFit/>
          </a:bodyPr>
          <a:lstStyle/>
          <a:p>
            <a:r>
              <a:rPr lang="ru-RU" sz="3200" b="1" dirty="0">
                <a:solidFill>
                  <a:srgbClr val="0070C0"/>
                </a:solidFill>
                <a:effectLst>
                  <a:outerShdw blurRad="38100" dist="38100" dir="2700000" algn="tl">
                    <a:srgbClr val="000000">
                      <a:alpha val="43137"/>
                    </a:srgbClr>
                  </a:outerShdw>
                </a:effectLst>
              </a:rPr>
              <a:t>5’- Т Ц А   Ц А Т   А Ц Т  Г Ц Ц  -3’</a:t>
            </a:r>
            <a:endParaRPr lang="ru-RU" sz="3200" dirty="0">
              <a:solidFill>
                <a:srgbClr val="0070C0"/>
              </a:solidFill>
              <a:effectLst>
                <a:outerShdw blurRad="38100" dist="38100" dir="2700000" algn="tl">
                  <a:srgbClr val="000000">
                    <a:alpha val="43137"/>
                  </a:srgbClr>
                </a:outerShdw>
              </a:effectLst>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176808"/>
            <a:ext cx="9144000" cy="952500"/>
          </a:xfrm>
        </p:spPr>
        <p:txBody>
          <a:bodyPr>
            <a:noAutofit/>
          </a:bodyPr>
          <a:lstStyle/>
          <a:p>
            <a:r>
              <a:rPr lang="ru-RU" sz="3600" b="1" dirty="0">
                <a:effectLst>
                  <a:outerShdw blurRad="38100" dist="38100" dir="2700000" algn="tl">
                    <a:srgbClr val="000000">
                      <a:alpha val="43137"/>
                    </a:srgbClr>
                  </a:outerShdw>
                </a:effectLst>
              </a:rPr>
              <a:t>5) Считаем количество нуклеотидов каждого типа в обеих цепях ДНК (А, Т, Г, Ц):</a:t>
            </a:r>
          </a:p>
        </p:txBody>
      </p:sp>
      <p:sp>
        <p:nvSpPr>
          <p:cNvPr id="3" name="Содержимое 2"/>
          <p:cNvSpPr>
            <a:spLocks noGrp="1"/>
          </p:cNvSpPr>
          <p:nvPr>
            <p:ph idx="1"/>
          </p:nvPr>
        </p:nvSpPr>
        <p:spPr>
          <a:xfrm>
            <a:off x="216024" y="1534136"/>
            <a:ext cx="8964488" cy="1467380"/>
          </a:xfrm>
        </p:spPr>
        <p:txBody>
          <a:bodyPr>
            <a:normAutofit/>
          </a:bodyPr>
          <a:lstStyle/>
          <a:p>
            <a:pPr>
              <a:spcBef>
                <a:spcPts val="1200"/>
              </a:spcBef>
              <a:buNone/>
            </a:pPr>
            <a:r>
              <a:rPr lang="ru-RU" sz="3400" b="1" dirty="0"/>
              <a:t>ДНК смысл      5’- </a:t>
            </a:r>
            <a:r>
              <a:rPr lang="ru-RU" sz="3400" b="1" dirty="0">
                <a:solidFill>
                  <a:srgbClr val="7030A0"/>
                </a:solidFill>
                <a:effectLst>
                  <a:outerShdw blurRad="38100" dist="38100" dir="2700000" algn="tl">
                    <a:srgbClr val="000000">
                      <a:alpha val="43137"/>
                    </a:srgbClr>
                  </a:outerShdw>
                </a:effectLst>
              </a:rPr>
              <a:t>Т</a:t>
            </a:r>
            <a:r>
              <a:rPr lang="ru-RU" sz="3400" b="1" dirty="0"/>
              <a:t> </a:t>
            </a:r>
            <a:r>
              <a:rPr lang="ru-RU" sz="3400" b="1" dirty="0">
                <a:solidFill>
                  <a:srgbClr val="00B050"/>
                </a:solidFill>
                <a:effectLst>
                  <a:outerShdw blurRad="38100" dist="38100" dir="2700000" algn="tl">
                    <a:srgbClr val="000000">
                      <a:alpha val="43137"/>
                    </a:srgbClr>
                  </a:outerShdw>
                </a:effectLst>
              </a:rPr>
              <a:t>Ц</a:t>
            </a:r>
            <a:r>
              <a:rPr lang="ru-RU" sz="3400" b="1" dirty="0"/>
              <a:t> </a:t>
            </a:r>
            <a:r>
              <a:rPr lang="ru-RU" sz="3400" b="1" dirty="0">
                <a:solidFill>
                  <a:srgbClr val="C00000"/>
                </a:solidFill>
                <a:effectLst>
                  <a:outerShdw blurRad="38100" dist="38100" dir="2700000" algn="tl">
                    <a:srgbClr val="000000">
                      <a:alpha val="43137"/>
                    </a:srgbClr>
                  </a:outerShdw>
                </a:effectLst>
              </a:rPr>
              <a:t>А </a:t>
            </a:r>
            <a:r>
              <a:rPr lang="ru-RU" sz="3400" b="1" dirty="0"/>
              <a:t>  </a:t>
            </a:r>
            <a:r>
              <a:rPr lang="ru-RU" sz="3400" b="1" dirty="0">
                <a:solidFill>
                  <a:srgbClr val="00B050"/>
                </a:solidFill>
                <a:effectLst>
                  <a:outerShdw blurRad="38100" dist="38100" dir="2700000" algn="tl">
                    <a:srgbClr val="000000">
                      <a:alpha val="43137"/>
                    </a:srgbClr>
                  </a:outerShdw>
                </a:effectLst>
              </a:rPr>
              <a:t>Ц</a:t>
            </a:r>
            <a:r>
              <a:rPr lang="ru-RU" sz="3400" b="1" dirty="0"/>
              <a:t> </a:t>
            </a:r>
            <a:r>
              <a:rPr lang="ru-RU" sz="3400" b="1" dirty="0">
                <a:solidFill>
                  <a:srgbClr val="C00000"/>
                </a:solidFill>
                <a:effectLst>
                  <a:outerShdw blurRad="38100" dist="38100" dir="2700000" algn="tl">
                    <a:srgbClr val="000000">
                      <a:alpha val="43137"/>
                    </a:srgbClr>
                  </a:outerShdw>
                </a:effectLst>
              </a:rPr>
              <a:t>А</a:t>
            </a:r>
            <a:r>
              <a:rPr lang="ru-RU" sz="3400" b="1" dirty="0"/>
              <a:t> </a:t>
            </a:r>
            <a:r>
              <a:rPr lang="ru-RU" sz="3400" b="1" dirty="0">
                <a:solidFill>
                  <a:srgbClr val="7030A0"/>
                </a:solidFill>
                <a:effectLst>
                  <a:outerShdw blurRad="38100" dist="38100" dir="2700000" algn="tl">
                    <a:srgbClr val="000000">
                      <a:alpha val="43137"/>
                    </a:srgbClr>
                  </a:outerShdw>
                </a:effectLst>
              </a:rPr>
              <a:t>Т</a:t>
            </a:r>
            <a:r>
              <a:rPr lang="ru-RU" sz="3400" b="1" dirty="0"/>
              <a:t>   </a:t>
            </a:r>
            <a:r>
              <a:rPr lang="ru-RU" sz="3400" b="1" dirty="0">
                <a:solidFill>
                  <a:srgbClr val="C00000"/>
                </a:solidFill>
                <a:effectLst>
                  <a:outerShdw blurRad="38100" dist="38100" dir="2700000" algn="tl">
                    <a:srgbClr val="000000">
                      <a:alpha val="43137"/>
                    </a:srgbClr>
                  </a:outerShdw>
                </a:effectLst>
              </a:rPr>
              <a:t>А</a:t>
            </a:r>
            <a:r>
              <a:rPr lang="ru-RU" sz="3400" b="1" dirty="0"/>
              <a:t> </a:t>
            </a:r>
            <a:r>
              <a:rPr lang="ru-RU" sz="3400" b="1" dirty="0">
                <a:solidFill>
                  <a:srgbClr val="00B050"/>
                </a:solidFill>
                <a:effectLst>
                  <a:outerShdw blurRad="38100" dist="38100" dir="2700000" algn="tl">
                    <a:srgbClr val="000000">
                      <a:alpha val="43137"/>
                    </a:srgbClr>
                  </a:outerShdw>
                </a:effectLst>
              </a:rPr>
              <a:t>Ц</a:t>
            </a:r>
            <a:r>
              <a:rPr lang="ru-RU" sz="3400" b="1" dirty="0"/>
              <a:t> </a:t>
            </a:r>
            <a:r>
              <a:rPr lang="ru-RU" sz="3400" b="1" dirty="0">
                <a:solidFill>
                  <a:srgbClr val="7030A0"/>
                </a:solidFill>
                <a:effectLst>
                  <a:outerShdw blurRad="38100" dist="38100" dir="2700000" algn="tl">
                    <a:srgbClr val="000000">
                      <a:alpha val="43137"/>
                    </a:srgbClr>
                  </a:outerShdw>
                </a:effectLst>
              </a:rPr>
              <a:t>Т</a:t>
            </a:r>
            <a:r>
              <a:rPr lang="ru-RU" sz="3400" b="1" dirty="0"/>
              <a:t>  </a:t>
            </a:r>
            <a:r>
              <a:rPr lang="ru-RU" sz="3400" b="1" dirty="0">
                <a:solidFill>
                  <a:srgbClr val="0070C0"/>
                </a:solidFill>
                <a:effectLst>
                  <a:outerShdw blurRad="38100" dist="38100" dir="2700000" algn="tl">
                    <a:srgbClr val="000000">
                      <a:alpha val="43137"/>
                    </a:srgbClr>
                  </a:outerShdw>
                </a:effectLst>
              </a:rPr>
              <a:t>Г</a:t>
            </a:r>
            <a:r>
              <a:rPr lang="ru-RU" sz="3400" b="1" dirty="0"/>
              <a:t> </a:t>
            </a:r>
            <a:r>
              <a:rPr lang="ru-RU" sz="3400" b="1" dirty="0">
                <a:solidFill>
                  <a:srgbClr val="00B050"/>
                </a:solidFill>
                <a:effectLst>
                  <a:outerShdw blurRad="38100" dist="38100" dir="2700000" algn="tl">
                    <a:srgbClr val="000000">
                      <a:alpha val="43137"/>
                    </a:srgbClr>
                  </a:outerShdw>
                </a:effectLst>
              </a:rPr>
              <a:t>Ц Ц</a:t>
            </a:r>
            <a:r>
              <a:rPr lang="ru-RU" sz="3400" b="1" dirty="0"/>
              <a:t>  -3’</a:t>
            </a:r>
          </a:p>
          <a:p>
            <a:pPr>
              <a:spcBef>
                <a:spcPts val="1200"/>
              </a:spcBef>
              <a:buNone/>
            </a:pPr>
            <a:r>
              <a:rPr lang="ru-RU" sz="3400" b="1" dirty="0"/>
              <a:t>ДНК </a:t>
            </a:r>
            <a:r>
              <a:rPr lang="ru-RU" sz="3400" b="1" dirty="0" err="1"/>
              <a:t>транскр</a:t>
            </a:r>
            <a:r>
              <a:rPr lang="ru-RU" sz="3400" b="1" dirty="0"/>
              <a:t>   3’-  </a:t>
            </a:r>
            <a:r>
              <a:rPr lang="ru-RU" sz="3400" b="1" dirty="0">
                <a:solidFill>
                  <a:srgbClr val="C00000"/>
                </a:solidFill>
                <a:effectLst>
                  <a:outerShdw blurRad="38100" dist="38100" dir="2700000" algn="tl">
                    <a:srgbClr val="000000">
                      <a:alpha val="43137"/>
                    </a:srgbClr>
                  </a:outerShdw>
                </a:effectLst>
              </a:rPr>
              <a:t>А</a:t>
            </a:r>
            <a:r>
              <a:rPr lang="ru-RU" sz="3400" b="1" dirty="0"/>
              <a:t> </a:t>
            </a:r>
            <a:r>
              <a:rPr lang="ru-RU" sz="3400" b="1" dirty="0">
                <a:solidFill>
                  <a:srgbClr val="0070C0"/>
                </a:solidFill>
                <a:effectLst>
                  <a:outerShdw blurRad="38100" dist="38100" dir="2700000" algn="tl">
                    <a:srgbClr val="000000">
                      <a:alpha val="43137"/>
                    </a:srgbClr>
                  </a:outerShdw>
                </a:effectLst>
              </a:rPr>
              <a:t>Г</a:t>
            </a:r>
            <a:r>
              <a:rPr lang="ru-RU" sz="3400" b="1" dirty="0"/>
              <a:t> </a:t>
            </a:r>
            <a:r>
              <a:rPr lang="ru-RU" sz="3400" b="1" dirty="0">
                <a:solidFill>
                  <a:srgbClr val="7030A0"/>
                </a:solidFill>
                <a:effectLst>
                  <a:outerShdw blurRad="38100" dist="38100" dir="2700000" algn="tl">
                    <a:srgbClr val="000000">
                      <a:alpha val="43137"/>
                    </a:srgbClr>
                  </a:outerShdw>
                </a:effectLst>
              </a:rPr>
              <a:t>Т</a:t>
            </a:r>
            <a:r>
              <a:rPr lang="ru-RU" sz="3400" b="1" dirty="0"/>
              <a:t>    </a:t>
            </a:r>
            <a:r>
              <a:rPr lang="ru-RU" sz="3400" b="1" dirty="0">
                <a:solidFill>
                  <a:srgbClr val="0070C0"/>
                </a:solidFill>
                <a:effectLst>
                  <a:outerShdw blurRad="38100" dist="38100" dir="2700000" algn="tl">
                    <a:srgbClr val="000000">
                      <a:alpha val="43137"/>
                    </a:srgbClr>
                  </a:outerShdw>
                </a:effectLst>
              </a:rPr>
              <a:t>Г</a:t>
            </a:r>
            <a:r>
              <a:rPr lang="ru-RU" sz="3400" b="1" dirty="0"/>
              <a:t> </a:t>
            </a:r>
            <a:r>
              <a:rPr lang="ru-RU" sz="3400" b="1" dirty="0">
                <a:solidFill>
                  <a:srgbClr val="7030A0"/>
                </a:solidFill>
                <a:effectLst>
                  <a:outerShdw blurRad="38100" dist="38100" dir="2700000" algn="tl">
                    <a:srgbClr val="000000">
                      <a:alpha val="43137"/>
                    </a:srgbClr>
                  </a:outerShdw>
                </a:effectLst>
              </a:rPr>
              <a:t>Т</a:t>
            </a:r>
            <a:r>
              <a:rPr lang="ru-RU" sz="3400" b="1" dirty="0"/>
              <a:t> </a:t>
            </a:r>
            <a:r>
              <a:rPr lang="ru-RU" sz="3400" b="1" dirty="0">
                <a:solidFill>
                  <a:srgbClr val="C00000"/>
                </a:solidFill>
                <a:effectLst>
                  <a:outerShdw blurRad="38100" dist="38100" dir="2700000" algn="tl">
                    <a:srgbClr val="000000">
                      <a:alpha val="43137"/>
                    </a:srgbClr>
                  </a:outerShdw>
                </a:effectLst>
              </a:rPr>
              <a:t>А</a:t>
            </a:r>
            <a:r>
              <a:rPr lang="ru-RU" sz="3400" b="1" dirty="0"/>
              <a:t>   </a:t>
            </a:r>
            <a:r>
              <a:rPr lang="ru-RU" sz="3400" b="1" dirty="0">
                <a:solidFill>
                  <a:srgbClr val="7030A0"/>
                </a:solidFill>
                <a:effectLst>
                  <a:outerShdw blurRad="38100" dist="38100" dir="2700000" algn="tl">
                    <a:srgbClr val="000000">
                      <a:alpha val="43137"/>
                    </a:srgbClr>
                  </a:outerShdw>
                </a:effectLst>
              </a:rPr>
              <a:t>Т</a:t>
            </a:r>
            <a:r>
              <a:rPr lang="ru-RU" sz="3400" b="1" dirty="0"/>
              <a:t> </a:t>
            </a:r>
            <a:r>
              <a:rPr lang="ru-RU" sz="3400" b="1" dirty="0">
                <a:solidFill>
                  <a:srgbClr val="0070C0"/>
                </a:solidFill>
                <a:effectLst>
                  <a:outerShdw blurRad="38100" dist="38100" dir="2700000" algn="tl">
                    <a:srgbClr val="000000">
                      <a:alpha val="43137"/>
                    </a:srgbClr>
                  </a:outerShdw>
                </a:effectLst>
              </a:rPr>
              <a:t>Г</a:t>
            </a:r>
            <a:r>
              <a:rPr lang="ru-RU" sz="3400" b="1" dirty="0"/>
              <a:t> </a:t>
            </a:r>
            <a:r>
              <a:rPr lang="ru-RU" sz="3400" b="1" dirty="0">
                <a:solidFill>
                  <a:srgbClr val="C00000"/>
                </a:solidFill>
                <a:effectLst>
                  <a:outerShdw blurRad="38100" dist="38100" dir="2700000" algn="tl">
                    <a:srgbClr val="000000">
                      <a:alpha val="43137"/>
                    </a:srgbClr>
                  </a:outerShdw>
                </a:effectLst>
              </a:rPr>
              <a:t>А</a:t>
            </a:r>
            <a:r>
              <a:rPr lang="ru-RU" sz="3400" b="1" dirty="0"/>
              <a:t>    </a:t>
            </a:r>
            <a:r>
              <a:rPr lang="ru-RU" sz="3400" b="1" dirty="0">
                <a:solidFill>
                  <a:srgbClr val="00B050"/>
                </a:solidFill>
                <a:effectLst>
                  <a:outerShdw blurRad="38100" dist="38100" dir="2700000" algn="tl">
                    <a:srgbClr val="000000">
                      <a:alpha val="43137"/>
                    </a:srgbClr>
                  </a:outerShdw>
                </a:effectLst>
              </a:rPr>
              <a:t>Ц</a:t>
            </a:r>
            <a:r>
              <a:rPr lang="ru-RU" sz="3400" b="1" dirty="0"/>
              <a:t> </a:t>
            </a:r>
            <a:r>
              <a:rPr lang="ru-RU" sz="3400" b="1" dirty="0">
                <a:solidFill>
                  <a:srgbClr val="0070C0"/>
                </a:solidFill>
                <a:effectLst>
                  <a:outerShdw blurRad="38100" dist="38100" dir="2700000" algn="tl">
                    <a:srgbClr val="000000">
                      <a:alpha val="43137"/>
                    </a:srgbClr>
                  </a:outerShdw>
                </a:effectLst>
              </a:rPr>
              <a:t>Г Г</a:t>
            </a:r>
            <a:r>
              <a:rPr lang="ru-RU" sz="3400" b="1" dirty="0"/>
              <a:t>  -5’ </a:t>
            </a:r>
          </a:p>
          <a:p>
            <a:pPr>
              <a:lnSpc>
                <a:spcPct val="150000"/>
              </a:lnSpc>
              <a:spcBef>
                <a:spcPts val="1200"/>
              </a:spcBef>
              <a:buNone/>
            </a:pPr>
            <a:endParaRPr lang="ru-RU" sz="3400" b="1" dirty="0"/>
          </a:p>
          <a:p>
            <a:pPr>
              <a:spcBef>
                <a:spcPts val="1200"/>
              </a:spcBef>
              <a:buNone/>
            </a:pPr>
            <a:endParaRPr lang="ru-RU" sz="3400" dirty="0"/>
          </a:p>
        </p:txBody>
      </p:sp>
      <p:sp>
        <p:nvSpPr>
          <p:cNvPr id="5121" name="Rectangle 1"/>
          <p:cNvSpPr>
            <a:spLocks noChangeArrowheads="1"/>
          </p:cNvSpPr>
          <p:nvPr/>
        </p:nvSpPr>
        <p:spPr bwMode="auto">
          <a:xfrm>
            <a:off x="683568" y="3364458"/>
            <a:ext cx="7992888"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a:ln>
                  <a:noFill/>
                </a:ln>
                <a:solidFill>
                  <a:srgbClr val="C00000"/>
                </a:solidFill>
                <a:effectLst>
                  <a:outerShdw blurRad="38100" dist="38100" dir="2700000" algn="tl">
                    <a:srgbClr val="000000">
                      <a:alpha val="43137"/>
                    </a:srgbClr>
                  </a:outerShdw>
                </a:effectLst>
                <a:ea typeface="Calibri" pitchFamily="34" charset="0"/>
                <a:cs typeface="Times New Roman" pitchFamily="18" charset="0"/>
              </a:rPr>
              <a:t>А</a:t>
            </a:r>
            <a:r>
              <a:rPr kumimoji="0" lang="ru-RU" sz="3200" b="1" i="0" u="none" strike="noStrike" cap="none" normalizeH="0" baseline="0" dirty="0">
                <a:ln>
                  <a:noFill/>
                </a:ln>
                <a:solidFill>
                  <a:schemeClr val="tx1"/>
                </a:solidFill>
                <a:effectLst/>
                <a:ea typeface="Calibri" pitchFamily="34" charset="0"/>
                <a:cs typeface="Times New Roman" pitchFamily="18" charset="0"/>
              </a:rPr>
              <a:t> = </a:t>
            </a:r>
            <a:r>
              <a:rPr kumimoji="0" lang="ru-RU" sz="3200" b="1" i="0" u="none" strike="noStrike" cap="none" normalizeH="0" baseline="0" dirty="0">
                <a:ln>
                  <a:noFill/>
                </a:ln>
                <a:solidFill>
                  <a:srgbClr val="7030A0"/>
                </a:solidFill>
                <a:effectLst>
                  <a:outerShdw blurRad="38100" dist="38100" dir="2700000" algn="tl">
                    <a:srgbClr val="000000">
                      <a:alpha val="43137"/>
                    </a:srgbClr>
                  </a:outerShdw>
                </a:effectLst>
                <a:ea typeface="Calibri" pitchFamily="34" charset="0"/>
                <a:cs typeface="Times New Roman" pitchFamily="18" charset="0"/>
              </a:rPr>
              <a:t>Т</a:t>
            </a:r>
            <a:r>
              <a:rPr kumimoji="0" lang="ru-RU" sz="3200" b="1" i="0" u="none" strike="noStrike" cap="none" normalizeH="0" baseline="0" dirty="0">
                <a:ln>
                  <a:noFill/>
                </a:ln>
                <a:solidFill>
                  <a:schemeClr val="tx1"/>
                </a:solidFill>
                <a:effectLst/>
                <a:ea typeface="Calibri" pitchFamily="34" charset="0"/>
                <a:cs typeface="Times New Roman" pitchFamily="18" charset="0"/>
              </a:rPr>
              <a:t> = 6 (т.к. они </a:t>
            </a:r>
            <a:r>
              <a:rPr kumimoji="0" lang="ru-RU" sz="3200" b="1" i="0" u="none" strike="noStrike" cap="none" normalizeH="0" baseline="0" dirty="0" err="1">
                <a:ln>
                  <a:noFill/>
                </a:ln>
                <a:solidFill>
                  <a:schemeClr val="tx1"/>
                </a:solidFill>
                <a:effectLst/>
                <a:ea typeface="Calibri" pitchFamily="34" charset="0"/>
                <a:cs typeface="Times New Roman" pitchFamily="18" charset="0"/>
              </a:rPr>
              <a:t>комплементарны</a:t>
            </a:r>
            <a:r>
              <a:rPr kumimoji="0" lang="ru-RU" sz="3200" b="1" i="0" u="none" strike="noStrike" cap="none" normalizeH="0" baseline="0" dirty="0">
                <a:ln>
                  <a:noFill/>
                </a:ln>
                <a:solidFill>
                  <a:schemeClr val="tx1"/>
                </a:solidFill>
                <a:effectLst/>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a:ln>
                  <a:noFill/>
                </a:ln>
                <a:solidFill>
                  <a:srgbClr val="0070C0"/>
                </a:solidFill>
                <a:effectLst>
                  <a:outerShdw blurRad="38100" dist="38100" dir="2700000" algn="tl">
                    <a:srgbClr val="000000">
                      <a:alpha val="43137"/>
                    </a:srgbClr>
                  </a:outerShdw>
                </a:effectLst>
                <a:ea typeface="Calibri" pitchFamily="34" charset="0"/>
                <a:cs typeface="Times New Roman" pitchFamily="18" charset="0"/>
              </a:rPr>
              <a:t>Г</a:t>
            </a:r>
            <a:r>
              <a:rPr kumimoji="0" lang="ru-RU" sz="3200" b="1" i="0" u="none" strike="noStrike" cap="none" normalizeH="0" baseline="0" dirty="0">
                <a:ln>
                  <a:noFill/>
                </a:ln>
                <a:solidFill>
                  <a:schemeClr val="tx1"/>
                </a:solidFill>
                <a:effectLst/>
                <a:ea typeface="Calibri" pitchFamily="34" charset="0"/>
                <a:cs typeface="Times New Roman" pitchFamily="18" charset="0"/>
              </a:rPr>
              <a:t> = </a:t>
            </a:r>
            <a:r>
              <a:rPr kumimoji="0" lang="ru-RU" sz="3200" b="1" i="0" u="none" strike="noStrike" cap="none" normalizeH="0" baseline="0" dirty="0">
                <a:ln>
                  <a:noFill/>
                </a:ln>
                <a:solidFill>
                  <a:srgbClr val="00B050"/>
                </a:solidFill>
                <a:effectLst>
                  <a:outerShdw blurRad="38100" dist="38100" dir="2700000" algn="tl">
                    <a:srgbClr val="000000">
                      <a:alpha val="43137"/>
                    </a:srgbClr>
                  </a:outerShdw>
                </a:effectLst>
                <a:ea typeface="Calibri" pitchFamily="34" charset="0"/>
                <a:cs typeface="Times New Roman" pitchFamily="18" charset="0"/>
              </a:rPr>
              <a:t>Ц</a:t>
            </a:r>
            <a:r>
              <a:rPr kumimoji="0" lang="ru-RU" sz="3200" b="1" i="0" u="none" strike="noStrike" cap="none" normalizeH="0" baseline="0" dirty="0">
                <a:ln>
                  <a:noFill/>
                </a:ln>
                <a:solidFill>
                  <a:schemeClr val="tx1"/>
                </a:solidFill>
                <a:effectLst/>
                <a:ea typeface="Calibri" pitchFamily="34" charset="0"/>
                <a:cs typeface="Times New Roman" pitchFamily="18" charset="0"/>
              </a:rPr>
              <a:t> = 6 (т.к. они </a:t>
            </a:r>
            <a:r>
              <a:rPr kumimoji="0" lang="ru-RU" sz="3200" b="1" i="0" u="none" strike="noStrike" cap="none" normalizeH="0" baseline="0" dirty="0" err="1">
                <a:ln>
                  <a:noFill/>
                </a:ln>
                <a:solidFill>
                  <a:schemeClr val="tx1"/>
                </a:solidFill>
                <a:effectLst/>
                <a:ea typeface="Calibri" pitchFamily="34" charset="0"/>
                <a:cs typeface="Times New Roman" pitchFamily="18" charset="0"/>
              </a:rPr>
              <a:t>комплементарны</a:t>
            </a:r>
            <a:r>
              <a:rPr kumimoji="0" lang="ru-RU" sz="3200" b="1" i="0" u="none" strike="noStrike" cap="none" normalizeH="0" baseline="0" dirty="0">
                <a:ln>
                  <a:noFill/>
                </a:ln>
                <a:solidFill>
                  <a:schemeClr val="tx1"/>
                </a:solidFill>
                <a:effectLst/>
                <a:ea typeface="Calibri" pitchFamily="34" charset="0"/>
                <a:cs typeface="Times New Roman" pitchFamily="18" charset="0"/>
              </a:rPr>
              <a:t>).</a:t>
            </a:r>
            <a:endParaRPr kumimoji="0" lang="ru-RU" sz="4800" b="1" i="0" u="none" strike="noStrike" cap="none" normalizeH="0" baseline="0" dirty="0">
              <a:ln>
                <a:noFill/>
              </a:ln>
              <a:solidFill>
                <a:schemeClr val="tx1"/>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Effect transition="in" filter="box(in)">
                                      <p:cBhvr>
                                        <p:cTn id="7" dur="500"/>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48816"/>
            <a:ext cx="9144000" cy="952500"/>
          </a:xfrm>
        </p:spPr>
        <p:txBody>
          <a:bodyPr>
            <a:noAutofit/>
          </a:bodyPr>
          <a:lstStyle/>
          <a:p>
            <a:r>
              <a:rPr lang="ru-RU" sz="2200" b="1" dirty="0">
                <a:effectLst>
                  <a:outerShdw blurRad="38100" dist="38100" dir="2700000" algn="tl">
                    <a:srgbClr val="000000">
                      <a:alpha val="43137"/>
                    </a:srgbClr>
                  </a:outerShdw>
                </a:effectLst>
              </a:rPr>
              <a:t>6) После схемы пишем ОТВЕТ -  поясняем каждое свое действие, так как это просят в задании «Ответ обоснуйте». Также пишем количество нуклеотидов каждого вида в 2уцепочечной молекуле ДНК.</a:t>
            </a:r>
          </a:p>
        </p:txBody>
      </p:sp>
      <p:sp>
        <p:nvSpPr>
          <p:cNvPr id="3" name="Содержимое 2"/>
          <p:cNvSpPr>
            <a:spLocks noGrp="1"/>
          </p:cNvSpPr>
          <p:nvPr>
            <p:ph idx="1"/>
          </p:nvPr>
        </p:nvSpPr>
        <p:spPr>
          <a:xfrm>
            <a:off x="179512" y="1405508"/>
            <a:ext cx="8892480" cy="4260304"/>
          </a:xfrm>
        </p:spPr>
        <p:txBody>
          <a:bodyPr>
            <a:normAutofit fontScale="70000" lnSpcReduction="20000"/>
          </a:bodyPr>
          <a:lstStyle/>
          <a:p>
            <a:pPr marL="0" indent="0">
              <a:spcBef>
                <a:spcPts val="1200"/>
              </a:spcBef>
              <a:buNone/>
            </a:pPr>
            <a:r>
              <a:rPr lang="ru-RU" b="1" dirty="0"/>
              <a:t>1. По принципу </a:t>
            </a:r>
            <a:r>
              <a:rPr lang="ru-RU" b="1" dirty="0" err="1"/>
              <a:t>комплементарности</a:t>
            </a:r>
            <a:r>
              <a:rPr lang="ru-RU" b="1" dirty="0"/>
              <a:t> к антикодонам </a:t>
            </a:r>
            <a:r>
              <a:rPr lang="ru-RU" b="1" dirty="0" err="1"/>
              <a:t>тРНК</a:t>
            </a:r>
            <a:r>
              <a:rPr lang="ru-RU" b="1" dirty="0"/>
              <a:t> (даны по задаче) находим кодоны </a:t>
            </a:r>
            <a:r>
              <a:rPr lang="ru-RU" b="1" dirty="0" err="1"/>
              <a:t>иРНК</a:t>
            </a:r>
            <a:r>
              <a:rPr lang="ru-RU" b="1" dirty="0"/>
              <a:t>: </a:t>
            </a:r>
          </a:p>
          <a:p>
            <a:pPr marL="0" indent="0">
              <a:spcBef>
                <a:spcPts val="1200"/>
              </a:spcBef>
              <a:buNone/>
            </a:pPr>
            <a:r>
              <a:rPr lang="ru-RU" b="1" dirty="0"/>
              <a:t>5’-  У Ц А Ц А У А Ц У Г Ц Ц -3’</a:t>
            </a:r>
          </a:p>
          <a:p>
            <a:pPr marL="0" indent="0">
              <a:spcBef>
                <a:spcPts val="1200"/>
              </a:spcBef>
              <a:buNone/>
            </a:pPr>
            <a:r>
              <a:rPr lang="ru-RU" b="1" dirty="0"/>
              <a:t>2. По ПК к кодонам </a:t>
            </a:r>
            <a:r>
              <a:rPr lang="ru-RU" b="1" dirty="0" err="1"/>
              <a:t>иРНК</a:t>
            </a:r>
            <a:r>
              <a:rPr lang="ru-RU" b="1" dirty="0"/>
              <a:t> находим триплеты транскрибируемой цепи ДНК, а далее по ПК к триплетам транскрибируемой цепи ДНК находим триплеты смысловой цепи ДНК.  Верхняя цепь смысловая, нижняя транскрибируемая.</a:t>
            </a:r>
          </a:p>
          <a:p>
            <a:pPr marL="0" indent="0">
              <a:spcBef>
                <a:spcPts val="1200"/>
              </a:spcBef>
              <a:buNone/>
            </a:pPr>
            <a:r>
              <a:rPr lang="ru-RU" b="1" dirty="0"/>
              <a:t>5’- Т Ц А Ц А Т А Ц Т Г Ц Ц  -3’</a:t>
            </a:r>
          </a:p>
          <a:p>
            <a:pPr marL="0" indent="0">
              <a:spcBef>
                <a:spcPts val="1200"/>
              </a:spcBef>
              <a:buNone/>
            </a:pPr>
            <a:r>
              <a:rPr lang="ru-RU" b="1" dirty="0"/>
              <a:t>3’- А Г Т, Г Т А, Т Г А, Ц Г Г  -5’ </a:t>
            </a:r>
          </a:p>
          <a:p>
            <a:pPr marL="0" indent="0">
              <a:spcBef>
                <a:spcPts val="1200"/>
              </a:spcBef>
              <a:buNone/>
            </a:pPr>
            <a:r>
              <a:rPr lang="ru-RU" b="1" dirty="0"/>
              <a:t>3. В </a:t>
            </a:r>
            <a:r>
              <a:rPr lang="ru-RU" b="1" dirty="0" err="1"/>
              <a:t>двуцепочечной</a:t>
            </a:r>
            <a:r>
              <a:rPr lang="ru-RU" b="1" dirty="0"/>
              <a:t> молекуле ДНК содержится: 6 </a:t>
            </a:r>
            <a:r>
              <a:rPr lang="ru-RU" b="1" dirty="0" err="1"/>
              <a:t>тимидиловых</a:t>
            </a:r>
            <a:r>
              <a:rPr lang="ru-RU" b="1" dirty="0"/>
              <a:t>, 6 </a:t>
            </a:r>
            <a:r>
              <a:rPr lang="ru-RU" b="1" dirty="0" err="1"/>
              <a:t>адениловых</a:t>
            </a:r>
            <a:r>
              <a:rPr lang="ru-RU" b="1" dirty="0"/>
              <a:t>, 6 </a:t>
            </a:r>
            <a:r>
              <a:rPr lang="ru-RU" b="1" dirty="0" err="1"/>
              <a:t>гуаниловых</a:t>
            </a:r>
            <a:r>
              <a:rPr lang="ru-RU" b="1" dirty="0"/>
              <a:t> и 6 </a:t>
            </a:r>
            <a:r>
              <a:rPr lang="ru-RU" b="1" dirty="0" err="1"/>
              <a:t>цитидиловых</a:t>
            </a:r>
            <a:r>
              <a:rPr lang="ru-RU" b="1" dirty="0"/>
              <a:t> нуклеотидов.</a:t>
            </a:r>
          </a:p>
          <a:p>
            <a:pPr>
              <a:spcBef>
                <a:spcPts val="1200"/>
              </a:spcBef>
              <a:buNone/>
            </a:pPr>
            <a:endParaRPr lang="ru-RU"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ox(in)">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ox(in)">
                                      <p:cBhvr>
                                        <p:cTn id="15" dur="500"/>
                                        <p:tgtEl>
                                          <p:spTgt spid="3">
                                            <p:txEl>
                                              <p:pRg st="2" end="2"/>
                                            </p:txEl>
                                          </p:spTgt>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ox(in)">
                                      <p:cBhvr>
                                        <p:cTn id="18" dur="500"/>
                                        <p:tgtEl>
                                          <p:spTgt spid="3">
                                            <p:txEl>
                                              <p:pRg st="3" end="3"/>
                                            </p:txEl>
                                          </p:spTgt>
                                        </p:tgtEl>
                                      </p:cBhvr>
                                    </p:animEffect>
                                  </p:childTnLst>
                                </p:cTn>
                              </p:par>
                            </p:childTnLst>
                          </p:cTn>
                        </p:par>
                        <p:par>
                          <p:cTn id="19" fill="hold">
                            <p:stCondLst>
                              <p:cond delay="500"/>
                            </p:stCondLst>
                            <p:childTnLst>
                              <p:par>
                                <p:cTn id="20" presetID="4" presetClass="entr" presetSubtype="16" fill="hold" grpId="0"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ox(in)">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ox(in)">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6856" y="193204"/>
            <a:ext cx="8229600" cy="2608684"/>
          </a:xfrm>
          <a:solidFill>
            <a:schemeClr val="accent5">
              <a:lumMod val="60000"/>
              <a:lumOff val="40000"/>
            </a:schemeClr>
          </a:solidFill>
        </p:spPr>
        <p:txBody>
          <a:bodyPr>
            <a:normAutofit fontScale="90000"/>
          </a:bodyPr>
          <a:lstStyle/>
          <a:p>
            <a:r>
              <a:rPr lang="ru-RU" b="1" dirty="0">
                <a:solidFill>
                  <a:srgbClr val="FF0000"/>
                </a:solidFill>
                <a:effectLst>
                  <a:outerShdw blurRad="38100" dist="38100" dir="2700000" algn="tl">
                    <a:srgbClr val="000000">
                      <a:alpha val="43137"/>
                    </a:srgbClr>
                  </a:outerShdw>
                </a:effectLst>
              </a:rPr>
              <a:t>АЛГОРИТМ РАБОТЫ В ЗАДАЧАХ С МУТЦИЯМИ (ЗАМЕНА АМИНОКИСЛОТЫ, ВЫПАДЕНИЕ ИЛИ УДВОЕНИЕ ТРИПЛЕТА И ПРОЧ.).</a:t>
            </a:r>
            <a:endParaRPr lang="ru-RU"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lstStyle/>
          <a:p>
            <a:endParaRPr lang="ru-RU"/>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4016" y="121196"/>
            <a:ext cx="8892480" cy="4695908"/>
          </a:xfrm>
        </p:spPr>
        <p:txBody>
          <a:bodyPr>
            <a:noAutofit/>
          </a:bodyPr>
          <a:lstStyle/>
          <a:p>
            <a:pPr marL="0" indent="0" algn="ctr">
              <a:buNone/>
            </a:pPr>
            <a:r>
              <a:rPr lang="ru-RU" b="1" u="sng" dirty="0">
                <a:solidFill>
                  <a:srgbClr val="FF0000"/>
                </a:solidFill>
                <a:effectLst>
                  <a:outerShdw blurRad="38100" dist="38100" dir="2700000" algn="tl">
                    <a:srgbClr val="000000">
                      <a:alpha val="43137"/>
                    </a:srgbClr>
                  </a:outerShdw>
                </a:effectLst>
              </a:rPr>
              <a:t>ПРИМЕР 4</a:t>
            </a:r>
            <a:r>
              <a:rPr lang="ru-RU" b="1" dirty="0">
                <a:solidFill>
                  <a:srgbClr val="FF0000"/>
                </a:solidFill>
                <a:effectLst>
                  <a:outerShdw blurRad="38100" dist="38100" dir="2700000" algn="tl">
                    <a:srgbClr val="000000">
                      <a:alpha val="43137"/>
                    </a:srgbClr>
                  </a:outerShdw>
                </a:effectLst>
              </a:rPr>
              <a:t> </a:t>
            </a:r>
            <a:r>
              <a:rPr lang="ru-RU" sz="2400" b="1" dirty="0"/>
              <a:t>Исходный фрагмент молекулы ДНК имеет следующую  последовательность нуклеотидов (верхняя цепь смысловая, нижняя транскрибируемая).</a:t>
            </a:r>
          </a:p>
          <a:p>
            <a:pPr marL="0" indent="0" algn="ctr">
              <a:buNone/>
            </a:pPr>
            <a:r>
              <a:rPr lang="ru-RU" sz="2400" b="1" dirty="0"/>
              <a:t>5’-  Г Ц Г Г Г Ц Т А Т Г А Т Ц Т Г  -3’</a:t>
            </a:r>
          </a:p>
          <a:p>
            <a:pPr marL="0" indent="0" algn="ctr">
              <a:buNone/>
            </a:pPr>
            <a:r>
              <a:rPr lang="ru-RU" sz="2400" b="1" dirty="0"/>
              <a:t>3’-  Ц Г Ц Ц Ц Г А Т А Ц Т А Г А Ц -5’ </a:t>
            </a:r>
          </a:p>
          <a:p>
            <a:pPr marL="0" indent="0" algn="ctr">
              <a:buNone/>
            </a:pPr>
            <a:r>
              <a:rPr lang="ru-RU" sz="2400" b="1" dirty="0"/>
              <a:t>В результате мутации — замены одного нуклеотида в ДНК четвёртая аминокислота во фрагменте полипептида заменилась на аминокислоту Вал. Определите аминокислоту, которая кодировалась до мутации. Какие изменения произошли в ДНК, </a:t>
            </a:r>
            <a:r>
              <a:rPr lang="ru-RU" sz="2400" b="1" dirty="0" err="1"/>
              <a:t>иРНК</a:t>
            </a:r>
            <a:r>
              <a:rPr lang="ru-RU" sz="2400" b="1" dirty="0"/>
              <a:t> в результате замены одного нуклеотида? Благодаря какому свойству генетического кода одна и та же аминокислота у разных организмов кодируется одним и тем же триплетом? Ответ поясните. Для выполнения задания используйте таблицу генетического кода</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496" y="265212"/>
            <a:ext cx="8964488" cy="952500"/>
          </a:xfrm>
        </p:spPr>
        <p:txBody>
          <a:bodyPr>
            <a:noAutofit/>
          </a:bodyPr>
          <a:lstStyle/>
          <a:p>
            <a:r>
              <a:rPr lang="ru-RU" sz="2800" b="1" dirty="0">
                <a:effectLst>
                  <a:outerShdw blurRad="38100" dist="38100" dir="2700000" algn="tl">
                    <a:srgbClr val="000000">
                      <a:alpha val="43137"/>
                    </a:srgbClr>
                  </a:outerShdw>
                </a:effectLst>
              </a:rPr>
              <a:t>1.1) Записать заготовку. </a:t>
            </a:r>
            <a:r>
              <a:rPr lang="ru-RU" sz="2800" b="1" dirty="0" err="1">
                <a:effectLst>
                  <a:outerShdw blurRad="38100" dist="38100" dir="2700000" algn="tl">
                    <a:srgbClr val="000000">
                      <a:alpha val="43137"/>
                    </a:srgbClr>
                  </a:outerShdw>
                </a:effectLst>
              </a:rPr>
              <a:t>тРНК</a:t>
            </a:r>
            <a:r>
              <a:rPr lang="ru-RU" sz="2800" b="1" dirty="0">
                <a:effectLst>
                  <a:outerShdw blurRad="38100" dist="38100" dir="2700000" algn="tl">
                    <a:srgbClr val="000000">
                      <a:alpha val="43137"/>
                    </a:srgbClr>
                  </a:outerShdw>
                </a:effectLst>
              </a:rPr>
              <a:t> не пишем в заготовку, так как по задаче антикодоны находить НЕ нужно. </a:t>
            </a:r>
          </a:p>
        </p:txBody>
      </p:sp>
      <p:sp>
        <p:nvSpPr>
          <p:cNvPr id="3" name="Содержимое 2"/>
          <p:cNvSpPr>
            <a:spLocks noGrp="1"/>
          </p:cNvSpPr>
          <p:nvPr>
            <p:ph idx="1"/>
          </p:nvPr>
        </p:nvSpPr>
        <p:spPr>
          <a:xfrm>
            <a:off x="179512" y="1761992"/>
            <a:ext cx="8686800" cy="3543780"/>
          </a:xfrm>
        </p:spPr>
        <p:txBody>
          <a:bodyPr>
            <a:normAutofit/>
          </a:bodyPr>
          <a:lstStyle/>
          <a:p>
            <a:pPr marL="0" indent="0">
              <a:buNone/>
            </a:pPr>
            <a:r>
              <a:rPr lang="ru-RU" b="1" dirty="0"/>
              <a:t>ДНК смысл</a:t>
            </a:r>
            <a:endParaRPr lang="ru-RU" dirty="0"/>
          </a:p>
          <a:p>
            <a:pPr marL="0" indent="0">
              <a:buNone/>
            </a:pPr>
            <a:r>
              <a:rPr lang="ru-RU" b="1" dirty="0"/>
              <a:t>ДНК </a:t>
            </a:r>
            <a:r>
              <a:rPr lang="ru-RU" b="1" dirty="0" err="1"/>
              <a:t>транскр</a:t>
            </a:r>
            <a:endParaRPr lang="ru-RU" dirty="0"/>
          </a:p>
          <a:p>
            <a:pPr marL="0" indent="0">
              <a:buNone/>
            </a:pPr>
            <a:r>
              <a:rPr lang="ru-RU" b="1" dirty="0" err="1"/>
              <a:t>иРНК</a:t>
            </a:r>
            <a:endParaRPr lang="ru-RU" dirty="0"/>
          </a:p>
          <a:p>
            <a:pPr marL="0" indent="0">
              <a:buNone/>
            </a:pPr>
            <a:r>
              <a:rPr lang="ru-RU" b="1" dirty="0"/>
              <a:t>белок</a:t>
            </a:r>
            <a:endParaRPr lang="ru-RU" dirty="0"/>
          </a:p>
        </p:txBody>
      </p:sp>
      <p:sp>
        <p:nvSpPr>
          <p:cNvPr id="4" name="Содержимое 2"/>
          <p:cNvSpPr txBox="1">
            <a:spLocks/>
          </p:cNvSpPr>
          <p:nvPr/>
        </p:nvSpPr>
        <p:spPr>
          <a:xfrm>
            <a:off x="2555776" y="1777380"/>
            <a:ext cx="8686800" cy="3543780"/>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1" u="none" strike="noStrike" kern="1200" cap="none" spc="0" normalizeH="0" baseline="0" noProof="0" dirty="0">
                <a:ln>
                  <a:noFill/>
                </a:ln>
                <a:solidFill>
                  <a:srgbClr val="C00000"/>
                </a:solidFill>
                <a:effectLst/>
                <a:uLnTx/>
                <a:uFillTx/>
                <a:latin typeface="+mn-lt"/>
                <a:ea typeface="+mn-ea"/>
                <a:cs typeface="+mn-cs"/>
              </a:rPr>
              <a:t>5’-  Г Ц Г   Г Г Ц   Т А Т   Г А Т   Ц Т Г  -3’</a:t>
            </a:r>
            <a:endParaRPr kumimoji="0" lang="ru-RU" sz="3200" b="1" i="0" u="none" strike="noStrike" kern="1200" cap="none" spc="0" normalizeH="0" baseline="0" noProof="0" dirty="0">
              <a:ln>
                <a:noFill/>
              </a:ln>
              <a:solidFill>
                <a:srgbClr val="C00000"/>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1" u="none" strike="noStrike" kern="1200" cap="none" spc="0" normalizeH="0" baseline="0" noProof="0" dirty="0">
                <a:ln>
                  <a:noFill/>
                </a:ln>
                <a:solidFill>
                  <a:srgbClr val="C00000"/>
                </a:solidFill>
                <a:effectLst/>
                <a:uLnTx/>
                <a:uFillTx/>
                <a:latin typeface="+mn-lt"/>
                <a:ea typeface="+mn-ea"/>
                <a:cs typeface="+mn-cs"/>
              </a:rPr>
              <a:t>3’-  Ц Г Ц  Ц Ц Г  А Т А  Ц Т А  Г А Ц -5’ </a:t>
            </a:r>
            <a:endParaRPr kumimoji="0" lang="ru-RU" sz="3200" b="1" i="0" u="none" strike="noStrike" kern="1200" cap="none" spc="0" normalizeH="0" baseline="0" noProof="0" dirty="0">
              <a:ln>
                <a:noFill/>
              </a:ln>
              <a:solidFill>
                <a:srgbClr val="C00000"/>
              </a:solidFill>
              <a:effectLst/>
              <a:uLnTx/>
              <a:uFillTx/>
              <a:latin typeface="+mn-lt"/>
              <a:ea typeface="+mn-ea"/>
              <a:cs typeface="+mn-cs"/>
            </a:endParaRPr>
          </a:p>
        </p:txBody>
      </p:sp>
      <p:sp>
        <p:nvSpPr>
          <p:cNvPr id="5" name="Заголовок 1"/>
          <p:cNvSpPr txBox="1">
            <a:spLocks/>
          </p:cNvSpPr>
          <p:nvPr/>
        </p:nvSpPr>
        <p:spPr>
          <a:xfrm>
            <a:off x="187896" y="680864"/>
            <a:ext cx="8964488" cy="9525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br>
              <a:rPr kumimoji="0" lang="ru-RU" sz="2800" b="1" i="0" u="none" strike="noStrike" kern="1200" cap="none" spc="0" normalizeH="0" baseline="0" noProof="0" dirty="0">
                <a:ln>
                  <a:noFill/>
                </a:ln>
                <a:solidFill>
                  <a:srgbClr val="C00000"/>
                </a:solidFill>
                <a:effectLst/>
                <a:uLnTx/>
                <a:uFillTx/>
                <a:latin typeface="+mj-lt"/>
                <a:ea typeface="+mj-ea"/>
                <a:cs typeface="+mj-cs"/>
              </a:rPr>
            </a:br>
            <a:r>
              <a:rPr kumimoji="0" lang="ru-RU" sz="2800" b="1" i="0" u="none" strike="noStrike" kern="1200" cap="none" spc="0" normalizeH="0" baseline="0" noProof="0" dirty="0">
                <a:ln>
                  <a:noFill/>
                </a:ln>
                <a:solidFill>
                  <a:srgbClr val="C00000"/>
                </a:solidFill>
                <a:effectLst/>
                <a:uLnTx/>
                <a:uFillTx/>
                <a:latin typeface="+mj-lt"/>
                <a:ea typeface="+mj-ea"/>
                <a:cs typeface="+mj-cs"/>
              </a:rPr>
              <a:t>Записываем 2 цепи ДНК (даны по условию).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265212"/>
            <a:ext cx="8964488" cy="952500"/>
          </a:xfrm>
        </p:spPr>
        <p:txBody>
          <a:bodyPr>
            <a:noAutofit/>
          </a:bodyPr>
          <a:lstStyle/>
          <a:p>
            <a:r>
              <a:rPr lang="ru-RU" sz="2400" b="1" dirty="0">
                <a:effectLst>
                  <a:outerShdw blurRad="38100" dist="38100" dir="2700000" algn="tl">
                    <a:srgbClr val="000000">
                      <a:alpha val="43137"/>
                    </a:srgbClr>
                  </a:outerShdw>
                </a:effectLst>
              </a:rPr>
              <a:t>1.2) Находим четвёртые триплеты смысловой и транскрибируемой ДНК, в которых происходит мутация. На смысловой цепи – ГАТ, на транскрибируемой цепи – АТЦ (читать </a:t>
            </a:r>
            <a:r>
              <a:rPr lang="ru-RU" sz="2400" b="1" dirty="0" err="1">
                <a:effectLst>
                  <a:outerShdw blurRad="38100" dist="38100" dir="2700000" algn="tl">
                    <a:srgbClr val="000000">
                      <a:alpha val="43137"/>
                    </a:srgbClr>
                  </a:outerShdw>
                </a:effectLst>
              </a:rPr>
              <a:t>триплеты\кодоны\антикодоны</a:t>
            </a:r>
            <a:r>
              <a:rPr lang="ru-RU" sz="2400" b="1" dirty="0">
                <a:effectLst>
                  <a:outerShdw blurRad="38100" dist="38100" dir="2700000" algn="tl">
                    <a:srgbClr val="000000">
                      <a:alpha val="43137"/>
                    </a:srgbClr>
                  </a:outerShdw>
                </a:effectLst>
              </a:rPr>
              <a:t> нужно в направлении от </a:t>
            </a:r>
            <a:r>
              <a:rPr lang="ru-RU" sz="2400" b="1" i="1" dirty="0">
                <a:effectLst>
                  <a:outerShdw blurRad="38100" dist="38100" dir="2700000" algn="tl">
                    <a:srgbClr val="000000">
                      <a:alpha val="43137"/>
                    </a:srgbClr>
                  </a:outerShdw>
                </a:effectLst>
              </a:rPr>
              <a:t>5’ к 3’).</a:t>
            </a:r>
            <a:endParaRPr lang="ru-RU" sz="2400" b="1" dirty="0">
              <a:effectLst>
                <a:outerShdw blurRad="38100" dist="38100" dir="2700000" algn="tl">
                  <a:srgbClr val="000000">
                    <a:alpha val="43137"/>
                  </a:srgbClr>
                </a:outerShdw>
              </a:effectLst>
            </a:endParaRPr>
          </a:p>
        </p:txBody>
      </p:sp>
      <p:sp>
        <p:nvSpPr>
          <p:cNvPr id="4" name="Содержимое 2"/>
          <p:cNvSpPr txBox="1">
            <a:spLocks/>
          </p:cNvSpPr>
          <p:nvPr/>
        </p:nvSpPr>
        <p:spPr>
          <a:xfrm>
            <a:off x="179512" y="1761992"/>
            <a:ext cx="8686800" cy="3543780"/>
          </a:xfrm>
          <a:prstGeom prst="rect">
            <a:avLst/>
          </a:prstGeom>
        </p:spPr>
        <p:txBody>
          <a:bodyPr vert="horz" lIns="91440" tIns="45720" rIns="91440" bIns="45720" rtlCol="0">
            <a:normAutofit/>
          </a:bodyPr>
          <a:lstStyle/>
          <a:p>
            <a:pPr lvl="0">
              <a:spcBef>
                <a:spcPct val="20000"/>
              </a:spcBef>
              <a:defRPr/>
            </a:pPr>
            <a:r>
              <a:rPr kumimoji="0" lang="ru-RU" sz="3000" b="1" i="0" u="none" strike="noStrike" kern="1200" cap="none" spc="0" normalizeH="0" baseline="0" noProof="0" dirty="0">
                <a:ln>
                  <a:noFill/>
                </a:ln>
                <a:effectLst/>
                <a:uLnTx/>
                <a:uFillTx/>
                <a:latin typeface="+mn-lt"/>
                <a:ea typeface="+mn-ea"/>
                <a:cs typeface="+mn-cs"/>
              </a:rPr>
              <a:t>ДНК смысл      </a:t>
            </a:r>
            <a:r>
              <a:rPr lang="ru-RU" sz="3000" b="1" i="1" dirty="0"/>
              <a:t>5’-  Г Ц Г   Г Г Ц   Т А Т   </a:t>
            </a:r>
            <a:r>
              <a:rPr lang="ru-RU" sz="3000" b="1" i="1" dirty="0">
                <a:solidFill>
                  <a:srgbClr val="C00000"/>
                </a:solidFill>
                <a:effectLst>
                  <a:outerShdw blurRad="38100" dist="38100" dir="2700000" algn="tl">
                    <a:srgbClr val="000000">
                      <a:alpha val="43137"/>
                    </a:srgbClr>
                  </a:outerShdw>
                </a:effectLst>
              </a:rPr>
              <a:t>Г А Т   </a:t>
            </a:r>
            <a:r>
              <a:rPr lang="ru-RU" sz="3000" b="1" i="1" dirty="0"/>
              <a:t>Ц Т Г  -3’</a:t>
            </a:r>
            <a:endParaRPr lang="ru-RU" sz="3000" b="1" dirty="0"/>
          </a:p>
          <a:p>
            <a:pPr>
              <a:spcBef>
                <a:spcPct val="20000"/>
              </a:spcBef>
              <a:defRPr/>
            </a:pPr>
            <a:r>
              <a:rPr lang="ru-RU" sz="3000" b="1" dirty="0"/>
              <a:t>ДНК </a:t>
            </a:r>
            <a:r>
              <a:rPr lang="ru-RU" sz="3000" b="1" dirty="0" err="1"/>
              <a:t>транскр</a:t>
            </a:r>
            <a:r>
              <a:rPr lang="ru-RU" sz="3000" b="1" dirty="0"/>
              <a:t>   </a:t>
            </a:r>
            <a:r>
              <a:rPr lang="ru-RU" sz="3000" b="1" i="1" dirty="0"/>
              <a:t>3’-  Ц Г Ц  Ц Ц Г  А Т А  </a:t>
            </a:r>
            <a:r>
              <a:rPr lang="ru-RU" sz="3000" b="1" i="1" dirty="0">
                <a:solidFill>
                  <a:srgbClr val="C00000"/>
                </a:solidFill>
                <a:effectLst>
                  <a:outerShdw blurRad="38100" dist="38100" dir="2700000" algn="tl">
                    <a:srgbClr val="000000">
                      <a:alpha val="43137"/>
                    </a:srgbClr>
                  </a:outerShdw>
                </a:effectLst>
              </a:rPr>
              <a:t>Ц Т А </a:t>
            </a:r>
            <a:r>
              <a:rPr lang="ru-RU" sz="3000" b="1" i="1" dirty="0"/>
              <a:t> Г А Ц -5’ </a:t>
            </a:r>
            <a:endParaRPr kumimoji="0" lang="ru-RU" sz="3000" b="0" i="0" u="none" strike="noStrike" kern="1200" cap="none" spc="0" normalizeH="0" baseline="0" noProof="0" dirty="0">
              <a:ln>
                <a:noFill/>
              </a:ln>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000" b="1" i="0" u="none" strike="noStrike" kern="1200" cap="none" spc="0" normalizeH="0" baseline="0" noProof="0" dirty="0" err="1">
                <a:ln>
                  <a:noFill/>
                </a:ln>
                <a:effectLst/>
                <a:uLnTx/>
                <a:uFillTx/>
                <a:latin typeface="+mn-lt"/>
                <a:ea typeface="+mn-ea"/>
                <a:cs typeface="+mn-cs"/>
              </a:rPr>
              <a:t>иРНК</a:t>
            </a:r>
            <a:endParaRPr kumimoji="0" lang="ru-RU" sz="3000" b="0" i="0" u="none" strike="noStrike" kern="1200" cap="none" spc="0" normalizeH="0" baseline="0" noProof="0" dirty="0">
              <a:ln>
                <a:noFill/>
              </a:ln>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000" b="1" i="0" u="none" strike="noStrike" kern="1200" cap="none" spc="0" normalizeH="0" baseline="0" noProof="0" dirty="0">
                <a:ln>
                  <a:noFill/>
                </a:ln>
                <a:effectLst/>
                <a:uLnTx/>
                <a:uFillTx/>
                <a:latin typeface="+mn-lt"/>
                <a:ea typeface="+mn-ea"/>
                <a:cs typeface="+mn-cs"/>
              </a:rPr>
              <a:t>белок</a:t>
            </a:r>
            <a:endParaRPr kumimoji="0" lang="ru-RU" sz="3000" b="0" i="0" u="none" strike="noStrike" kern="1200" cap="none" spc="0" normalizeH="0" baseline="0" noProof="0" dirty="0">
              <a:ln>
                <a:noFill/>
              </a:ln>
              <a:effectLst/>
              <a:uLnTx/>
              <a:uFillTx/>
              <a:latin typeface="+mn-lt"/>
              <a:ea typeface="+mn-ea"/>
              <a:cs typeface="+mn-cs"/>
            </a:endParaRPr>
          </a:p>
        </p:txBody>
      </p:sp>
      <p:cxnSp>
        <p:nvCxnSpPr>
          <p:cNvPr id="8" name="Прямая со стрелкой 7"/>
          <p:cNvCxnSpPr/>
          <p:nvPr/>
        </p:nvCxnSpPr>
        <p:spPr>
          <a:xfrm>
            <a:off x="6300192" y="1777380"/>
            <a:ext cx="72008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9" name="Прямая со стрелкой 8"/>
          <p:cNvCxnSpPr/>
          <p:nvPr/>
        </p:nvCxnSpPr>
        <p:spPr>
          <a:xfrm flipH="1">
            <a:off x="6228184" y="2857500"/>
            <a:ext cx="792088"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20824"/>
            <a:ext cx="8964488" cy="952500"/>
          </a:xfrm>
        </p:spPr>
        <p:txBody>
          <a:bodyPr>
            <a:noAutofit/>
          </a:bodyPr>
          <a:lstStyle/>
          <a:p>
            <a:r>
              <a:rPr lang="ru-RU" sz="2800" b="1" dirty="0">
                <a:effectLst>
                  <a:outerShdw blurRad="38100" dist="38100" dir="2700000" algn="tl">
                    <a:srgbClr val="000000">
                      <a:alpha val="43137"/>
                    </a:srgbClr>
                  </a:outerShdw>
                </a:effectLst>
              </a:rPr>
              <a:t>2) По принципу комплементарности к транскрибируемой ДНК (только к четвертому триплету) определяем кодон на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 А далее, по таблице ГК находим какую аминокислоту он кодирует.</a:t>
            </a:r>
          </a:p>
        </p:txBody>
      </p:sp>
      <p:sp>
        <p:nvSpPr>
          <p:cNvPr id="4" name="Содержимое 2"/>
          <p:cNvSpPr txBox="1">
            <a:spLocks/>
          </p:cNvSpPr>
          <p:nvPr/>
        </p:nvSpPr>
        <p:spPr>
          <a:xfrm>
            <a:off x="179512" y="1978016"/>
            <a:ext cx="8686800" cy="3543780"/>
          </a:xfrm>
          <a:prstGeom prst="rect">
            <a:avLst/>
          </a:prstGeom>
        </p:spPr>
        <p:txBody>
          <a:bodyPr vert="horz" lIns="91440" tIns="45720" rIns="91440" bIns="45720" rtlCol="0">
            <a:normAutofit/>
          </a:bodyPr>
          <a:lstStyle/>
          <a:p>
            <a:pPr lvl="0">
              <a:spcBef>
                <a:spcPct val="20000"/>
              </a:spcBef>
              <a:defRPr/>
            </a:pPr>
            <a:r>
              <a:rPr kumimoji="0" lang="ru-RU" sz="3000" b="1" i="0" u="none" strike="noStrike" kern="1200" cap="none" spc="0" normalizeH="0" baseline="0" noProof="0" dirty="0">
                <a:ln>
                  <a:noFill/>
                </a:ln>
                <a:effectLst/>
                <a:uLnTx/>
                <a:uFillTx/>
                <a:latin typeface="+mn-lt"/>
                <a:ea typeface="+mn-ea"/>
                <a:cs typeface="+mn-cs"/>
              </a:rPr>
              <a:t>ДНК смысл      </a:t>
            </a:r>
            <a:r>
              <a:rPr lang="ru-RU" sz="3000" b="1" i="1" dirty="0"/>
              <a:t>5’-  Г Ц Г   Г Г Ц   Т А Т   </a:t>
            </a:r>
            <a:r>
              <a:rPr lang="ru-RU" sz="3000" b="1" i="1" dirty="0">
                <a:solidFill>
                  <a:srgbClr val="C00000"/>
                </a:solidFill>
                <a:effectLst>
                  <a:outerShdw blurRad="38100" dist="38100" dir="2700000" algn="tl">
                    <a:srgbClr val="000000">
                      <a:alpha val="43137"/>
                    </a:srgbClr>
                  </a:outerShdw>
                </a:effectLst>
              </a:rPr>
              <a:t>Г А Т   </a:t>
            </a:r>
            <a:r>
              <a:rPr lang="ru-RU" sz="3000" b="1" i="1" dirty="0"/>
              <a:t>Ц Т Г  -3’</a:t>
            </a:r>
            <a:endParaRPr lang="ru-RU" sz="3000" b="1" dirty="0"/>
          </a:p>
          <a:p>
            <a:pPr>
              <a:spcBef>
                <a:spcPct val="20000"/>
              </a:spcBef>
              <a:defRPr/>
            </a:pPr>
            <a:r>
              <a:rPr lang="ru-RU" sz="3000" b="1" dirty="0"/>
              <a:t>ДНК </a:t>
            </a:r>
            <a:r>
              <a:rPr lang="ru-RU" sz="3000" b="1" dirty="0" err="1"/>
              <a:t>транскр</a:t>
            </a:r>
            <a:r>
              <a:rPr lang="ru-RU" sz="3000" b="1" dirty="0"/>
              <a:t>   </a:t>
            </a:r>
            <a:r>
              <a:rPr lang="ru-RU" sz="3000" b="1" i="1" dirty="0"/>
              <a:t>3’-  Ц Г Ц  Ц Ц Г  А Т А  </a:t>
            </a:r>
            <a:r>
              <a:rPr lang="ru-RU" sz="3000" b="1" i="1" dirty="0">
                <a:solidFill>
                  <a:srgbClr val="C00000"/>
                </a:solidFill>
                <a:effectLst>
                  <a:outerShdw blurRad="38100" dist="38100" dir="2700000" algn="tl">
                    <a:srgbClr val="000000">
                      <a:alpha val="43137"/>
                    </a:srgbClr>
                  </a:outerShdw>
                </a:effectLst>
              </a:rPr>
              <a:t>Ц Т А </a:t>
            </a:r>
            <a:r>
              <a:rPr lang="ru-RU" sz="3000" b="1" i="1" dirty="0"/>
              <a:t> Г А Ц -5’ </a:t>
            </a:r>
            <a:endParaRPr kumimoji="0" lang="ru-RU" sz="3000" b="0" i="0" u="none" strike="noStrike" kern="1200" cap="none" spc="0" normalizeH="0" baseline="0" noProof="0" dirty="0">
              <a:ln>
                <a:noFill/>
              </a:ln>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000" b="1" i="0" u="none" strike="noStrike" kern="1200" cap="none" spc="0" normalizeH="0" baseline="0" noProof="0" dirty="0" err="1">
                <a:ln>
                  <a:noFill/>
                </a:ln>
                <a:effectLst/>
                <a:uLnTx/>
                <a:uFillTx/>
                <a:latin typeface="+mn-lt"/>
                <a:ea typeface="+mn-ea"/>
                <a:cs typeface="+mn-cs"/>
              </a:rPr>
              <a:t>иРНК</a:t>
            </a:r>
            <a:endParaRPr kumimoji="0" lang="ru-RU" sz="3000" b="0" i="0" u="none" strike="noStrike" kern="1200" cap="none" spc="0" normalizeH="0" baseline="0" noProof="0" dirty="0">
              <a:ln>
                <a:noFill/>
              </a:ln>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000" b="1" i="0" u="none" strike="noStrike" kern="1200" cap="none" spc="0" normalizeH="0" baseline="0" noProof="0" dirty="0">
                <a:ln>
                  <a:noFill/>
                </a:ln>
                <a:effectLst/>
                <a:uLnTx/>
                <a:uFillTx/>
                <a:latin typeface="+mn-lt"/>
                <a:ea typeface="+mn-ea"/>
                <a:cs typeface="+mn-cs"/>
              </a:rPr>
              <a:t>белок</a:t>
            </a:r>
            <a:endParaRPr kumimoji="0" lang="ru-RU" sz="3000" b="0" i="0" u="none" strike="noStrike" kern="1200" cap="none" spc="0" normalizeH="0" baseline="0" noProof="0" dirty="0">
              <a:ln>
                <a:noFill/>
              </a:ln>
              <a:effectLst/>
              <a:uLnTx/>
              <a:uFillTx/>
              <a:latin typeface="+mn-lt"/>
              <a:ea typeface="+mn-ea"/>
              <a:cs typeface="+mn-cs"/>
            </a:endParaRPr>
          </a:p>
        </p:txBody>
      </p:sp>
      <p:sp>
        <p:nvSpPr>
          <p:cNvPr id="6" name="TextBox 5"/>
          <p:cNvSpPr txBox="1"/>
          <p:nvPr/>
        </p:nvSpPr>
        <p:spPr>
          <a:xfrm>
            <a:off x="6156176" y="3073524"/>
            <a:ext cx="1008112" cy="553998"/>
          </a:xfrm>
          <a:prstGeom prst="rect">
            <a:avLst/>
          </a:prstGeom>
          <a:noFill/>
        </p:spPr>
        <p:txBody>
          <a:bodyPr wrap="square" rtlCol="0">
            <a:spAutoFit/>
          </a:bodyPr>
          <a:lstStyle/>
          <a:p>
            <a:r>
              <a:rPr lang="ru-RU" sz="3000" b="1" i="1" dirty="0">
                <a:solidFill>
                  <a:srgbClr val="C00000"/>
                </a:solidFill>
                <a:effectLst>
                  <a:outerShdw blurRad="38100" dist="38100" dir="2700000" algn="tl">
                    <a:srgbClr val="000000">
                      <a:alpha val="43137"/>
                    </a:srgbClr>
                  </a:outerShdw>
                </a:effectLst>
              </a:rPr>
              <a:t>Г А У</a:t>
            </a:r>
          </a:p>
        </p:txBody>
      </p:sp>
      <p:sp>
        <p:nvSpPr>
          <p:cNvPr id="7" name="TextBox 6"/>
          <p:cNvSpPr txBox="1"/>
          <p:nvPr/>
        </p:nvSpPr>
        <p:spPr>
          <a:xfrm>
            <a:off x="6228184" y="3649588"/>
            <a:ext cx="1008112" cy="553998"/>
          </a:xfrm>
          <a:prstGeom prst="rect">
            <a:avLst/>
          </a:prstGeom>
          <a:noFill/>
        </p:spPr>
        <p:txBody>
          <a:bodyPr wrap="square" rtlCol="0">
            <a:spAutoFit/>
          </a:bodyPr>
          <a:lstStyle/>
          <a:p>
            <a:r>
              <a:rPr lang="ru-RU" sz="3000" b="1" i="1" dirty="0" err="1">
                <a:solidFill>
                  <a:srgbClr val="C00000"/>
                </a:solidFill>
                <a:effectLst>
                  <a:outerShdw blurRad="38100" dist="38100" dir="2700000" algn="tl">
                    <a:srgbClr val="000000">
                      <a:alpha val="43137"/>
                    </a:srgbClr>
                  </a:outerShdw>
                </a:effectLst>
              </a:rPr>
              <a:t>Асп</a:t>
            </a:r>
            <a:endParaRPr lang="ru-RU" sz="3000" b="1" i="1" dirty="0">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496" y="913284"/>
            <a:ext cx="9108504" cy="952500"/>
          </a:xfrm>
        </p:spPr>
        <p:txBody>
          <a:bodyPr>
            <a:noAutofit/>
          </a:bodyPr>
          <a:lstStyle/>
          <a:p>
            <a:r>
              <a:rPr lang="ru-RU" sz="2800" b="1" dirty="0"/>
              <a:t>3) Смотрим на условие задачи </a:t>
            </a:r>
            <a:r>
              <a:rPr lang="ru-RU" sz="2800" b="1" dirty="0">
                <a:effectLst>
                  <a:outerShdw blurRad="38100" dist="38100" dir="2700000" algn="tl">
                    <a:srgbClr val="000000">
                      <a:alpha val="43137"/>
                    </a:srgbClr>
                  </a:outerShdw>
                </a:effectLst>
              </a:rPr>
              <a:t>«..замены одного нуклеотида в ДНК четвёртая аминокислота во фрагменте полипептида заменилась на </a:t>
            </a:r>
            <a:br>
              <a:rPr lang="ru-RU" sz="2800" b="1" dirty="0">
                <a:effectLst>
                  <a:outerShdw blurRad="38100" dist="38100" dir="2700000" algn="tl">
                    <a:srgbClr val="000000">
                      <a:alpha val="43137"/>
                    </a:srgbClr>
                  </a:outerShdw>
                </a:effectLst>
              </a:rPr>
            </a:br>
            <a:r>
              <a:rPr lang="ru-RU" sz="2800" b="1" dirty="0">
                <a:effectLst>
                  <a:outerShdw blurRad="38100" dist="38100" dir="2700000" algn="tl">
                    <a:srgbClr val="000000">
                      <a:alpha val="43137"/>
                    </a:srgbClr>
                  </a:outerShdw>
                </a:effectLst>
              </a:rPr>
              <a:t>аминокислоту Вал..». </a:t>
            </a:r>
            <a:br>
              <a:rPr lang="ru-RU" sz="2800" b="1" dirty="0">
                <a:effectLst>
                  <a:outerShdw blurRad="38100" dist="38100" dir="2700000" algn="tl">
                    <a:srgbClr val="000000">
                      <a:alpha val="43137"/>
                    </a:srgbClr>
                  </a:outerShdw>
                </a:effectLst>
              </a:rPr>
            </a:br>
            <a:r>
              <a:rPr lang="ru-RU" sz="2800" b="1" dirty="0"/>
              <a:t>Соответственно аминокислота </a:t>
            </a:r>
            <a:r>
              <a:rPr lang="ru-RU" sz="2800" b="1" dirty="0" err="1"/>
              <a:t>Асп</a:t>
            </a:r>
            <a:r>
              <a:rPr lang="ru-RU" sz="2800" b="1" dirty="0"/>
              <a:t> заменяется на Вал. </a:t>
            </a:r>
          </a:p>
        </p:txBody>
      </p:sp>
      <p:sp>
        <p:nvSpPr>
          <p:cNvPr id="3" name="Содержимое 2"/>
          <p:cNvSpPr>
            <a:spLocks noGrp="1"/>
          </p:cNvSpPr>
          <p:nvPr>
            <p:ph idx="1"/>
          </p:nvPr>
        </p:nvSpPr>
        <p:spPr>
          <a:xfrm>
            <a:off x="457200" y="4153644"/>
            <a:ext cx="8229600" cy="951492"/>
          </a:xfrm>
        </p:spPr>
        <p:txBody>
          <a:bodyPr/>
          <a:lstStyle/>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Образование связей в молекуле ДНК (схема) (Рисунок).png"/>
          <p:cNvPicPr>
            <a:picLocks noChangeAspect="1"/>
          </p:cNvPicPr>
          <p:nvPr/>
        </p:nvPicPr>
        <p:blipFill>
          <a:blip r:embed="rId2"/>
          <a:stretch>
            <a:fillRect/>
          </a:stretch>
        </p:blipFill>
        <p:spPr>
          <a:xfrm>
            <a:off x="762000" y="1"/>
            <a:ext cx="7619998" cy="5714999"/>
          </a:xfrm>
          <a:prstGeom prst="rect">
            <a:avLst/>
          </a:prstGeom>
        </p:spPr>
      </p:pic>
      <p:sp>
        <p:nvSpPr>
          <p:cNvPr id="3" name="TextBox 2"/>
          <p:cNvSpPr txBox="1"/>
          <p:nvPr/>
        </p:nvSpPr>
        <p:spPr>
          <a:xfrm>
            <a:off x="940568" y="2381247"/>
            <a:ext cx="1666860" cy="553998"/>
          </a:xfrm>
          <a:prstGeom prst="rect">
            <a:avLst/>
          </a:prstGeom>
          <a:noFill/>
        </p:spPr>
        <p:txBody>
          <a:bodyPr wrap="square" rtlCol="0">
            <a:spAutoFit/>
          </a:bodyPr>
          <a:lstStyle/>
          <a:p>
            <a:r>
              <a:rPr lang="ru-RU" sz="1500" dirty="0">
                <a:solidFill>
                  <a:srgbClr val="FF0000"/>
                </a:solidFill>
              </a:rPr>
              <a:t>Фосфодиэфирная связь</a:t>
            </a:r>
          </a:p>
        </p:txBody>
      </p:sp>
      <p:cxnSp>
        <p:nvCxnSpPr>
          <p:cNvPr id="5" name="Прямая со стрелкой 4"/>
          <p:cNvCxnSpPr/>
          <p:nvPr/>
        </p:nvCxnSpPr>
        <p:spPr>
          <a:xfrm>
            <a:off x="2012138" y="2738437"/>
            <a:ext cx="714380" cy="1323"/>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7" name="TextBox 6"/>
          <p:cNvSpPr txBox="1"/>
          <p:nvPr/>
        </p:nvSpPr>
        <p:spPr>
          <a:xfrm>
            <a:off x="881037" y="3214691"/>
            <a:ext cx="1666860" cy="553998"/>
          </a:xfrm>
          <a:prstGeom prst="rect">
            <a:avLst/>
          </a:prstGeom>
          <a:noFill/>
        </p:spPr>
        <p:txBody>
          <a:bodyPr wrap="square" rtlCol="0">
            <a:spAutoFit/>
          </a:bodyPr>
          <a:lstStyle/>
          <a:p>
            <a:r>
              <a:rPr lang="ru-RU" sz="1500" dirty="0">
                <a:solidFill>
                  <a:srgbClr val="FF0000"/>
                </a:solidFill>
              </a:rPr>
              <a:t>Водородные связи</a:t>
            </a:r>
          </a:p>
        </p:txBody>
      </p:sp>
      <p:cxnSp>
        <p:nvCxnSpPr>
          <p:cNvPr id="10" name="Соединительная линия уступом 9"/>
          <p:cNvCxnSpPr/>
          <p:nvPr/>
        </p:nvCxnSpPr>
        <p:spPr>
          <a:xfrm flipV="1">
            <a:off x="1893075" y="3274222"/>
            <a:ext cx="2500330" cy="238127"/>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sp>
        <p:nvSpPr>
          <p:cNvPr id="22530" name="AutoShape 2" descr="http://edudata.olimpiada.ru/c/genetics/images/gen1_002.png?crc=4062298086"/>
          <p:cNvSpPr>
            <a:spLocks noChangeAspect="1" noChangeArrowheads="1"/>
          </p:cNvSpPr>
          <p:nvPr/>
        </p:nvSpPr>
        <p:spPr bwMode="auto">
          <a:xfrm>
            <a:off x="891646" y="-120386"/>
            <a:ext cx="254000" cy="254001"/>
          </a:xfrm>
          <a:prstGeom prst="rect">
            <a:avLst/>
          </a:prstGeom>
          <a:noFill/>
        </p:spPr>
        <p:txBody>
          <a:bodyPr vert="horz" wrap="square" lIns="76200" tIns="38100" rIns="76200" bIns="38100" numCol="1" anchor="t" anchorCtr="0" compatLnSpc="1">
            <a:prstTxWarp prst="textNoShape">
              <a:avLst/>
            </a:prstTxWarp>
          </a:bodyPr>
          <a:lstStyle/>
          <a:p>
            <a:endParaRPr lang="ru-RU" sz="15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37220"/>
            <a:ext cx="8686800" cy="952500"/>
          </a:xfrm>
        </p:spPr>
        <p:txBody>
          <a:bodyPr>
            <a:noAutofit/>
          </a:bodyPr>
          <a:lstStyle/>
          <a:p>
            <a:r>
              <a:rPr lang="ru-RU" sz="2800" b="1" dirty="0"/>
              <a:t>И нужно по таблице ГК определить на как выглядит новый кодон (вместо ГАУ), который кодирует аминокислоту Вал – он отличается одним нуклеотидом – ГУУ.</a:t>
            </a:r>
            <a:endParaRPr lang="ru-RU" sz="2800" dirty="0"/>
          </a:p>
        </p:txBody>
      </p:sp>
      <p:sp>
        <p:nvSpPr>
          <p:cNvPr id="3" name="Содержимое 2"/>
          <p:cNvSpPr>
            <a:spLocks noGrp="1"/>
          </p:cNvSpPr>
          <p:nvPr>
            <p:ph idx="1"/>
          </p:nvPr>
        </p:nvSpPr>
        <p:spPr/>
        <p:txBody>
          <a:bodyPr/>
          <a:lstStyle/>
          <a:p>
            <a:endParaRPr lang="ru-RU"/>
          </a:p>
        </p:txBody>
      </p:sp>
      <p:pic>
        <p:nvPicPr>
          <p:cNvPr id="1026" name="Picture 2" descr="Генетический код — свойственный всем живым организмам способ ..."/>
          <p:cNvPicPr>
            <a:picLocks noChangeAspect="1" noChangeArrowheads="1"/>
          </p:cNvPicPr>
          <p:nvPr/>
        </p:nvPicPr>
        <p:blipFill>
          <a:blip r:embed="rId2" cstate="print"/>
          <a:srcRect/>
          <a:stretch>
            <a:fillRect/>
          </a:stretch>
        </p:blipFill>
        <p:spPr bwMode="auto">
          <a:xfrm>
            <a:off x="1619672" y="1725542"/>
            <a:ext cx="6120680" cy="3917619"/>
          </a:xfrm>
          <a:prstGeom prst="rect">
            <a:avLst/>
          </a:prstGeom>
          <a:noFill/>
        </p:spPr>
      </p:pic>
      <p:sp>
        <p:nvSpPr>
          <p:cNvPr id="5" name="Прямоугольник 4"/>
          <p:cNvSpPr/>
          <p:nvPr/>
        </p:nvSpPr>
        <p:spPr>
          <a:xfrm>
            <a:off x="2699792" y="4729708"/>
            <a:ext cx="936104" cy="86409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2267744" y="4711705"/>
            <a:ext cx="648072" cy="954107"/>
          </a:xfrm>
          <a:prstGeom prst="rect">
            <a:avLst/>
          </a:prstGeom>
          <a:noFill/>
        </p:spPr>
        <p:txBody>
          <a:bodyPr wrap="square" rtlCol="0">
            <a:spAutoFit/>
          </a:bodyPr>
          <a:lstStyle/>
          <a:p>
            <a:r>
              <a:rPr lang="ru-RU" sz="1400" b="1" dirty="0">
                <a:solidFill>
                  <a:srgbClr val="C00000"/>
                </a:solidFill>
              </a:rPr>
              <a:t>ГУУ</a:t>
            </a:r>
          </a:p>
          <a:p>
            <a:r>
              <a:rPr lang="ru-RU" sz="1400" b="1" dirty="0"/>
              <a:t>ГУЦ</a:t>
            </a:r>
          </a:p>
          <a:p>
            <a:r>
              <a:rPr lang="ru-RU" sz="1400" b="1" dirty="0"/>
              <a:t>ГУА</a:t>
            </a:r>
          </a:p>
          <a:p>
            <a:r>
              <a:rPr lang="ru-RU" sz="1400" b="1" dirty="0"/>
              <a:t>ГУГ</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392832"/>
            <a:ext cx="8686800" cy="952500"/>
          </a:xfrm>
        </p:spPr>
        <p:txBody>
          <a:bodyPr>
            <a:noAutofit/>
          </a:bodyPr>
          <a:lstStyle/>
          <a:p>
            <a:r>
              <a:rPr lang="ru-RU" sz="2800" b="1" dirty="0">
                <a:effectLst>
                  <a:outerShdw blurRad="38100" dist="38100" dir="2700000" algn="tl">
                    <a:srgbClr val="000000">
                      <a:alpha val="43137"/>
                    </a:srgbClr>
                  </a:outerShdw>
                </a:effectLst>
              </a:rPr>
              <a:t>4) Далее можно изобразить новую схему с мутированными последовательностями и найти как изменились триплеты на смысловой и транскрибируемой ДНК.</a:t>
            </a:r>
          </a:p>
        </p:txBody>
      </p:sp>
      <p:sp>
        <p:nvSpPr>
          <p:cNvPr id="3" name="Содержимое 2"/>
          <p:cNvSpPr>
            <a:spLocks noGrp="1"/>
          </p:cNvSpPr>
          <p:nvPr>
            <p:ph idx="1"/>
          </p:nvPr>
        </p:nvSpPr>
        <p:spPr>
          <a:xfrm>
            <a:off x="179512" y="2266048"/>
            <a:ext cx="8686800" cy="3183740"/>
          </a:xfrm>
        </p:spPr>
        <p:txBody>
          <a:bodyPr>
            <a:normAutofit/>
          </a:bodyPr>
          <a:lstStyle/>
          <a:p>
            <a:pPr marL="0" indent="0">
              <a:buNone/>
            </a:pPr>
            <a:r>
              <a:rPr lang="ru-RU" sz="2400" b="1" dirty="0"/>
              <a:t>ДНК смысл (</a:t>
            </a:r>
            <a:r>
              <a:rPr lang="ru-RU" sz="2400" b="1" dirty="0" err="1"/>
              <a:t>мут</a:t>
            </a:r>
            <a:r>
              <a:rPr lang="ru-RU" sz="2400" b="1" dirty="0"/>
              <a:t>)      </a:t>
            </a:r>
            <a:r>
              <a:rPr lang="ru-RU" sz="2800" b="1" dirty="0"/>
              <a:t>5’-  Г Ц Г   Г Г Ц   Т А Т   </a:t>
            </a:r>
            <a:r>
              <a:rPr lang="ru-RU" b="1" dirty="0">
                <a:effectLst>
                  <a:outerShdw blurRad="38100" dist="38100" dir="2700000" algn="tl">
                    <a:srgbClr val="000000">
                      <a:alpha val="43137"/>
                    </a:srgbClr>
                  </a:outerShdw>
                </a:effectLst>
              </a:rPr>
              <a:t>Г </a:t>
            </a:r>
            <a:r>
              <a:rPr lang="ru-RU" b="1" dirty="0">
                <a:solidFill>
                  <a:srgbClr val="C00000"/>
                </a:solidFill>
                <a:effectLst>
                  <a:outerShdw blurRad="38100" dist="38100" dir="2700000" algn="tl">
                    <a:srgbClr val="000000">
                      <a:alpha val="43137"/>
                    </a:srgbClr>
                  </a:outerShdw>
                </a:effectLst>
              </a:rPr>
              <a:t>Т</a:t>
            </a:r>
            <a:r>
              <a:rPr lang="ru-RU" b="1" dirty="0">
                <a:effectLst>
                  <a:outerShdw blurRad="38100" dist="38100" dir="2700000" algn="tl">
                    <a:srgbClr val="000000">
                      <a:alpha val="43137"/>
                    </a:srgbClr>
                  </a:outerShdw>
                </a:effectLst>
              </a:rPr>
              <a:t> Т  </a:t>
            </a:r>
            <a:r>
              <a:rPr lang="ru-RU" sz="2800" b="1" dirty="0"/>
              <a:t>Ц Т Г  -3’</a:t>
            </a:r>
          </a:p>
          <a:p>
            <a:pPr marL="0" indent="0">
              <a:buNone/>
            </a:pPr>
            <a:r>
              <a:rPr lang="ru-RU" sz="2400" b="1" dirty="0"/>
              <a:t>ДНК </a:t>
            </a:r>
            <a:r>
              <a:rPr lang="ru-RU" sz="2400" b="1" dirty="0" err="1"/>
              <a:t>транскр</a:t>
            </a:r>
            <a:r>
              <a:rPr lang="ru-RU" sz="2400" b="1" dirty="0"/>
              <a:t> (</a:t>
            </a:r>
            <a:r>
              <a:rPr lang="ru-RU" sz="2400" b="1" dirty="0" err="1"/>
              <a:t>мут</a:t>
            </a:r>
            <a:r>
              <a:rPr lang="ru-RU" sz="2400" b="1" dirty="0"/>
              <a:t>)   </a:t>
            </a:r>
            <a:r>
              <a:rPr lang="ru-RU" sz="2800" b="1" dirty="0"/>
              <a:t>3’-  Ц Г Ц  Ц Ц Г  А Т А  </a:t>
            </a:r>
            <a:r>
              <a:rPr lang="ru-RU" b="1" dirty="0">
                <a:effectLst>
                  <a:outerShdw blurRad="38100" dist="38100" dir="2700000" algn="tl">
                    <a:srgbClr val="000000">
                      <a:alpha val="43137"/>
                    </a:srgbClr>
                  </a:outerShdw>
                </a:effectLst>
              </a:rPr>
              <a:t>Ц </a:t>
            </a:r>
            <a:r>
              <a:rPr lang="ru-RU" b="1" dirty="0">
                <a:solidFill>
                  <a:srgbClr val="C00000"/>
                </a:solidFill>
                <a:effectLst>
                  <a:outerShdw blurRad="38100" dist="38100" dir="2700000" algn="tl">
                    <a:srgbClr val="000000">
                      <a:alpha val="43137"/>
                    </a:srgbClr>
                  </a:outerShdw>
                </a:effectLst>
              </a:rPr>
              <a:t>А</a:t>
            </a:r>
            <a:r>
              <a:rPr lang="ru-RU" b="1" dirty="0">
                <a:effectLst>
                  <a:outerShdw blurRad="38100" dist="38100" dir="2700000" algn="tl">
                    <a:srgbClr val="000000">
                      <a:alpha val="43137"/>
                    </a:srgbClr>
                  </a:outerShdw>
                </a:effectLst>
              </a:rPr>
              <a:t> А  </a:t>
            </a:r>
            <a:r>
              <a:rPr lang="ru-RU" sz="2800" b="1" dirty="0"/>
              <a:t>Г А Ц -5’ </a:t>
            </a:r>
          </a:p>
          <a:p>
            <a:pPr marL="0" indent="0">
              <a:buNone/>
            </a:pPr>
            <a:r>
              <a:rPr lang="ru-RU" sz="2400" b="1" dirty="0" err="1"/>
              <a:t>иРНК</a:t>
            </a:r>
            <a:r>
              <a:rPr lang="ru-RU" sz="2400" b="1" dirty="0"/>
              <a:t> (</a:t>
            </a:r>
            <a:r>
              <a:rPr lang="ru-RU" sz="2400" b="1" dirty="0" err="1"/>
              <a:t>мут</a:t>
            </a:r>
            <a:r>
              <a:rPr lang="ru-RU" sz="2400" b="1" dirty="0"/>
              <a:t>)                                                                    </a:t>
            </a:r>
            <a:r>
              <a:rPr lang="ru-RU" b="1" dirty="0">
                <a:effectLst>
                  <a:outerShdw blurRad="38100" dist="38100" dir="2700000" algn="tl">
                    <a:srgbClr val="000000">
                      <a:alpha val="43137"/>
                    </a:srgbClr>
                  </a:outerShdw>
                </a:effectLst>
              </a:rPr>
              <a:t>Г </a:t>
            </a:r>
            <a:r>
              <a:rPr lang="ru-RU" b="1" dirty="0">
                <a:solidFill>
                  <a:srgbClr val="C00000"/>
                </a:solidFill>
                <a:effectLst>
                  <a:outerShdw blurRad="38100" dist="38100" dir="2700000" algn="tl">
                    <a:srgbClr val="000000">
                      <a:alpha val="43137"/>
                    </a:srgbClr>
                  </a:outerShdw>
                </a:effectLst>
              </a:rPr>
              <a:t>У</a:t>
            </a:r>
            <a:r>
              <a:rPr lang="ru-RU" b="1" dirty="0">
                <a:effectLst>
                  <a:outerShdw blurRad="38100" dist="38100" dir="2700000" algn="tl">
                    <a:srgbClr val="000000">
                      <a:alpha val="43137"/>
                    </a:srgbClr>
                  </a:outerShdw>
                </a:effectLst>
              </a:rPr>
              <a:t> У</a:t>
            </a:r>
            <a:endParaRPr lang="ru-RU" sz="2800" dirty="0">
              <a:effectLst>
                <a:outerShdw blurRad="38100" dist="38100" dir="2700000" algn="tl">
                  <a:srgbClr val="000000">
                    <a:alpha val="43137"/>
                  </a:srgbClr>
                </a:outerShdw>
              </a:effectLst>
            </a:endParaRPr>
          </a:p>
          <a:p>
            <a:pPr marL="0" indent="0">
              <a:buNone/>
            </a:pPr>
            <a:r>
              <a:rPr lang="ru-RU" sz="2400" b="1" dirty="0"/>
              <a:t>белок (</a:t>
            </a:r>
            <a:r>
              <a:rPr lang="ru-RU" sz="2400" b="1" dirty="0" err="1"/>
              <a:t>мут</a:t>
            </a:r>
            <a:r>
              <a:rPr lang="ru-RU" sz="2400" b="1" dirty="0"/>
              <a:t>)                                                                    </a:t>
            </a:r>
            <a:r>
              <a:rPr lang="ru-RU" b="1" dirty="0"/>
              <a:t>Вал</a:t>
            </a:r>
            <a:endParaRPr lang="ru-RU" dirty="0"/>
          </a:p>
          <a:p>
            <a:pPr>
              <a:buNone/>
            </a:pPr>
            <a:endParaRPr lang="ru-RU"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040904"/>
            <a:ext cx="8640960" cy="952500"/>
          </a:xfrm>
        </p:spPr>
        <p:txBody>
          <a:bodyPr>
            <a:noAutofit/>
          </a:bodyPr>
          <a:lstStyle/>
          <a:p>
            <a:r>
              <a:rPr lang="ru-RU" sz="3200" b="1" dirty="0">
                <a:effectLst>
                  <a:outerShdw blurRad="38100" dist="38100" dir="2700000" algn="tl">
                    <a:srgbClr val="000000">
                      <a:alpha val="43137"/>
                    </a:srgbClr>
                  </a:outerShdw>
                </a:effectLst>
              </a:rPr>
              <a:t>5) После схемы пишем ОТВЕТ -  поясняем каждое свое действие, объясняем как изменятся белок, </a:t>
            </a:r>
            <a:r>
              <a:rPr lang="ru-RU" sz="3200" b="1" dirty="0" err="1">
                <a:effectLst>
                  <a:outerShdw blurRad="38100" dist="38100" dir="2700000" algn="tl">
                    <a:srgbClr val="000000">
                      <a:alpha val="43137"/>
                    </a:srgbClr>
                  </a:outerShdw>
                </a:effectLst>
              </a:rPr>
              <a:t>иРНК</a:t>
            </a:r>
            <a:r>
              <a:rPr lang="ru-RU" sz="3200" b="1" dirty="0">
                <a:effectLst>
                  <a:outerShdw blurRad="38100" dist="38100" dir="2700000" algn="tl">
                    <a:srgbClr val="000000">
                      <a:alpha val="43137"/>
                    </a:srgbClr>
                  </a:outerShdw>
                </a:effectLst>
              </a:rPr>
              <a:t> и ДНК после мутации, называем свойство генетического кода в данном случае.</a:t>
            </a:r>
          </a:p>
        </p:txBody>
      </p:sp>
      <p:sp>
        <p:nvSpPr>
          <p:cNvPr id="3" name="Содержимое 2"/>
          <p:cNvSpPr>
            <a:spLocks noGrp="1"/>
          </p:cNvSpPr>
          <p:nvPr>
            <p:ph idx="1"/>
          </p:nvPr>
        </p:nvSpPr>
        <p:spPr>
          <a:xfrm>
            <a:off x="457200" y="2065412"/>
            <a:ext cx="8229600" cy="3039724"/>
          </a:xfrm>
        </p:spPr>
        <p:txBody>
          <a:bodyPr/>
          <a:lstStyle/>
          <a:p>
            <a:endParaRPr lang="ru-RU"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6024" y="265212"/>
            <a:ext cx="8820472" cy="5256584"/>
          </a:xfrm>
        </p:spPr>
        <p:txBody>
          <a:bodyPr>
            <a:normAutofit fontScale="70000" lnSpcReduction="20000"/>
          </a:bodyPr>
          <a:lstStyle/>
          <a:p>
            <a:pPr marL="0" indent="0">
              <a:spcBef>
                <a:spcPts val="1200"/>
              </a:spcBef>
              <a:buNone/>
            </a:pPr>
            <a:r>
              <a:rPr lang="ru-RU" b="1" dirty="0"/>
              <a:t>1) Четвёртый триплет исходного фрагмента смысловой цепи ДНК – ГАТ, транскрибируемой цепи ДНК – АТЦ. По принципу комплементарности определяем четвертый кодон </a:t>
            </a:r>
            <a:r>
              <a:rPr lang="ru-RU" b="1" dirty="0" err="1"/>
              <a:t>иРНК</a:t>
            </a:r>
            <a:r>
              <a:rPr lang="ru-RU" b="1" dirty="0"/>
              <a:t> – ГАУ. По таблице генетического когда определяем, что кодон ГАУ кодирует аминокислоту </a:t>
            </a:r>
            <a:r>
              <a:rPr lang="ru-RU" b="1" dirty="0" err="1"/>
              <a:t>Асп</a:t>
            </a:r>
            <a:r>
              <a:rPr lang="ru-RU" b="1" dirty="0"/>
              <a:t>.</a:t>
            </a:r>
          </a:p>
          <a:p>
            <a:pPr marL="0" indent="0">
              <a:spcBef>
                <a:spcPts val="1200"/>
              </a:spcBef>
              <a:buNone/>
            </a:pPr>
            <a:r>
              <a:rPr lang="ru-RU" b="1" dirty="0"/>
              <a:t>2) Во фрагменте ДНК в четвёртом триплете смысловой цепи – ГАТ – нуклеотид А заменился на Т. В транскрибируемой цепи в триплете АТЦ нуклеотид Т заменился на А. В </a:t>
            </a:r>
            <a:r>
              <a:rPr lang="ru-RU" b="1" dirty="0" err="1"/>
              <a:t>иРНК</a:t>
            </a:r>
            <a:r>
              <a:rPr lang="ru-RU" b="1" dirty="0"/>
              <a:t> </a:t>
            </a:r>
            <a:r>
              <a:rPr lang="ru-RU" b="1" dirty="0" err="1"/>
              <a:t>в</a:t>
            </a:r>
            <a:r>
              <a:rPr lang="ru-RU" b="1" dirty="0"/>
              <a:t> четвёртом кодоне (ГАУ) нуклеотид А заменился на У (ГУУ).</a:t>
            </a:r>
          </a:p>
          <a:p>
            <a:pPr marL="0" indent="0">
              <a:spcBef>
                <a:spcPts val="1200"/>
              </a:spcBef>
              <a:buNone/>
            </a:pPr>
            <a:r>
              <a:rPr lang="ru-RU" b="1" dirty="0"/>
              <a:t>3) Свойство генетического кода – универсальность.  Генетический код одинаков, одинаковые аминокислоты кодируются одними и теми же триплетами нуклеотидов у всех организмов Земли. </a:t>
            </a:r>
          </a:p>
          <a:p>
            <a:pPr marL="0" indent="0" algn="ctr">
              <a:spcBef>
                <a:spcPts val="1200"/>
              </a:spcBef>
              <a:buNone/>
            </a:pPr>
            <a:r>
              <a:rPr lang="ru-RU" b="1" i="1" dirty="0">
                <a:solidFill>
                  <a:srgbClr val="C00000"/>
                </a:solidFill>
              </a:rPr>
              <a:t>!Внимание! В задании указано, что произошла замена только одного нуклеотида, поэтому наличие в ответе множества триплетов – считается ошибкой. Больше ничего в задаче находить НЕ нужно.</a:t>
            </a:r>
            <a:endParaRPr lang="ru-RU" b="1" dirty="0">
              <a:solidFill>
                <a:srgbClr val="C00000"/>
              </a:solidFill>
            </a:endParaRPr>
          </a:p>
          <a:p>
            <a:pPr>
              <a:spcBef>
                <a:spcPts val="1200"/>
              </a:spcBef>
              <a:buNone/>
            </a:pPr>
            <a:endParaRPr lang="ru-RU" b="1"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193204"/>
            <a:ext cx="8686800" cy="5256584"/>
          </a:xfrm>
        </p:spPr>
        <p:txBody>
          <a:bodyPr>
            <a:normAutofit fontScale="85000" lnSpcReduction="20000"/>
          </a:bodyPr>
          <a:lstStyle/>
          <a:p>
            <a:pPr marL="0" indent="0">
              <a:buNone/>
            </a:pPr>
            <a:r>
              <a:rPr lang="ru-RU" sz="4600" b="1" u="sng" dirty="0">
                <a:solidFill>
                  <a:srgbClr val="C00000"/>
                </a:solidFill>
              </a:rPr>
              <a:t>ПРИМЕР 5 </a:t>
            </a:r>
            <a:r>
              <a:rPr lang="ru-RU" b="1" dirty="0"/>
              <a:t>Исходный фрагмент молекулы ДНК имеет следующую  последовательность нуклеотидов (верхняя цепь смысловая, нижняя транскрибируемая).</a:t>
            </a:r>
          </a:p>
          <a:p>
            <a:pPr marL="0" indent="0">
              <a:buNone/>
            </a:pPr>
            <a:r>
              <a:rPr lang="ru-RU" b="1" dirty="0"/>
              <a:t>5’-  Г Т Ц А Ц А Г Ц Г А Т Ц А А Т  - 3’</a:t>
            </a:r>
          </a:p>
          <a:p>
            <a:pPr marL="0" indent="0">
              <a:buNone/>
            </a:pPr>
            <a:r>
              <a:rPr lang="ru-RU" b="1" dirty="0"/>
              <a:t>3’-  Ц А Г Т Г Т Ц Г Ц Т А Г Т Т А -5’ </a:t>
            </a:r>
          </a:p>
          <a:p>
            <a:pPr marL="0" indent="0" algn="ctr">
              <a:buNone/>
            </a:pPr>
            <a:r>
              <a:rPr lang="ru-RU" b="1" dirty="0"/>
              <a:t> Определите последовательность аминокислот во фрагменте полипептидной цепи и обоснуйте свой ответ. Какие изменения могли произойти в результате генной мутации во фрагменте молекулы ДНК, если </a:t>
            </a:r>
            <a:r>
              <a:rPr lang="ru-RU" b="1" u="sng" dirty="0"/>
              <a:t>вторая аминокислота в полипептиде изменилась на аминокислоту Про</a:t>
            </a:r>
            <a:r>
              <a:rPr lang="ru-RU" b="1" dirty="0"/>
              <a:t>? Какое свойство генетического кода определяет возможность существования разных фрагментов мутированной молекулы ДНК? Ответ обоснуйте</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536848"/>
            <a:ext cx="8435280" cy="952500"/>
          </a:xfrm>
        </p:spPr>
        <p:txBody>
          <a:bodyPr>
            <a:noAutofit/>
          </a:bodyPr>
          <a:lstStyle/>
          <a:p>
            <a:r>
              <a:rPr lang="ru-RU" sz="2800" b="1" dirty="0"/>
              <a:t>1) Записываем заготовку и запишем то, что дано по задаче напротив соответствующего пункта (</a:t>
            </a:r>
            <a:r>
              <a:rPr lang="ru-RU" sz="2800" b="1" i="1" dirty="0">
                <a:solidFill>
                  <a:srgbClr val="C00000"/>
                </a:solidFill>
              </a:rPr>
              <a:t>в данном случае это </a:t>
            </a:r>
            <a:r>
              <a:rPr lang="ru-RU" sz="2800" b="1" i="1" dirty="0" err="1">
                <a:solidFill>
                  <a:srgbClr val="C00000"/>
                </a:solidFill>
              </a:rPr>
              <a:t>двуцепочечная</a:t>
            </a:r>
            <a:r>
              <a:rPr lang="ru-RU" sz="2800" b="1" i="1" dirty="0">
                <a:solidFill>
                  <a:srgbClr val="C00000"/>
                </a:solidFill>
              </a:rPr>
              <a:t> молекула ДНК</a:t>
            </a:r>
            <a:r>
              <a:rPr lang="ru-RU" sz="2800" b="1" i="1" dirty="0"/>
              <a:t>). </a:t>
            </a:r>
            <a:r>
              <a:rPr lang="ru-RU" sz="2800" b="1" dirty="0" err="1"/>
              <a:t>тРНК</a:t>
            </a:r>
            <a:r>
              <a:rPr lang="ru-RU" sz="2800" b="1" dirty="0"/>
              <a:t> не пишем – так по задаче антикодоны находить не нужно.</a:t>
            </a:r>
          </a:p>
        </p:txBody>
      </p:sp>
      <p:sp>
        <p:nvSpPr>
          <p:cNvPr id="3" name="Содержимое 2"/>
          <p:cNvSpPr>
            <a:spLocks noGrp="1"/>
          </p:cNvSpPr>
          <p:nvPr>
            <p:ph idx="1"/>
          </p:nvPr>
        </p:nvSpPr>
        <p:spPr>
          <a:xfrm>
            <a:off x="180528" y="2470240"/>
            <a:ext cx="9144000" cy="3771636"/>
          </a:xfrm>
        </p:spPr>
        <p:txBody>
          <a:bodyPr/>
          <a:lstStyle/>
          <a:p>
            <a:pPr marL="0" indent="0">
              <a:buNone/>
            </a:pPr>
            <a:r>
              <a:rPr lang="ru-RU" b="1" dirty="0"/>
              <a:t>ДНК смысл</a:t>
            </a:r>
          </a:p>
          <a:p>
            <a:pPr marL="0" indent="0">
              <a:buNone/>
            </a:pPr>
            <a:r>
              <a:rPr lang="ru-RU" b="1" dirty="0"/>
              <a:t>ДНК </a:t>
            </a:r>
            <a:r>
              <a:rPr lang="ru-RU" b="1" dirty="0" err="1"/>
              <a:t>транскр</a:t>
            </a:r>
            <a:endParaRPr lang="ru-RU" b="1" dirty="0"/>
          </a:p>
          <a:p>
            <a:pPr marL="0" indent="0">
              <a:buNone/>
            </a:pPr>
            <a:r>
              <a:rPr lang="ru-RU" b="1" dirty="0" err="1"/>
              <a:t>иРНК</a:t>
            </a:r>
            <a:endParaRPr lang="ru-RU" b="1" dirty="0"/>
          </a:p>
          <a:p>
            <a:pPr marL="0" indent="0">
              <a:buNone/>
            </a:pPr>
            <a:r>
              <a:rPr lang="ru-RU" b="1" dirty="0"/>
              <a:t>белок</a:t>
            </a:r>
          </a:p>
        </p:txBody>
      </p:sp>
      <p:sp>
        <p:nvSpPr>
          <p:cNvPr id="5" name="Содержимое 2"/>
          <p:cNvSpPr txBox="1">
            <a:spLocks/>
          </p:cNvSpPr>
          <p:nvPr/>
        </p:nvSpPr>
        <p:spPr>
          <a:xfrm>
            <a:off x="2555776" y="2470240"/>
            <a:ext cx="9144000" cy="3771636"/>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a:ln>
                  <a:noFill/>
                </a:ln>
                <a:solidFill>
                  <a:srgbClr val="C00000"/>
                </a:solidFill>
                <a:effectLst/>
                <a:uLnTx/>
                <a:uFillTx/>
                <a:latin typeface="+mn-lt"/>
                <a:ea typeface="+mn-ea"/>
                <a:cs typeface="+mn-cs"/>
              </a:rPr>
              <a:t>5’-  Г Т Ц  А Ц А  Г Ц Г  А Т Ц  А А Т - 3’</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a:ln>
                  <a:noFill/>
                </a:ln>
                <a:solidFill>
                  <a:srgbClr val="C00000"/>
                </a:solidFill>
                <a:effectLst/>
                <a:uLnTx/>
                <a:uFillTx/>
                <a:latin typeface="+mn-lt"/>
                <a:ea typeface="+mn-ea"/>
                <a:cs typeface="+mn-cs"/>
              </a:rPr>
              <a:t>3’-  Ц А Г  Т Г Т   Ц Г Ц  Т А Г   Т Т А -5’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536848"/>
            <a:ext cx="8435280" cy="952500"/>
          </a:xfrm>
        </p:spPr>
        <p:txBody>
          <a:bodyPr>
            <a:noAutofit/>
          </a:bodyPr>
          <a:lstStyle/>
          <a:p>
            <a:r>
              <a:rPr lang="ru-RU" sz="2800" b="1" dirty="0">
                <a:effectLst>
                  <a:outerShdw blurRad="38100" dist="38100" dir="2700000" algn="tl">
                    <a:srgbClr val="000000">
                      <a:alpha val="43137"/>
                    </a:srgbClr>
                  </a:outerShdw>
                </a:effectLst>
              </a:rPr>
              <a:t>2) По ПК к триплетам транскрибируемой цепи ДНК </a:t>
            </a:r>
            <a:r>
              <a:rPr lang="ru-RU" sz="2800" b="1" dirty="0">
                <a:solidFill>
                  <a:srgbClr val="C00000"/>
                </a:solidFill>
                <a:effectLst>
                  <a:outerShdw blurRad="38100" dist="38100" dir="2700000" algn="tl">
                    <a:srgbClr val="000000">
                      <a:alpha val="43137"/>
                    </a:srgbClr>
                  </a:outerShdw>
                </a:effectLst>
              </a:rPr>
              <a:t>находим триплеты </a:t>
            </a:r>
            <a:r>
              <a:rPr lang="ru-RU" sz="2800" b="1" dirty="0" err="1">
                <a:solidFill>
                  <a:srgbClr val="C00000"/>
                </a:solidFill>
                <a:effectLst>
                  <a:outerShdw blurRad="38100" dist="38100" dir="2700000" algn="tl">
                    <a:srgbClr val="000000">
                      <a:alpha val="43137"/>
                    </a:srgbClr>
                  </a:outerShdw>
                </a:effectLst>
              </a:rPr>
              <a:t>иРНК</a:t>
            </a:r>
            <a:r>
              <a:rPr lang="ru-RU" sz="2800" b="1" dirty="0">
                <a:solidFill>
                  <a:srgbClr val="C00000"/>
                </a:solidFill>
                <a:effectLst>
                  <a:outerShdw blurRad="38100" dist="38100" dir="2700000" algn="tl">
                    <a:srgbClr val="000000">
                      <a:alpha val="43137"/>
                    </a:srgbClr>
                  </a:outerShdw>
                </a:effectLst>
              </a:rPr>
              <a:t> </a:t>
            </a:r>
            <a:r>
              <a:rPr lang="ru-RU" sz="2800" b="1" dirty="0" err="1">
                <a:effectLst>
                  <a:outerShdw blurRad="38100" dist="38100" dir="2700000" algn="tl">
                    <a:srgbClr val="000000">
                      <a:alpha val="43137"/>
                    </a:srgbClr>
                  </a:outerShdw>
                </a:effectLst>
              </a:rPr>
              <a:t>записывем</a:t>
            </a:r>
            <a:r>
              <a:rPr lang="ru-RU" sz="2800" b="1" dirty="0">
                <a:effectLst>
                  <a:outerShdw blurRad="38100" dist="38100" dir="2700000" algn="tl">
                    <a:srgbClr val="000000">
                      <a:alpha val="43137"/>
                    </a:srgbClr>
                  </a:outerShdw>
                </a:effectLst>
              </a:rPr>
              <a:t> и подчеркиваем цепь </a:t>
            </a:r>
            <a:r>
              <a:rPr lang="ru-RU" sz="2800" b="1" i="1" dirty="0">
                <a:effectLst>
                  <a:outerShdw blurRad="38100" dist="38100" dir="2700000" algn="tl">
                    <a:srgbClr val="000000">
                      <a:alpha val="43137"/>
                    </a:srgbClr>
                  </a:outerShdw>
                </a:effectLst>
              </a:rPr>
              <a:t>(так как именно по ней мы с помощью таблицы ГК будем позже искать последовательность АК в белке). </a:t>
            </a:r>
            <a:endParaRPr lang="ru-RU" sz="2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80528" y="2470240"/>
            <a:ext cx="9144000" cy="3771636"/>
          </a:xfrm>
        </p:spPr>
        <p:txBody>
          <a:bodyPr/>
          <a:lstStyle/>
          <a:p>
            <a:pPr marL="0" indent="0">
              <a:buNone/>
            </a:pPr>
            <a:r>
              <a:rPr lang="ru-RU" b="1" dirty="0"/>
              <a:t>ДНК смысл     5’-  Г Т Ц  А Ц А  Г Ц Г  А Т Ц  А А Т - 3’</a:t>
            </a:r>
          </a:p>
          <a:p>
            <a:pPr marL="0" indent="0">
              <a:buNone/>
            </a:pPr>
            <a:r>
              <a:rPr lang="ru-RU" b="1" dirty="0"/>
              <a:t>ДНК </a:t>
            </a:r>
            <a:r>
              <a:rPr lang="ru-RU" b="1" dirty="0" err="1"/>
              <a:t>транскр</a:t>
            </a:r>
            <a:r>
              <a:rPr lang="ru-RU" b="1" dirty="0"/>
              <a:t>  3’-  Ц А Г  Т Г Т   Ц Г Ц  Т А Г  Т Т А - 5’ </a:t>
            </a:r>
          </a:p>
          <a:p>
            <a:pPr marL="0" indent="0">
              <a:buNone/>
            </a:pPr>
            <a:r>
              <a:rPr lang="ru-RU" b="1" dirty="0" err="1">
                <a:solidFill>
                  <a:srgbClr val="C00000"/>
                </a:solidFill>
              </a:rPr>
              <a:t>иРНК</a:t>
            </a:r>
            <a:endParaRPr lang="ru-RU" b="1" dirty="0">
              <a:solidFill>
                <a:srgbClr val="C00000"/>
              </a:solidFill>
            </a:endParaRPr>
          </a:p>
          <a:p>
            <a:pPr marL="0" indent="0">
              <a:buNone/>
            </a:pPr>
            <a:r>
              <a:rPr lang="ru-RU" b="1" dirty="0"/>
              <a:t>белок</a:t>
            </a:r>
          </a:p>
        </p:txBody>
      </p:sp>
      <p:sp>
        <p:nvSpPr>
          <p:cNvPr id="61441" name="Rectangle 1"/>
          <p:cNvSpPr>
            <a:spLocks noChangeArrowheads="1"/>
          </p:cNvSpPr>
          <p:nvPr/>
        </p:nvSpPr>
        <p:spPr bwMode="auto">
          <a:xfrm>
            <a:off x="2524396" y="3649588"/>
            <a:ext cx="6821098"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sng" strike="noStrike" cap="none" normalizeH="0" baseline="0" dirty="0">
                <a:ln>
                  <a:noFill/>
                </a:ln>
                <a:solidFill>
                  <a:srgbClr val="C00000"/>
                </a:solidFill>
                <a:effectLst/>
                <a:ea typeface="TimesNewRoman" charset="-128"/>
                <a:cs typeface="TimesNewRoman" charset="-128"/>
              </a:rPr>
              <a:t>5’-  Г У Ц  А Ц А   Г Ц Г  А У Ц  А А У - 3’</a:t>
            </a:r>
            <a:endParaRPr kumimoji="0" lang="ru-RU" sz="4800" b="1" i="0" u="none" strike="noStrike" cap="none" normalizeH="0" baseline="0" dirty="0">
              <a:ln>
                <a:noFill/>
              </a:ln>
              <a:solidFill>
                <a:srgbClr val="C00000"/>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441"/>
                                        </p:tgtEl>
                                        <p:attrNameLst>
                                          <p:attrName>style.visibility</p:attrName>
                                        </p:attrNameLst>
                                      </p:cBhvr>
                                      <p:to>
                                        <p:strVal val="visible"/>
                                      </p:to>
                                    </p:set>
                                    <p:animEffect transition="in" filter="wipe(down)">
                                      <p:cBhvr>
                                        <p:cTn id="7" dur="500"/>
                                        <p:tgtEl>
                                          <p:spTgt spid="61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337220"/>
            <a:ext cx="8820472" cy="952500"/>
          </a:xfrm>
        </p:spPr>
        <p:txBody>
          <a:bodyPr>
            <a:noAutofit/>
          </a:bodyPr>
          <a:lstStyle/>
          <a:p>
            <a:r>
              <a:rPr lang="ru-RU" sz="3200" b="1" dirty="0">
                <a:solidFill>
                  <a:srgbClr val="C00000"/>
                </a:solidFill>
                <a:effectLst>
                  <a:outerShdw blurRad="38100" dist="38100" dir="2700000" algn="tl">
                    <a:srgbClr val="000000">
                      <a:alpha val="43137"/>
                    </a:srgbClr>
                  </a:outerShdw>
                </a:effectLst>
              </a:rPr>
              <a:t>3) Находим последовательность АК </a:t>
            </a:r>
            <a:r>
              <a:rPr lang="ru-RU" sz="3200" b="1" dirty="0">
                <a:effectLst>
                  <a:outerShdw blurRad="38100" dist="38100" dir="2700000" algn="tl">
                    <a:srgbClr val="000000">
                      <a:alpha val="43137"/>
                    </a:srgbClr>
                  </a:outerShdw>
                </a:effectLst>
              </a:rPr>
              <a:t>в белке с помощью таблицы ГК, используя кодоны </a:t>
            </a:r>
            <a:r>
              <a:rPr lang="ru-RU" sz="3200" b="1" u="sng" dirty="0" err="1">
                <a:effectLst>
                  <a:outerShdw blurRad="38100" dist="38100" dir="2700000" algn="tl">
                    <a:srgbClr val="000000">
                      <a:alpha val="43137"/>
                    </a:srgbClr>
                  </a:outerShdw>
                </a:effectLst>
              </a:rPr>
              <a:t>иРНК</a:t>
            </a:r>
            <a:r>
              <a:rPr lang="ru-RU" sz="3200" b="1" u="sng" dirty="0">
                <a:effectLst>
                  <a:outerShdw blurRad="38100" dist="38100" dir="2700000" algn="tl">
                    <a:srgbClr val="000000">
                      <a:alpha val="43137"/>
                    </a:srgbClr>
                  </a:outerShdw>
                </a:effectLst>
              </a:rPr>
              <a:t>:</a:t>
            </a:r>
            <a:endParaRPr lang="ru-RU" sz="32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80528" y="2470240"/>
            <a:ext cx="9144000" cy="3771636"/>
          </a:xfrm>
        </p:spPr>
        <p:txBody>
          <a:bodyPr/>
          <a:lstStyle/>
          <a:p>
            <a:pPr marL="0" indent="0">
              <a:buNone/>
            </a:pPr>
            <a:r>
              <a:rPr lang="ru-RU" b="1" dirty="0"/>
              <a:t>ДНК смысл     5’-  Г Т Ц  А Ц А  Г Ц Г  А Т Ц  А А Т - 3’</a:t>
            </a:r>
          </a:p>
          <a:p>
            <a:pPr marL="0" indent="0">
              <a:buNone/>
            </a:pPr>
            <a:r>
              <a:rPr lang="ru-RU" b="1" dirty="0"/>
              <a:t>ДНК </a:t>
            </a:r>
            <a:r>
              <a:rPr lang="ru-RU" b="1" dirty="0" err="1"/>
              <a:t>транскр</a:t>
            </a:r>
            <a:r>
              <a:rPr lang="ru-RU" b="1" dirty="0"/>
              <a:t>  3’-  Ц А Г  Т Г Т   Ц Г Ц  Т А Г  Т Т А - 5’ </a:t>
            </a:r>
          </a:p>
          <a:p>
            <a:pPr marL="0" lvl="0" indent="0">
              <a:buNone/>
            </a:pPr>
            <a:r>
              <a:rPr lang="ru-RU" b="1" dirty="0" err="1"/>
              <a:t>иРНК</a:t>
            </a:r>
            <a:r>
              <a:rPr lang="ru-RU" b="1" dirty="0"/>
              <a:t>               </a:t>
            </a:r>
            <a:r>
              <a:rPr lang="ru-RU" b="1" u="sng" dirty="0">
                <a:ea typeface="TimesNewRoman" charset="-128"/>
                <a:cs typeface="TimesNewRoman" charset="-128"/>
              </a:rPr>
              <a:t>5’-  Г У Ц  А Ц А   Г Ц Г  А У Ц  А А У - 3’</a:t>
            </a:r>
            <a:endParaRPr lang="ru-RU" b="1" dirty="0"/>
          </a:p>
          <a:p>
            <a:pPr marL="0" indent="0">
              <a:buNone/>
            </a:pPr>
            <a:r>
              <a:rPr lang="ru-RU" b="1" dirty="0">
                <a:solidFill>
                  <a:srgbClr val="C00000"/>
                </a:solidFill>
              </a:rPr>
              <a:t>белок</a:t>
            </a:r>
          </a:p>
        </p:txBody>
      </p:sp>
      <p:sp>
        <p:nvSpPr>
          <p:cNvPr id="61441" name="Rectangle 1"/>
          <p:cNvSpPr>
            <a:spLocks noChangeArrowheads="1"/>
          </p:cNvSpPr>
          <p:nvPr/>
        </p:nvSpPr>
        <p:spPr bwMode="auto">
          <a:xfrm>
            <a:off x="3208673" y="4225652"/>
            <a:ext cx="5251759"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pPr>
            <a:r>
              <a:rPr lang="ru-RU" sz="3200" b="1" dirty="0">
                <a:solidFill>
                  <a:srgbClr val="C00000"/>
                </a:solidFill>
              </a:rPr>
              <a:t>вал  -  </a:t>
            </a:r>
            <a:r>
              <a:rPr lang="ru-RU" sz="3200" b="1" dirty="0" err="1">
                <a:solidFill>
                  <a:srgbClr val="C00000"/>
                </a:solidFill>
              </a:rPr>
              <a:t>тре</a:t>
            </a:r>
            <a:r>
              <a:rPr lang="ru-RU" sz="3200" b="1" dirty="0">
                <a:solidFill>
                  <a:srgbClr val="C00000"/>
                </a:solidFill>
              </a:rPr>
              <a:t>  -  ала  -  иле  -  </a:t>
            </a:r>
            <a:r>
              <a:rPr lang="ru-RU" sz="3200" b="1" dirty="0" err="1">
                <a:solidFill>
                  <a:srgbClr val="C00000"/>
                </a:solidFill>
              </a:rPr>
              <a:t>асн</a:t>
            </a:r>
            <a:endParaRPr kumimoji="0" lang="ru-RU" sz="4800" b="1" i="0" u="none" strike="noStrike" cap="none" normalizeH="0" baseline="0" dirty="0">
              <a:ln>
                <a:noFill/>
              </a:ln>
              <a:solidFill>
                <a:srgbClr val="C00000"/>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1441"/>
                                        </p:tgtEl>
                                        <p:attrNameLst>
                                          <p:attrName>style.visibility</p:attrName>
                                        </p:attrNameLst>
                                      </p:cBhvr>
                                      <p:to>
                                        <p:strVal val="visible"/>
                                      </p:to>
                                    </p:set>
                                    <p:animEffect transition="in" filter="wipe(down)">
                                      <p:cBhvr>
                                        <p:cTn id="7" dur="500"/>
                                        <p:tgtEl>
                                          <p:spTgt spid="61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1"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392832"/>
            <a:ext cx="8964488" cy="952500"/>
          </a:xfrm>
        </p:spPr>
        <p:txBody>
          <a:bodyPr>
            <a:noAutofit/>
          </a:bodyPr>
          <a:lstStyle/>
          <a:p>
            <a:r>
              <a:rPr lang="ru-RU" sz="2800" b="1" dirty="0">
                <a:effectLst>
                  <a:outerShdw blurRad="38100" dist="38100" dir="2700000" algn="tl">
                    <a:srgbClr val="000000">
                      <a:alpha val="43137"/>
                    </a:srgbClr>
                  </a:outerShdw>
                </a:effectLst>
              </a:rPr>
              <a:t>4) Разбираемся с мутацией </a:t>
            </a:r>
            <a:r>
              <a:rPr lang="ru-RU" sz="2800" b="1" dirty="0">
                <a:solidFill>
                  <a:srgbClr val="C00000"/>
                </a:solidFill>
                <a:effectLst>
                  <a:outerShdw blurRad="38100" dist="38100" dir="2700000" algn="tl">
                    <a:srgbClr val="000000">
                      <a:alpha val="43137"/>
                    </a:srgbClr>
                  </a:outerShdw>
                </a:effectLst>
              </a:rPr>
              <a:t>– замена второй аминокислоты </a:t>
            </a:r>
            <a:r>
              <a:rPr lang="ru-RU" sz="2800" b="1" dirty="0" err="1">
                <a:solidFill>
                  <a:srgbClr val="C00000"/>
                </a:solidFill>
                <a:effectLst>
                  <a:outerShdw blurRad="38100" dist="38100" dir="2700000" algn="tl">
                    <a:srgbClr val="000000">
                      <a:alpha val="43137"/>
                    </a:srgbClr>
                  </a:outerShdw>
                </a:effectLst>
              </a:rPr>
              <a:t>Тре</a:t>
            </a:r>
            <a:r>
              <a:rPr lang="ru-RU" sz="2800" b="1" dirty="0">
                <a:solidFill>
                  <a:srgbClr val="C00000"/>
                </a:solidFill>
                <a:effectLst>
                  <a:outerShdw blurRad="38100" dist="38100" dir="2700000" algn="tl">
                    <a:srgbClr val="000000">
                      <a:alpha val="43137"/>
                    </a:srgbClr>
                  </a:outerShdw>
                </a:effectLst>
              </a:rPr>
              <a:t> на Про.</a:t>
            </a:r>
            <a:r>
              <a:rPr lang="ru-RU" sz="2800" b="1" dirty="0">
                <a:effectLst>
                  <a:outerShdw blurRad="38100" dist="38100" dir="2700000" algn="tl">
                    <a:srgbClr val="000000">
                      <a:alpha val="43137"/>
                    </a:srgbClr>
                  </a:outerShdw>
                </a:effectLst>
              </a:rPr>
              <a:t>  Добавляем к схеме «мутантный белок» и выделяем (подчеркиваем или обводим) АК, которая изменилась:</a:t>
            </a:r>
          </a:p>
        </p:txBody>
      </p:sp>
      <p:sp>
        <p:nvSpPr>
          <p:cNvPr id="3" name="Содержимое 2"/>
          <p:cNvSpPr>
            <a:spLocks noGrp="1"/>
          </p:cNvSpPr>
          <p:nvPr>
            <p:ph idx="1"/>
          </p:nvPr>
        </p:nvSpPr>
        <p:spPr>
          <a:xfrm>
            <a:off x="36512" y="1849388"/>
            <a:ext cx="9144000" cy="3771636"/>
          </a:xfrm>
        </p:spPr>
        <p:txBody>
          <a:bodyPr>
            <a:normAutofit/>
          </a:bodyPr>
          <a:lstStyle/>
          <a:p>
            <a:pPr marL="0" indent="0">
              <a:buNone/>
            </a:pPr>
            <a:r>
              <a:rPr lang="ru-RU" b="1" dirty="0"/>
              <a:t>ДНК смысл     5’-  Г Т Ц  А Ц А  Г Ц Г  А Т Ц  А А Т - 3’</a:t>
            </a:r>
          </a:p>
          <a:p>
            <a:pPr marL="0" indent="0">
              <a:buNone/>
            </a:pPr>
            <a:r>
              <a:rPr lang="ru-RU" b="1" dirty="0"/>
              <a:t>ДНК </a:t>
            </a:r>
            <a:r>
              <a:rPr lang="ru-RU" b="1" dirty="0" err="1"/>
              <a:t>транскр</a:t>
            </a:r>
            <a:r>
              <a:rPr lang="ru-RU" b="1" dirty="0"/>
              <a:t>  3’-  Ц А Г  Т Г Т   Ц Г Ц  Т А Г  Т Т А - 5’ </a:t>
            </a:r>
          </a:p>
          <a:p>
            <a:pPr marL="0" lvl="0" indent="0">
              <a:buNone/>
            </a:pPr>
            <a:r>
              <a:rPr lang="ru-RU" b="1" dirty="0" err="1"/>
              <a:t>иРНК</a:t>
            </a:r>
            <a:r>
              <a:rPr lang="ru-RU" b="1" dirty="0"/>
              <a:t>               </a:t>
            </a:r>
            <a:r>
              <a:rPr lang="ru-RU" b="1" u="sng" dirty="0">
                <a:ea typeface="TimesNewRoman" charset="-128"/>
                <a:cs typeface="TimesNewRoman" charset="-128"/>
              </a:rPr>
              <a:t>5’-  Г У Ц  А Ц А   Г Ц Г  А У Ц  А А У - 3’</a:t>
            </a:r>
            <a:endParaRPr lang="ru-RU" b="1" dirty="0"/>
          </a:p>
          <a:p>
            <a:pPr marL="0" lvl="0" indent="0">
              <a:buNone/>
            </a:pPr>
            <a:r>
              <a:rPr lang="ru-RU" b="1" dirty="0"/>
              <a:t>Белок                     вал  -  </a:t>
            </a:r>
            <a:r>
              <a:rPr lang="ru-RU" b="1" dirty="0" err="1">
                <a:solidFill>
                  <a:srgbClr val="C00000"/>
                </a:solidFill>
                <a:effectLst>
                  <a:outerShdw blurRad="38100" dist="38100" dir="2700000" algn="tl">
                    <a:srgbClr val="000000">
                      <a:alpha val="43137"/>
                    </a:srgbClr>
                  </a:outerShdw>
                </a:effectLst>
              </a:rPr>
              <a:t>тре</a:t>
            </a:r>
            <a:r>
              <a:rPr lang="ru-RU" b="1" dirty="0"/>
              <a:t>  -  ала  -  иле  -  </a:t>
            </a:r>
            <a:r>
              <a:rPr lang="ru-RU" b="1" dirty="0" err="1"/>
              <a:t>асн</a:t>
            </a:r>
            <a:endParaRPr lang="ru-RU" sz="4800" b="1" dirty="0">
              <a:cs typeface="Arial" pitchFamily="34" charset="0"/>
            </a:endParaRPr>
          </a:p>
          <a:p>
            <a:pPr marL="0" indent="0">
              <a:buNone/>
            </a:pPr>
            <a:r>
              <a:rPr lang="ru-RU" b="1" dirty="0">
                <a:solidFill>
                  <a:srgbClr val="7030A0"/>
                </a:solidFill>
              </a:rPr>
              <a:t>белок </a:t>
            </a:r>
            <a:r>
              <a:rPr lang="ru-RU" b="1" baseline="-25000" dirty="0" err="1">
                <a:solidFill>
                  <a:srgbClr val="7030A0"/>
                </a:solidFill>
              </a:rPr>
              <a:t>мут</a:t>
            </a:r>
            <a:r>
              <a:rPr lang="ru-RU" b="1" dirty="0">
                <a:solidFill>
                  <a:srgbClr val="7030A0"/>
                </a:solidFill>
              </a:rPr>
              <a:t>               вал  -  </a:t>
            </a:r>
            <a:r>
              <a:rPr lang="ru-RU" b="1" dirty="0">
                <a:solidFill>
                  <a:srgbClr val="7030A0"/>
                </a:solidFill>
                <a:effectLst>
                  <a:outerShdw blurRad="38100" dist="38100" dir="2700000" algn="tl">
                    <a:srgbClr val="000000">
                      <a:alpha val="43137"/>
                    </a:srgbClr>
                  </a:outerShdw>
                </a:effectLst>
              </a:rPr>
              <a:t>ПРО</a:t>
            </a:r>
            <a:r>
              <a:rPr lang="ru-RU" b="1" dirty="0">
                <a:solidFill>
                  <a:srgbClr val="7030A0"/>
                </a:solidFill>
              </a:rPr>
              <a:t>  -  ала  -  иле  -  </a:t>
            </a:r>
            <a:r>
              <a:rPr lang="ru-RU" b="1" dirty="0" err="1">
                <a:solidFill>
                  <a:srgbClr val="7030A0"/>
                </a:solidFill>
              </a:rPr>
              <a:t>асн</a:t>
            </a:r>
            <a:endParaRPr lang="ru-RU" b="1" dirty="0">
              <a:solidFill>
                <a:srgbClr val="7030A0"/>
              </a:solidFill>
            </a:endParaRPr>
          </a:p>
          <a:p>
            <a:pPr marL="0" indent="0">
              <a:buNone/>
            </a:pPr>
            <a:endParaRPr lang="ru-RU" b="1" dirty="0">
              <a:solidFill>
                <a:srgbClr val="C00000"/>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337220"/>
            <a:ext cx="8964488" cy="3771636"/>
          </a:xfrm>
        </p:spPr>
        <p:txBody>
          <a:bodyPr>
            <a:normAutofit/>
          </a:bodyPr>
          <a:lstStyle/>
          <a:p>
            <a:pPr marL="0" indent="0">
              <a:buNone/>
            </a:pPr>
            <a:r>
              <a:rPr lang="ru-RU" b="1" dirty="0"/>
              <a:t>5) По таблице ГК находим, что аминокислоту </a:t>
            </a:r>
            <a:r>
              <a:rPr lang="ru-RU" b="1" dirty="0">
                <a:solidFill>
                  <a:srgbClr val="C00000"/>
                </a:solidFill>
              </a:rPr>
              <a:t>Про</a:t>
            </a:r>
            <a:r>
              <a:rPr lang="ru-RU" b="1" dirty="0"/>
              <a:t> кодируют 4 кодона </a:t>
            </a:r>
            <a:r>
              <a:rPr lang="ru-RU" b="1" dirty="0" err="1"/>
              <a:t>иРНК</a:t>
            </a:r>
            <a:r>
              <a:rPr lang="ru-RU" b="1" dirty="0"/>
              <a:t>: </a:t>
            </a:r>
            <a:r>
              <a:rPr lang="ru-RU" b="1" dirty="0">
                <a:solidFill>
                  <a:srgbClr val="C00000"/>
                </a:solidFill>
              </a:rPr>
              <a:t>ЦЦУ, ЦЦЦ ЦЦА ЦЦГ</a:t>
            </a:r>
            <a:r>
              <a:rPr lang="ru-RU" dirty="0">
                <a:solidFill>
                  <a:srgbClr val="C00000"/>
                </a:solidFill>
              </a:rPr>
              <a:t>. </a:t>
            </a:r>
          </a:p>
          <a:p>
            <a:pPr>
              <a:buNone/>
            </a:pPr>
            <a:endParaRPr lang="ru-RU" dirty="0"/>
          </a:p>
        </p:txBody>
      </p:sp>
      <p:pic>
        <p:nvPicPr>
          <p:cNvPr id="4" name="Picture 2" descr="Генетический код — свойственный всем живым организмам способ ..."/>
          <p:cNvPicPr>
            <a:picLocks noChangeAspect="1" noChangeArrowheads="1"/>
          </p:cNvPicPr>
          <p:nvPr/>
        </p:nvPicPr>
        <p:blipFill>
          <a:blip r:embed="rId2" cstate="print"/>
          <a:srcRect/>
          <a:stretch>
            <a:fillRect/>
          </a:stretch>
        </p:blipFill>
        <p:spPr bwMode="auto">
          <a:xfrm>
            <a:off x="1619672" y="1633364"/>
            <a:ext cx="6120680" cy="3917619"/>
          </a:xfrm>
          <a:prstGeom prst="rect">
            <a:avLst/>
          </a:prstGeom>
          <a:noFill/>
        </p:spPr>
      </p:pic>
      <p:sp>
        <p:nvSpPr>
          <p:cNvPr id="5" name="Прямоугольник 4"/>
          <p:cNvSpPr/>
          <p:nvPr/>
        </p:nvSpPr>
        <p:spPr>
          <a:xfrm>
            <a:off x="3707904" y="3073524"/>
            <a:ext cx="936104" cy="792088"/>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Прямоугольник 17"/>
          <p:cNvSpPr/>
          <p:nvPr/>
        </p:nvSpPr>
        <p:spPr>
          <a:xfrm>
            <a:off x="1178695" y="3631412"/>
            <a:ext cx="4703002" cy="2024057"/>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500"/>
          </a:p>
        </p:txBody>
      </p:sp>
      <p:pic>
        <p:nvPicPr>
          <p:cNvPr id="1030" name="Picture 6" descr="http://kodomo.fbb.msu.ru/~olesya/images/Nucleic_acids_chemistry/nucl_2.png"/>
          <p:cNvPicPr>
            <a:picLocks noChangeAspect="1" noChangeArrowheads="1"/>
          </p:cNvPicPr>
          <p:nvPr/>
        </p:nvPicPr>
        <p:blipFill>
          <a:blip r:embed="rId2"/>
          <a:srcRect/>
          <a:stretch>
            <a:fillRect/>
          </a:stretch>
        </p:blipFill>
        <p:spPr bwMode="auto">
          <a:xfrm>
            <a:off x="2309797" y="654828"/>
            <a:ext cx="3631432" cy="2905145"/>
          </a:xfrm>
          <a:prstGeom prst="rect">
            <a:avLst/>
          </a:prstGeom>
          <a:noFill/>
        </p:spPr>
      </p:pic>
      <p:sp>
        <p:nvSpPr>
          <p:cNvPr id="5" name="Прямоугольник 4"/>
          <p:cNvSpPr/>
          <p:nvPr/>
        </p:nvSpPr>
        <p:spPr>
          <a:xfrm>
            <a:off x="940568" y="119043"/>
            <a:ext cx="6786610" cy="707886"/>
          </a:xfrm>
          <a:prstGeom prst="rect">
            <a:avLst/>
          </a:prstGeom>
        </p:spPr>
        <p:txBody>
          <a:bodyPr wrap="square">
            <a:spAutoFit/>
          </a:bodyPr>
          <a:lstStyle/>
          <a:p>
            <a:pPr algn="ctr">
              <a:defRPr/>
            </a:pPr>
            <a:r>
              <a:rPr lang="ru-RU" sz="2000" dirty="0">
                <a:latin typeface="Times New Roman" pitchFamily="18" charset="0"/>
                <a:cs typeface="Times New Roman" pitchFamily="18" charset="0"/>
              </a:rPr>
              <a:t>ДНК представляет собой </a:t>
            </a:r>
            <a:r>
              <a:rPr lang="ru-RU" sz="2000" b="1" dirty="0">
                <a:latin typeface="Times New Roman" pitchFamily="18" charset="0"/>
                <a:cs typeface="Times New Roman" pitchFamily="18" charset="0"/>
              </a:rPr>
              <a:t>двуспиральную </a:t>
            </a:r>
            <a:r>
              <a:rPr lang="ru-RU" sz="2000" b="1" dirty="0" err="1">
                <a:latin typeface="Times New Roman" pitchFamily="18" charset="0"/>
                <a:cs typeface="Times New Roman" pitchFamily="18" charset="0"/>
              </a:rPr>
              <a:t>антипараллельную</a:t>
            </a:r>
            <a:r>
              <a:rPr lang="ru-RU" sz="2000" b="1" dirty="0">
                <a:latin typeface="Times New Roman" pitchFamily="18" charset="0"/>
                <a:cs typeface="Times New Roman" pitchFamily="18" charset="0"/>
              </a:rPr>
              <a:t> </a:t>
            </a:r>
            <a:r>
              <a:rPr lang="ru-RU" sz="2000" b="1" dirty="0" err="1">
                <a:latin typeface="Times New Roman" pitchFamily="18" charset="0"/>
                <a:cs typeface="Times New Roman" pitchFamily="18" charset="0"/>
              </a:rPr>
              <a:t>комплементарную</a:t>
            </a:r>
            <a:r>
              <a:rPr lang="ru-RU" sz="2000" b="1" dirty="0">
                <a:latin typeface="Times New Roman" pitchFamily="18" charset="0"/>
                <a:cs typeface="Times New Roman" pitchFamily="18" charset="0"/>
              </a:rPr>
              <a:t> структуру</a:t>
            </a:r>
            <a:r>
              <a:rPr lang="ru-RU" sz="2000" dirty="0">
                <a:latin typeface="Times New Roman" pitchFamily="18" charset="0"/>
                <a:cs typeface="Times New Roman" pitchFamily="18" charset="0"/>
              </a:rPr>
              <a:t>.</a:t>
            </a:r>
          </a:p>
        </p:txBody>
      </p:sp>
      <p:pic>
        <p:nvPicPr>
          <p:cNvPr id="6" name="Picture 2"/>
          <p:cNvPicPr>
            <a:picLocks noChangeAspect="1" noChangeArrowheads="1"/>
          </p:cNvPicPr>
          <p:nvPr/>
        </p:nvPicPr>
        <p:blipFill>
          <a:blip r:embed="rId3"/>
          <a:srcRect/>
          <a:stretch>
            <a:fillRect/>
          </a:stretch>
        </p:blipFill>
        <p:spPr bwMode="auto">
          <a:xfrm>
            <a:off x="6417482" y="1309677"/>
            <a:ext cx="1812249" cy="3946272"/>
          </a:xfrm>
          <a:prstGeom prst="rect">
            <a:avLst/>
          </a:prstGeom>
          <a:noFill/>
          <a:ln w="9525">
            <a:noFill/>
            <a:miter lim="800000"/>
            <a:headEnd/>
            <a:tailEnd/>
          </a:ln>
        </p:spPr>
      </p:pic>
      <p:grpSp>
        <p:nvGrpSpPr>
          <p:cNvPr id="17" name="Группа 16"/>
          <p:cNvGrpSpPr/>
          <p:nvPr/>
        </p:nvGrpSpPr>
        <p:grpSpPr>
          <a:xfrm>
            <a:off x="1357290" y="3869537"/>
            <a:ext cx="4286280" cy="1708160"/>
            <a:chOff x="714348" y="4643446"/>
            <a:chExt cx="5143536" cy="2049792"/>
          </a:xfrm>
        </p:grpSpPr>
        <p:sp>
          <p:nvSpPr>
            <p:cNvPr id="7" name="TextBox 6"/>
            <p:cNvSpPr txBox="1"/>
            <p:nvPr/>
          </p:nvSpPr>
          <p:spPr>
            <a:xfrm>
              <a:off x="714348" y="4643446"/>
              <a:ext cx="3000396" cy="2049792"/>
            </a:xfrm>
            <a:prstGeom prst="rect">
              <a:avLst/>
            </a:prstGeom>
            <a:noFill/>
          </p:spPr>
          <p:txBody>
            <a:bodyPr wrap="square" rtlCol="0">
              <a:spAutoFit/>
            </a:bodyPr>
            <a:lstStyle/>
            <a:p>
              <a:r>
                <a:rPr lang="ru-RU" sz="1500" dirty="0"/>
                <a:t>ДНК смысловая</a:t>
              </a:r>
            </a:p>
            <a:p>
              <a:r>
                <a:rPr lang="ru-RU" sz="1500" dirty="0"/>
                <a:t>         (НЕ транскрибируемая)</a:t>
              </a:r>
            </a:p>
            <a:p>
              <a:r>
                <a:rPr lang="ru-RU" sz="1500" dirty="0"/>
                <a:t>         (кодирующая)</a:t>
              </a:r>
            </a:p>
            <a:p>
              <a:endParaRPr lang="ru-RU" sz="1500" dirty="0"/>
            </a:p>
            <a:p>
              <a:r>
                <a:rPr lang="ru-RU" sz="1500" dirty="0"/>
                <a:t>ДНК матричная</a:t>
              </a:r>
            </a:p>
            <a:p>
              <a:r>
                <a:rPr lang="ru-RU" sz="1500" dirty="0"/>
                <a:t>         (транскрибируемая)</a:t>
              </a:r>
            </a:p>
            <a:p>
              <a:r>
                <a:rPr lang="ru-RU" sz="1500" dirty="0"/>
                <a:t>         </a:t>
              </a:r>
            </a:p>
          </p:txBody>
        </p:sp>
        <p:grpSp>
          <p:nvGrpSpPr>
            <p:cNvPr id="13" name="Группа 12"/>
            <p:cNvGrpSpPr/>
            <p:nvPr/>
          </p:nvGrpSpPr>
          <p:grpSpPr>
            <a:xfrm>
              <a:off x="3714744" y="4786322"/>
              <a:ext cx="2143140" cy="387798"/>
              <a:chOff x="3714744" y="4786322"/>
              <a:chExt cx="2143140" cy="387798"/>
            </a:xfrm>
          </p:grpSpPr>
          <p:sp>
            <p:nvSpPr>
              <p:cNvPr id="8" name="TextBox 7"/>
              <p:cNvSpPr txBox="1"/>
              <p:nvPr/>
            </p:nvSpPr>
            <p:spPr>
              <a:xfrm>
                <a:off x="3714744" y="4786322"/>
                <a:ext cx="2143140" cy="387798"/>
              </a:xfrm>
              <a:prstGeom prst="rect">
                <a:avLst/>
              </a:prstGeom>
              <a:noFill/>
            </p:spPr>
            <p:txBody>
              <a:bodyPr wrap="square" rtlCol="0">
                <a:spAutoFit/>
              </a:bodyPr>
              <a:lstStyle/>
              <a:p>
                <a:r>
                  <a:rPr lang="ru-RU" sz="1500" dirty="0"/>
                  <a:t>5´                           3 ´ </a:t>
                </a:r>
              </a:p>
            </p:txBody>
          </p:sp>
          <p:cxnSp>
            <p:nvCxnSpPr>
              <p:cNvPr id="10" name="Прямая со стрелкой 9"/>
              <p:cNvCxnSpPr/>
              <p:nvPr/>
            </p:nvCxnSpPr>
            <p:spPr>
              <a:xfrm>
                <a:off x="4071934" y="5000636"/>
                <a:ext cx="121444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4" name="Группа 13"/>
            <p:cNvGrpSpPr/>
            <p:nvPr/>
          </p:nvGrpSpPr>
          <p:grpSpPr>
            <a:xfrm>
              <a:off x="3714744" y="5715016"/>
              <a:ext cx="2143140" cy="387798"/>
              <a:chOff x="3714744" y="4786322"/>
              <a:chExt cx="2143140" cy="387798"/>
            </a:xfrm>
          </p:grpSpPr>
          <p:sp>
            <p:nvSpPr>
              <p:cNvPr id="15" name="TextBox 14"/>
              <p:cNvSpPr txBox="1"/>
              <p:nvPr/>
            </p:nvSpPr>
            <p:spPr>
              <a:xfrm>
                <a:off x="3714744" y="4786322"/>
                <a:ext cx="2143140" cy="387798"/>
              </a:xfrm>
              <a:prstGeom prst="rect">
                <a:avLst/>
              </a:prstGeom>
              <a:noFill/>
            </p:spPr>
            <p:txBody>
              <a:bodyPr wrap="square" rtlCol="0">
                <a:spAutoFit/>
              </a:bodyPr>
              <a:lstStyle/>
              <a:p>
                <a:r>
                  <a:rPr lang="ru-RU" sz="1500" dirty="0"/>
                  <a:t>3´                           5 ´ </a:t>
                </a:r>
              </a:p>
            </p:txBody>
          </p:sp>
          <p:cxnSp>
            <p:nvCxnSpPr>
              <p:cNvPr id="16" name="Прямая со стрелкой 15"/>
              <p:cNvCxnSpPr/>
              <p:nvPr/>
            </p:nvCxnSpPr>
            <p:spPr>
              <a:xfrm>
                <a:off x="4071934" y="5000636"/>
                <a:ext cx="121444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21196"/>
            <a:ext cx="8784976" cy="3771636"/>
          </a:xfrm>
        </p:spPr>
        <p:txBody>
          <a:bodyPr/>
          <a:lstStyle/>
          <a:p>
            <a:pPr marL="0" indent="0" algn="ctr">
              <a:buNone/>
            </a:pPr>
            <a:r>
              <a:rPr lang="ru-RU" b="1" dirty="0"/>
              <a:t>Чтобы не растеряться, </a:t>
            </a:r>
            <a:r>
              <a:rPr lang="ru-RU" b="1" dirty="0">
                <a:solidFill>
                  <a:srgbClr val="C00000"/>
                </a:solidFill>
              </a:rPr>
              <a:t>на черновике </a:t>
            </a:r>
            <a:r>
              <a:rPr lang="ru-RU" b="1" dirty="0"/>
              <a:t>можно расписать как после мутации будет меняться второй триплет на разных цепях ДНК. </a:t>
            </a:r>
          </a:p>
          <a:p>
            <a:pPr marL="0" indent="0" algn="ctr">
              <a:buNone/>
            </a:pPr>
            <a:r>
              <a:rPr lang="ru-RU" b="1" u="sng" dirty="0"/>
              <a:t>Но в ответе пишем только про </a:t>
            </a:r>
            <a:r>
              <a:rPr lang="ru-RU" b="1" u="sng" dirty="0">
                <a:solidFill>
                  <a:srgbClr val="7030A0"/>
                </a:solidFill>
              </a:rPr>
              <a:t>смысловую цепь!</a:t>
            </a:r>
            <a:endParaRPr lang="ru-RU" b="1" dirty="0">
              <a:solidFill>
                <a:srgbClr val="7030A0"/>
              </a:solidFill>
            </a:endParaRPr>
          </a:p>
        </p:txBody>
      </p:sp>
      <p:graphicFrame>
        <p:nvGraphicFramePr>
          <p:cNvPr id="4" name="Таблица 3"/>
          <p:cNvGraphicFramePr>
            <a:graphicFrameLocks noGrp="1"/>
          </p:cNvGraphicFramePr>
          <p:nvPr/>
        </p:nvGraphicFramePr>
        <p:xfrm>
          <a:off x="144017" y="2569468"/>
          <a:ext cx="6084167" cy="2376265"/>
        </p:xfrm>
        <a:graphic>
          <a:graphicData uri="http://schemas.openxmlformats.org/drawingml/2006/table">
            <a:tbl>
              <a:tblPr/>
              <a:tblGrid>
                <a:gridCol w="1547664">
                  <a:extLst>
                    <a:ext uri="{9D8B030D-6E8A-4147-A177-3AD203B41FA5}">
                      <a16:colId xmlns:a16="http://schemas.microsoft.com/office/drawing/2014/main" val="20000"/>
                    </a:ext>
                  </a:extLst>
                </a:gridCol>
                <a:gridCol w="1296144">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gridCol w="1080120">
                  <a:extLst>
                    <a:ext uri="{9D8B030D-6E8A-4147-A177-3AD203B41FA5}">
                      <a16:colId xmlns:a16="http://schemas.microsoft.com/office/drawing/2014/main" val="20003"/>
                    </a:ext>
                  </a:extLst>
                </a:gridCol>
                <a:gridCol w="1080119">
                  <a:extLst>
                    <a:ext uri="{9D8B030D-6E8A-4147-A177-3AD203B41FA5}">
                      <a16:colId xmlns:a16="http://schemas.microsoft.com/office/drawing/2014/main" val="20004"/>
                    </a:ext>
                  </a:extLst>
                </a:gridCol>
              </a:tblGrid>
              <a:tr h="475253">
                <a:tc>
                  <a:txBody>
                    <a:bodyPr/>
                    <a:lstStyle/>
                    <a:p>
                      <a:pPr>
                        <a:lnSpc>
                          <a:spcPct val="115000"/>
                        </a:lnSpc>
                        <a:spcBef>
                          <a:spcPts val="100"/>
                        </a:spcBef>
                        <a:spcAft>
                          <a:spcPts val="0"/>
                        </a:spcAft>
                      </a:pPr>
                      <a:endParaRPr lang="ru-RU" sz="2000" b="1"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15000"/>
                        </a:lnSpc>
                        <a:spcBef>
                          <a:spcPts val="100"/>
                        </a:spcBef>
                        <a:spcAft>
                          <a:spcPts val="0"/>
                        </a:spcAft>
                      </a:pPr>
                      <a:r>
                        <a:rPr lang="ru-RU" sz="2000" b="1" dirty="0">
                          <a:latin typeface="+mn-lt"/>
                          <a:ea typeface="Calibri"/>
                          <a:cs typeface="Times New Roman"/>
                        </a:rPr>
                        <a:t>Вариация мутации второго триплета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475253">
                <a:tc>
                  <a:txBody>
                    <a:bodyPr/>
                    <a:lstStyle/>
                    <a:p>
                      <a:pPr>
                        <a:lnSpc>
                          <a:spcPct val="115000"/>
                        </a:lnSpc>
                        <a:spcBef>
                          <a:spcPts val="100"/>
                        </a:spcBef>
                        <a:spcAft>
                          <a:spcPts val="0"/>
                        </a:spcAft>
                      </a:pPr>
                      <a:r>
                        <a:rPr lang="ru-RU" sz="2000" b="1" dirty="0">
                          <a:solidFill>
                            <a:srgbClr val="7030A0"/>
                          </a:solidFill>
                          <a:effectLst>
                            <a:outerShdw blurRad="38100" dist="38100" dir="2700000" algn="tl">
                              <a:srgbClr val="000000">
                                <a:alpha val="43137"/>
                              </a:srgbClr>
                            </a:outerShdw>
                          </a:effectLst>
                          <a:latin typeface="+mn-lt"/>
                          <a:ea typeface="Calibri"/>
                          <a:cs typeface="Times New Roman"/>
                        </a:rPr>
                        <a:t>ДНК смысл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endParaRPr lang="ru-RU" sz="2000" b="1" dirty="0">
                        <a:solidFill>
                          <a:srgbClr val="7030A0"/>
                        </a:solidFill>
                        <a:effectLst>
                          <a:outerShdw blurRad="38100" dist="38100" dir="2700000" algn="tl">
                            <a:srgbClr val="000000">
                              <a:alpha val="43137"/>
                            </a:srgbClr>
                          </a:outerShdw>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endParaRPr lang="ru-RU" sz="2000" b="1" dirty="0">
                        <a:solidFill>
                          <a:srgbClr val="7030A0"/>
                        </a:solidFill>
                        <a:effectLst>
                          <a:outerShdw blurRad="38100" dist="38100" dir="2700000" algn="tl">
                            <a:srgbClr val="000000">
                              <a:alpha val="43137"/>
                            </a:srgbClr>
                          </a:outerShdw>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endParaRPr lang="ru-RU" sz="2000" b="1" dirty="0">
                        <a:solidFill>
                          <a:srgbClr val="7030A0"/>
                        </a:solidFill>
                        <a:effectLst>
                          <a:outerShdw blurRad="38100" dist="38100" dir="2700000" algn="tl">
                            <a:srgbClr val="000000">
                              <a:alpha val="43137"/>
                            </a:srgbClr>
                          </a:outerShdw>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endParaRPr lang="ru-RU" sz="2000" b="1" dirty="0">
                        <a:solidFill>
                          <a:srgbClr val="7030A0"/>
                        </a:solidFill>
                        <a:effectLst>
                          <a:outerShdw blurRad="38100" dist="38100" dir="2700000" algn="tl">
                            <a:srgbClr val="000000">
                              <a:alpha val="43137"/>
                            </a:srgbClr>
                          </a:outerShdw>
                        </a:effectLst>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5253">
                <a:tc>
                  <a:txBody>
                    <a:bodyPr/>
                    <a:lstStyle/>
                    <a:p>
                      <a:pPr>
                        <a:lnSpc>
                          <a:spcPct val="115000"/>
                        </a:lnSpc>
                        <a:spcBef>
                          <a:spcPts val="100"/>
                        </a:spcBef>
                        <a:spcAft>
                          <a:spcPts val="0"/>
                        </a:spcAft>
                      </a:pPr>
                      <a:r>
                        <a:rPr lang="ru-RU" sz="2000" b="1" dirty="0">
                          <a:latin typeface="+mn-lt"/>
                          <a:ea typeface="Calibri"/>
                          <a:cs typeface="Times New Roman"/>
                        </a:rPr>
                        <a:t>ДНК </a:t>
                      </a:r>
                      <a:r>
                        <a:rPr lang="ru-RU" sz="2000" b="1" dirty="0" err="1">
                          <a:latin typeface="+mn-lt"/>
                          <a:ea typeface="Calibri"/>
                          <a:cs typeface="Times New Roman"/>
                        </a:rPr>
                        <a:t>транскр</a:t>
                      </a:r>
                      <a:r>
                        <a:rPr lang="ru-RU" sz="2000" b="1" dirty="0">
                          <a:latin typeface="+mn-lt"/>
                          <a:ea typeface="Calibri"/>
                          <a:cs typeface="Times New Roman"/>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endParaRPr lang="ru-RU" sz="2000" b="1"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endParaRPr lang="ru-RU" sz="2000" b="1"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endParaRPr lang="ru-RU" sz="2000" b="1"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endParaRPr lang="ru-RU" sz="2000" b="1" dirty="0">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75253">
                <a:tc>
                  <a:txBody>
                    <a:bodyPr/>
                    <a:lstStyle/>
                    <a:p>
                      <a:pPr>
                        <a:lnSpc>
                          <a:spcPct val="115000"/>
                        </a:lnSpc>
                        <a:spcBef>
                          <a:spcPts val="100"/>
                        </a:spcBef>
                        <a:spcAft>
                          <a:spcPts val="0"/>
                        </a:spcAft>
                      </a:pPr>
                      <a:r>
                        <a:rPr lang="ru-RU" sz="2000" b="1">
                          <a:solidFill>
                            <a:srgbClr val="000000"/>
                          </a:solidFill>
                          <a:latin typeface="+mn-lt"/>
                          <a:ea typeface="Calibri"/>
                          <a:cs typeface="Arial"/>
                        </a:rPr>
                        <a:t>иРНК</a:t>
                      </a:r>
                      <a:endParaRPr lang="ru-RU" sz="2000" b="1">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a:latin typeface="+mn-lt"/>
                          <a:ea typeface="Calibri"/>
                          <a:cs typeface="Times New Roman"/>
                        </a:rPr>
                        <a:t>ЦЦУ</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a:latin typeface="+mn-lt"/>
                          <a:ea typeface="Calibri"/>
                          <a:cs typeface="Times New Roman"/>
                        </a:rPr>
                        <a:t>ЦЦЦ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a:latin typeface="+mn-lt"/>
                          <a:ea typeface="Calibri"/>
                          <a:cs typeface="Times New Roman"/>
                        </a:rPr>
                        <a:t>ЦЦА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a:latin typeface="+mn-lt"/>
                          <a:ea typeface="Calibri"/>
                          <a:cs typeface="Times New Roman"/>
                        </a:rPr>
                        <a:t>ЦЦГ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75253">
                <a:tc>
                  <a:txBody>
                    <a:bodyPr/>
                    <a:lstStyle/>
                    <a:p>
                      <a:pPr>
                        <a:lnSpc>
                          <a:spcPct val="115000"/>
                        </a:lnSpc>
                        <a:spcBef>
                          <a:spcPts val="100"/>
                        </a:spcBef>
                        <a:spcAft>
                          <a:spcPts val="0"/>
                        </a:spcAft>
                      </a:pPr>
                      <a:r>
                        <a:rPr lang="ru-RU" sz="2000" b="1">
                          <a:solidFill>
                            <a:srgbClr val="000000"/>
                          </a:solidFill>
                          <a:latin typeface="+mn-lt"/>
                          <a:ea typeface="Calibri"/>
                          <a:cs typeface="Arial"/>
                        </a:rPr>
                        <a:t>белок</a:t>
                      </a:r>
                      <a:endParaRPr lang="ru-RU" sz="2000" b="1">
                        <a:latin typeface="+mn-lt"/>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15000"/>
                        </a:lnSpc>
                        <a:spcBef>
                          <a:spcPts val="100"/>
                        </a:spcBef>
                        <a:spcAft>
                          <a:spcPts val="0"/>
                        </a:spcAft>
                      </a:pPr>
                      <a:r>
                        <a:rPr lang="ru-RU" sz="2000" b="1" dirty="0">
                          <a:latin typeface="+mn-lt"/>
                          <a:ea typeface="Calibri"/>
                          <a:cs typeface="Times New Roman"/>
                        </a:rPr>
                        <a:t>Про</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4"/>
                  </a:ext>
                </a:extLst>
              </a:tr>
            </a:tbl>
          </a:graphicData>
        </a:graphic>
      </p:graphicFrame>
      <p:sp>
        <p:nvSpPr>
          <p:cNvPr id="5" name="Выгнутая вправо стрелка 4"/>
          <p:cNvSpPr/>
          <p:nvPr/>
        </p:nvSpPr>
        <p:spPr>
          <a:xfrm>
            <a:off x="5940152" y="2209428"/>
            <a:ext cx="504056" cy="1224136"/>
          </a:xfrm>
          <a:prstGeom prst="curvedLef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aphicFrame>
        <p:nvGraphicFramePr>
          <p:cNvPr id="6" name="Таблица 5"/>
          <p:cNvGraphicFramePr>
            <a:graphicFrameLocks noGrp="1"/>
          </p:cNvGraphicFramePr>
          <p:nvPr/>
        </p:nvGraphicFramePr>
        <p:xfrm>
          <a:off x="1691680" y="3505572"/>
          <a:ext cx="4536503" cy="475253"/>
        </p:xfrm>
        <a:graphic>
          <a:graphicData uri="http://schemas.openxmlformats.org/drawingml/2006/table">
            <a:tbl>
              <a:tblPr/>
              <a:tblGrid>
                <a:gridCol w="1296144">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gridCol w="1080119">
                  <a:extLst>
                    <a:ext uri="{9D8B030D-6E8A-4147-A177-3AD203B41FA5}">
                      <a16:colId xmlns:a16="http://schemas.microsoft.com/office/drawing/2014/main" val="20003"/>
                    </a:ext>
                  </a:extLst>
                </a:gridCol>
              </a:tblGrid>
              <a:tr h="475253">
                <a:tc>
                  <a:txBody>
                    <a:bodyPr/>
                    <a:lstStyle/>
                    <a:p>
                      <a:pPr algn="ctr">
                        <a:lnSpc>
                          <a:spcPct val="115000"/>
                        </a:lnSpc>
                        <a:spcBef>
                          <a:spcPts val="100"/>
                        </a:spcBef>
                        <a:spcAft>
                          <a:spcPts val="0"/>
                        </a:spcAft>
                      </a:pPr>
                      <a:r>
                        <a:rPr lang="ru-RU" sz="2000" b="1" dirty="0">
                          <a:latin typeface="+mn-lt"/>
                          <a:ea typeface="Calibri"/>
                          <a:cs typeface="Times New Roman"/>
                        </a:rPr>
                        <a:t>ГГА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dirty="0">
                          <a:latin typeface="+mn-lt"/>
                          <a:ea typeface="Calibri"/>
                          <a:cs typeface="Times New Roman"/>
                        </a:rPr>
                        <a:t>ГГГ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dirty="0">
                          <a:latin typeface="+mn-lt"/>
                          <a:ea typeface="Calibri"/>
                          <a:cs typeface="Times New Roman"/>
                        </a:rPr>
                        <a:t>ГГТ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dirty="0">
                          <a:latin typeface="+mn-lt"/>
                          <a:ea typeface="Calibri"/>
                          <a:cs typeface="Times New Roman"/>
                        </a:rPr>
                        <a:t>ГГЦ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graphicFrame>
        <p:nvGraphicFramePr>
          <p:cNvPr id="7" name="Таблица 6"/>
          <p:cNvGraphicFramePr>
            <a:graphicFrameLocks noGrp="1"/>
          </p:cNvGraphicFramePr>
          <p:nvPr/>
        </p:nvGraphicFramePr>
        <p:xfrm>
          <a:off x="1691680" y="3001516"/>
          <a:ext cx="4536503" cy="475253"/>
        </p:xfrm>
        <a:graphic>
          <a:graphicData uri="http://schemas.openxmlformats.org/drawingml/2006/table">
            <a:tbl>
              <a:tblPr/>
              <a:tblGrid>
                <a:gridCol w="1296144">
                  <a:extLst>
                    <a:ext uri="{9D8B030D-6E8A-4147-A177-3AD203B41FA5}">
                      <a16:colId xmlns:a16="http://schemas.microsoft.com/office/drawing/2014/main" val="20000"/>
                    </a:ext>
                  </a:extLst>
                </a:gridCol>
                <a:gridCol w="1080120">
                  <a:extLst>
                    <a:ext uri="{9D8B030D-6E8A-4147-A177-3AD203B41FA5}">
                      <a16:colId xmlns:a16="http://schemas.microsoft.com/office/drawing/2014/main" val="20001"/>
                    </a:ext>
                  </a:extLst>
                </a:gridCol>
                <a:gridCol w="1080120">
                  <a:extLst>
                    <a:ext uri="{9D8B030D-6E8A-4147-A177-3AD203B41FA5}">
                      <a16:colId xmlns:a16="http://schemas.microsoft.com/office/drawing/2014/main" val="20002"/>
                    </a:ext>
                  </a:extLst>
                </a:gridCol>
                <a:gridCol w="1080119">
                  <a:extLst>
                    <a:ext uri="{9D8B030D-6E8A-4147-A177-3AD203B41FA5}">
                      <a16:colId xmlns:a16="http://schemas.microsoft.com/office/drawing/2014/main" val="20003"/>
                    </a:ext>
                  </a:extLst>
                </a:gridCol>
              </a:tblGrid>
              <a:tr h="475253">
                <a:tc>
                  <a:txBody>
                    <a:bodyPr/>
                    <a:lstStyle/>
                    <a:p>
                      <a:pPr algn="ctr">
                        <a:lnSpc>
                          <a:spcPct val="115000"/>
                        </a:lnSpc>
                        <a:spcBef>
                          <a:spcPts val="100"/>
                        </a:spcBef>
                        <a:spcAft>
                          <a:spcPts val="0"/>
                        </a:spcAft>
                      </a:pPr>
                      <a:r>
                        <a:rPr lang="ru-RU" sz="2000" b="1" dirty="0">
                          <a:solidFill>
                            <a:srgbClr val="7030A0"/>
                          </a:solidFill>
                          <a:effectLst>
                            <a:outerShdw blurRad="38100" dist="38100" dir="2700000" algn="tl">
                              <a:srgbClr val="000000">
                                <a:alpha val="43137"/>
                              </a:srgbClr>
                            </a:outerShdw>
                          </a:effectLst>
                          <a:latin typeface="+mn-lt"/>
                          <a:ea typeface="Calibri"/>
                          <a:cs typeface="Times New Roman"/>
                        </a:rPr>
                        <a:t>ЦЦТ</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dirty="0">
                          <a:solidFill>
                            <a:srgbClr val="7030A0"/>
                          </a:solidFill>
                          <a:effectLst>
                            <a:outerShdw blurRad="38100" dist="38100" dir="2700000" algn="tl">
                              <a:srgbClr val="000000">
                                <a:alpha val="43137"/>
                              </a:srgbClr>
                            </a:outerShdw>
                          </a:effectLst>
                          <a:latin typeface="+mn-lt"/>
                          <a:ea typeface="Calibri"/>
                          <a:cs typeface="Times New Roman"/>
                        </a:rPr>
                        <a:t>ЦЦЦ</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dirty="0">
                          <a:solidFill>
                            <a:srgbClr val="7030A0"/>
                          </a:solidFill>
                          <a:effectLst>
                            <a:outerShdw blurRad="38100" dist="38100" dir="2700000" algn="tl">
                              <a:srgbClr val="000000">
                                <a:alpha val="43137"/>
                              </a:srgbClr>
                            </a:outerShdw>
                          </a:effectLst>
                          <a:latin typeface="+mn-lt"/>
                          <a:ea typeface="Calibri"/>
                          <a:cs typeface="Times New Roman"/>
                        </a:rPr>
                        <a:t>ЦЦА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Bef>
                          <a:spcPts val="100"/>
                        </a:spcBef>
                        <a:spcAft>
                          <a:spcPts val="0"/>
                        </a:spcAft>
                      </a:pPr>
                      <a:r>
                        <a:rPr lang="ru-RU" sz="2000" b="1" dirty="0">
                          <a:solidFill>
                            <a:srgbClr val="7030A0"/>
                          </a:solidFill>
                          <a:effectLst>
                            <a:outerShdw blurRad="38100" dist="38100" dir="2700000" algn="tl">
                              <a:srgbClr val="000000">
                                <a:alpha val="43137"/>
                              </a:srgbClr>
                            </a:outerShdw>
                          </a:effectLst>
                          <a:latin typeface="+mn-lt"/>
                          <a:ea typeface="Calibri"/>
                          <a:cs typeface="Times New Roman"/>
                        </a:rPr>
                        <a:t>ЦЦГ</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8" name="TextBox 7"/>
          <p:cNvSpPr txBox="1"/>
          <p:nvPr/>
        </p:nvSpPr>
        <p:spPr>
          <a:xfrm>
            <a:off x="6372200" y="4081636"/>
            <a:ext cx="2771800" cy="369332"/>
          </a:xfrm>
          <a:prstGeom prst="rect">
            <a:avLst/>
          </a:prstGeom>
          <a:noFill/>
        </p:spPr>
        <p:txBody>
          <a:bodyPr wrap="square" rtlCol="0">
            <a:spAutoFit/>
          </a:bodyPr>
          <a:lstStyle/>
          <a:p>
            <a:r>
              <a:rPr lang="ru-RU" b="1" dirty="0"/>
              <a:t>Нашли по таблице ГК</a:t>
            </a:r>
          </a:p>
        </p:txBody>
      </p:sp>
      <p:cxnSp>
        <p:nvCxnSpPr>
          <p:cNvPr id="10" name="Прямая со стрелкой 9"/>
          <p:cNvCxnSpPr>
            <a:stCxn id="8" idx="1"/>
          </p:cNvCxnSpPr>
          <p:nvPr/>
        </p:nvCxnSpPr>
        <p:spPr>
          <a:xfrm flipH="1" flipV="1">
            <a:off x="6084168" y="4225652"/>
            <a:ext cx="288032" cy="4065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193204"/>
            <a:ext cx="9396536" cy="952500"/>
          </a:xfrm>
        </p:spPr>
        <p:txBody>
          <a:bodyPr>
            <a:noAutofit/>
          </a:bodyPr>
          <a:lstStyle/>
          <a:p>
            <a:r>
              <a:rPr lang="ru-RU" sz="2400" b="1" dirty="0">
                <a:effectLst>
                  <a:outerShdw blurRad="38100" dist="38100" dir="2700000" algn="tl">
                    <a:srgbClr val="000000">
                      <a:alpha val="43137"/>
                    </a:srgbClr>
                  </a:outerShdw>
                </a:effectLst>
              </a:rPr>
              <a:t>6) После схемы пишем ОТВЕТ -  поясняем каждое свое действие, объясняем как изменятся белок, </a:t>
            </a:r>
            <a:r>
              <a:rPr lang="ru-RU" sz="2400" b="1" dirty="0" err="1">
                <a:effectLst>
                  <a:outerShdw blurRad="38100" dist="38100" dir="2700000" algn="tl">
                    <a:srgbClr val="000000">
                      <a:alpha val="43137"/>
                    </a:srgbClr>
                  </a:outerShdw>
                </a:effectLst>
              </a:rPr>
              <a:t>иРНК</a:t>
            </a:r>
            <a:r>
              <a:rPr lang="ru-RU" sz="2400" b="1" dirty="0">
                <a:effectLst>
                  <a:outerShdw blurRad="38100" dist="38100" dir="2700000" algn="tl">
                    <a:srgbClr val="000000">
                      <a:alpha val="43137"/>
                    </a:srgbClr>
                  </a:outerShdw>
                </a:effectLst>
              </a:rPr>
              <a:t> и цепях ДНК после мутации, называем свойство генетического кода в данном случае.</a:t>
            </a:r>
            <a:endParaRPr lang="ru-RU" sz="36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79512" y="1273324"/>
            <a:ext cx="8964488" cy="4297660"/>
          </a:xfrm>
        </p:spPr>
        <p:txBody>
          <a:bodyPr>
            <a:normAutofit fontScale="77500" lnSpcReduction="20000"/>
          </a:bodyPr>
          <a:lstStyle/>
          <a:p>
            <a:pPr marL="0" indent="0">
              <a:buNone/>
            </a:pPr>
            <a:r>
              <a:rPr lang="ru-RU" b="1" dirty="0"/>
              <a:t>1. Последовательность аминокислот в полипептиде вал – </a:t>
            </a:r>
            <a:r>
              <a:rPr lang="ru-RU" b="1" dirty="0" err="1"/>
              <a:t>тре</a:t>
            </a:r>
            <a:r>
              <a:rPr lang="ru-RU" b="1" dirty="0"/>
              <a:t> – ала – иле - </a:t>
            </a:r>
            <a:r>
              <a:rPr lang="ru-RU" b="1" dirty="0" err="1"/>
              <a:t>асн</a:t>
            </a:r>
            <a:r>
              <a:rPr lang="ru-RU" b="1" dirty="0"/>
              <a:t>, находим с помощью таблицы генетического когда по последовательности нуклеотидов в молекуле </a:t>
            </a:r>
            <a:r>
              <a:rPr lang="ru-RU" b="1" dirty="0" err="1"/>
              <a:t>иРНК</a:t>
            </a:r>
            <a:r>
              <a:rPr lang="ru-RU" b="1" dirty="0"/>
              <a:t>:</a:t>
            </a:r>
          </a:p>
          <a:p>
            <a:pPr marL="0" indent="0">
              <a:buNone/>
            </a:pPr>
            <a:r>
              <a:rPr lang="ru-RU" b="1" dirty="0"/>
              <a:t>5’-  Г У Ц А Ц А Г Ц Г А У Ц А А У  - 3’</a:t>
            </a:r>
          </a:p>
          <a:p>
            <a:pPr marL="0" indent="0">
              <a:buNone/>
            </a:pPr>
            <a:r>
              <a:rPr lang="ru-RU" b="1" dirty="0"/>
              <a:t>2. Во фрагменте белка, в результате мутации вторая аминокислота </a:t>
            </a:r>
            <a:r>
              <a:rPr lang="ru-RU" b="1" dirty="0" err="1"/>
              <a:t>Тре</a:t>
            </a:r>
            <a:r>
              <a:rPr lang="ru-RU" b="1" dirty="0"/>
              <a:t> заменилась на Про, что возможно при замене второго триплета в смысловой цепи ДНК АЦА на триплет ЦЦТ, ЦЦЦ, ЦЦА или ЦЦГ (второго кодона в </a:t>
            </a:r>
            <a:r>
              <a:rPr lang="ru-RU" b="1" dirty="0" err="1"/>
              <a:t>иРНК</a:t>
            </a:r>
            <a:r>
              <a:rPr lang="ru-RU" b="1" dirty="0"/>
              <a:t> АЦА на кодон ЦЦУ, ЦЦЦ, ЦЦА ИЛИ ЦЦГ);</a:t>
            </a:r>
          </a:p>
          <a:p>
            <a:pPr marL="0" indent="0">
              <a:buNone/>
            </a:pPr>
            <a:r>
              <a:rPr lang="ru-RU" b="1" dirty="0"/>
              <a:t>3. Свойство генетического кода - вырожденность (избыточность), так как одна аминокислота может кодироваться несколькими триплетами (в данном случае аминокислота Про кодируется 4 триплетами);</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6">
              <a:lumMod val="40000"/>
              <a:lumOff val="60000"/>
            </a:schemeClr>
          </a:solidFill>
        </p:spPr>
        <p:txBody>
          <a:bodyPr>
            <a:normAutofit fontScale="90000"/>
          </a:bodyPr>
          <a:lstStyle/>
          <a:p>
            <a:r>
              <a:rPr lang="ru-RU" b="1" dirty="0">
                <a:solidFill>
                  <a:srgbClr val="7030A0"/>
                </a:solidFill>
                <a:effectLst>
                  <a:outerShdw blurRad="38100" dist="38100" dir="2700000" algn="tl">
                    <a:srgbClr val="000000">
                      <a:alpha val="43137"/>
                    </a:srgbClr>
                  </a:outerShdw>
                </a:effectLst>
              </a:rPr>
              <a:t>ПРИМЕР ЗАДАЧИ, КОГДА ОТДЕЛЬНО НЕ ПИШЕМ ОТВЕТ</a:t>
            </a:r>
          </a:p>
        </p:txBody>
      </p:sp>
      <p:sp>
        <p:nvSpPr>
          <p:cNvPr id="3" name="Содержимое 2"/>
          <p:cNvSpPr>
            <a:spLocks noGrp="1"/>
          </p:cNvSpPr>
          <p:nvPr>
            <p:ph idx="1"/>
          </p:nvPr>
        </p:nvSpPr>
        <p:spPr>
          <a:xfrm>
            <a:off x="251520" y="1390120"/>
            <a:ext cx="8686800" cy="3771636"/>
          </a:xfrm>
        </p:spPr>
        <p:txBody>
          <a:bodyPr>
            <a:normAutofit fontScale="77500" lnSpcReduction="20000"/>
          </a:bodyPr>
          <a:lstStyle/>
          <a:p>
            <a:pPr marL="0" indent="0">
              <a:buNone/>
            </a:pPr>
            <a:r>
              <a:rPr lang="ru-RU" sz="4600" b="1" u="sng" dirty="0">
                <a:solidFill>
                  <a:srgbClr val="C00000"/>
                </a:solidFill>
              </a:rPr>
              <a:t>ПРИМЕР 6</a:t>
            </a:r>
            <a:r>
              <a:rPr lang="ru-RU" sz="4600" b="1" dirty="0">
                <a:solidFill>
                  <a:srgbClr val="C00000"/>
                </a:solidFill>
              </a:rPr>
              <a:t> </a:t>
            </a:r>
            <a:r>
              <a:rPr lang="ru-RU" b="1" dirty="0"/>
              <a:t>Исходный фрагмент молекулы ДНК имеет следующую  последовательность нуклеотидов (верхняя цепь смысловая, нижняя транскрибируемая).</a:t>
            </a:r>
          </a:p>
          <a:p>
            <a:pPr marL="0" indent="0">
              <a:buNone/>
            </a:pPr>
            <a:r>
              <a:rPr lang="ru-RU" b="1" dirty="0"/>
              <a:t>5’-  Т Ц Ц А А Г Т Г Г Г Ц А  - 3’</a:t>
            </a:r>
          </a:p>
          <a:p>
            <a:pPr marL="0" indent="0">
              <a:buNone/>
            </a:pPr>
            <a:r>
              <a:rPr lang="ru-RU" b="1" dirty="0"/>
              <a:t>3’-  А Г Г Т Т Ц А Ц Ц Ц Г А -5’ </a:t>
            </a:r>
          </a:p>
          <a:p>
            <a:pPr marL="0" indent="0" algn="ctr">
              <a:buNone/>
            </a:pPr>
            <a:r>
              <a:rPr lang="ru-RU" b="1" dirty="0"/>
              <a:t> В процессе мутации четвёртый нуклеотид смысловой цепи ДНК изменен на «Г». Определите последовательность нуклеотидов на исходной и измененной </a:t>
            </a:r>
            <a:r>
              <a:rPr lang="ru-RU" b="1" dirty="0" err="1"/>
              <a:t>иРНК</a:t>
            </a:r>
            <a:r>
              <a:rPr lang="ru-RU" b="1" dirty="0"/>
              <a:t>, а также последовательность аминокислот в исходном и изменённом белке. Изменится ли состав и свойства нового белка?</a:t>
            </a:r>
          </a:p>
          <a:p>
            <a:pPr>
              <a:buNone/>
            </a:pPr>
            <a:endParaRPr lang="ru-RU"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228865"/>
            <a:ext cx="9144000" cy="952500"/>
          </a:xfrm>
        </p:spPr>
        <p:txBody>
          <a:bodyPr>
            <a:normAutofit fontScale="90000"/>
          </a:bodyPr>
          <a:lstStyle/>
          <a:p>
            <a:r>
              <a:rPr lang="ru-RU" b="1" dirty="0"/>
              <a:t>По ПК к триплетам транскрибируемой цепи ДНК находим </a:t>
            </a:r>
            <a:r>
              <a:rPr lang="ru-RU" b="1" dirty="0">
                <a:solidFill>
                  <a:srgbClr val="C00000"/>
                </a:solidFill>
              </a:rPr>
              <a:t>кодоны </a:t>
            </a:r>
            <a:r>
              <a:rPr lang="ru-RU" b="1" dirty="0" err="1">
                <a:solidFill>
                  <a:srgbClr val="C00000"/>
                </a:solidFill>
              </a:rPr>
              <a:t>иРНК</a:t>
            </a:r>
            <a:endParaRPr lang="ru-RU" b="1" dirty="0">
              <a:solidFill>
                <a:srgbClr val="C00000"/>
              </a:solidFill>
            </a:endParaRPr>
          </a:p>
        </p:txBody>
      </p:sp>
      <p:sp>
        <p:nvSpPr>
          <p:cNvPr id="3" name="Содержимое 2"/>
          <p:cNvSpPr>
            <a:spLocks noGrp="1"/>
          </p:cNvSpPr>
          <p:nvPr>
            <p:ph idx="1"/>
          </p:nvPr>
        </p:nvSpPr>
        <p:spPr>
          <a:xfrm>
            <a:off x="457200" y="1633364"/>
            <a:ext cx="8229600" cy="3471772"/>
          </a:xfrm>
        </p:spPr>
        <p:txBody>
          <a:bodyPr/>
          <a:lstStyle/>
          <a:p>
            <a:pPr>
              <a:buNone/>
            </a:pPr>
            <a:r>
              <a:rPr lang="ru-RU" b="1" dirty="0"/>
              <a:t>ДНК смысл       </a:t>
            </a:r>
            <a:r>
              <a:rPr lang="ru-RU" b="1" i="1" dirty="0"/>
              <a:t>5’-  Т Ц Ц  А А Г  Т Г Г  Г Ц А  - 3’</a:t>
            </a:r>
            <a:endParaRPr lang="ru-RU" b="1" dirty="0"/>
          </a:p>
          <a:p>
            <a:pPr>
              <a:buNone/>
            </a:pPr>
            <a:r>
              <a:rPr lang="ru-RU" b="1" dirty="0"/>
              <a:t>ДНК </a:t>
            </a:r>
            <a:r>
              <a:rPr lang="ru-RU" b="1" dirty="0" err="1"/>
              <a:t>транскр</a:t>
            </a:r>
            <a:r>
              <a:rPr lang="ru-RU" b="1" dirty="0"/>
              <a:t>    3’-  </a:t>
            </a:r>
            <a:r>
              <a:rPr lang="ru-RU" b="1" i="1" dirty="0"/>
              <a:t>А Г Г  Т Т Ц  А Ц Ц  Ц Г Т</a:t>
            </a:r>
            <a:r>
              <a:rPr lang="ru-RU" b="1" dirty="0"/>
              <a:t> - 5’ </a:t>
            </a:r>
          </a:p>
          <a:p>
            <a:pPr>
              <a:buNone/>
            </a:pPr>
            <a:endParaRPr lang="ru-RU" b="1" dirty="0"/>
          </a:p>
        </p:txBody>
      </p:sp>
      <p:sp>
        <p:nvSpPr>
          <p:cNvPr id="4" name="Прямоугольник 3"/>
          <p:cNvSpPr/>
          <p:nvPr/>
        </p:nvSpPr>
        <p:spPr>
          <a:xfrm>
            <a:off x="467544" y="2920797"/>
            <a:ext cx="8175636" cy="584775"/>
          </a:xfrm>
          <a:prstGeom prst="rect">
            <a:avLst/>
          </a:prstGeom>
        </p:spPr>
        <p:txBody>
          <a:bodyPr wrap="none">
            <a:spAutoFit/>
          </a:bodyPr>
          <a:lstStyle/>
          <a:p>
            <a:pPr>
              <a:buNone/>
            </a:pPr>
            <a:r>
              <a:rPr lang="ru-RU" sz="3200" b="1" dirty="0" err="1">
                <a:solidFill>
                  <a:srgbClr val="C00000"/>
                </a:solidFill>
              </a:rPr>
              <a:t>иРНК</a:t>
            </a:r>
            <a:r>
              <a:rPr lang="ru-RU" sz="3200" b="1" dirty="0">
                <a:solidFill>
                  <a:srgbClr val="C00000"/>
                </a:solidFill>
              </a:rPr>
              <a:t>:                 </a:t>
            </a:r>
            <a:r>
              <a:rPr lang="ru-RU" sz="3200" b="1" i="1" dirty="0">
                <a:solidFill>
                  <a:srgbClr val="C00000"/>
                </a:solidFill>
              </a:rPr>
              <a:t>5’-  У Ц Ц  А А Г  У Г Г  Г Ц А  - 3’</a:t>
            </a:r>
            <a:endParaRPr lang="ru-RU"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496" y="193204"/>
            <a:ext cx="9108504" cy="952500"/>
          </a:xfrm>
        </p:spPr>
        <p:txBody>
          <a:bodyPr>
            <a:noAutofit/>
          </a:bodyPr>
          <a:lstStyle/>
          <a:p>
            <a:r>
              <a:rPr lang="ru-RU" sz="3200" b="1" dirty="0">
                <a:effectLst>
                  <a:outerShdw blurRad="38100" dist="38100" dir="2700000" algn="tl">
                    <a:srgbClr val="000000">
                      <a:alpha val="43137"/>
                    </a:srgbClr>
                  </a:outerShdw>
                </a:effectLst>
              </a:rPr>
              <a:t>Находим последовательность </a:t>
            </a:r>
            <a:r>
              <a:rPr lang="ru-RU" sz="3200" b="1" dirty="0">
                <a:solidFill>
                  <a:srgbClr val="C00000"/>
                </a:solidFill>
                <a:effectLst>
                  <a:outerShdw blurRad="38100" dist="38100" dir="2700000" algn="tl">
                    <a:srgbClr val="000000">
                      <a:alpha val="43137"/>
                    </a:srgbClr>
                  </a:outerShdw>
                </a:effectLst>
              </a:rPr>
              <a:t>АК в белке </a:t>
            </a:r>
            <a:r>
              <a:rPr lang="ru-RU" sz="3200" b="1" dirty="0">
                <a:effectLst>
                  <a:outerShdw blurRad="38100" dist="38100" dir="2700000" algn="tl">
                    <a:srgbClr val="000000">
                      <a:alpha val="43137"/>
                    </a:srgbClr>
                  </a:outerShdw>
                </a:effectLst>
              </a:rPr>
              <a:t>с помощью таблицы ГК, используя кодоны </a:t>
            </a:r>
            <a:r>
              <a:rPr lang="ru-RU" sz="3200" b="1" u="sng" dirty="0" err="1">
                <a:effectLst>
                  <a:outerShdw blurRad="38100" dist="38100" dir="2700000" algn="tl">
                    <a:srgbClr val="000000">
                      <a:alpha val="43137"/>
                    </a:srgbClr>
                  </a:outerShdw>
                </a:effectLst>
              </a:rPr>
              <a:t>иРНК</a:t>
            </a:r>
            <a:r>
              <a:rPr lang="ru-RU" sz="3200" b="1" u="sng" dirty="0">
                <a:effectLst>
                  <a:outerShdw blurRad="38100" dist="38100" dir="2700000" algn="tl">
                    <a:srgbClr val="000000">
                      <a:alpha val="43137"/>
                    </a:srgbClr>
                  </a:outerShdw>
                </a:effectLst>
              </a:rPr>
              <a:t>. </a:t>
            </a:r>
            <a:endParaRPr lang="ru-RU" sz="3200" b="1" dirty="0">
              <a:effectLst>
                <a:outerShdw blurRad="38100" dist="38100" dir="2700000" algn="tl">
                  <a:srgbClr val="000000">
                    <a:alpha val="43137"/>
                  </a:srgbClr>
                </a:outerShdw>
              </a:effectLst>
            </a:endParaRPr>
          </a:p>
        </p:txBody>
      </p:sp>
      <p:sp>
        <p:nvSpPr>
          <p:cNvPr id="4" name="Содержимое 2"/>
          <p:cNvSpPr>
            <a:spLocks noGrp="1"/>
          </p:cNvSpPr>
          <p:nvPr>
            <p:ph idx="1"/>
          </p:nvPr>
        </p:nvSpPr>
        <p:spPr>
          <a:xfrm>
            <a:off x="457200" y="1633364"/>
            <a:ext cx="8229600" cy="1944216"/>
          </a:xfrm>
        </p:spPr>
        <p:txBody>
          <a:bodyPr/>
          <a:lstStyle/>
          <a:p>
            <a:pPr>
              <a:buNone/>
            </a:pPr>
            <a:r>
              <a:rPr lang="ru-RU" b="1" dirty="0"/>
              <a:t>ДНК смысл       </a:t>
            </a:r>
            <a:r>
              <a:rPr lang="ru-RU" b="1" i="1" dirty="0"/>
              <a:t>5’-  Т Ц Ц  А А Г  Т Г Г  Г Ц А  - 3’</a:t>
            </a:r>
            <a:endParaRPr lang="ru-RU" b="1" dirty="0"/>
          </a:p>
          <a:p>
            <a:pPr>
              <a:buNone/>
            </a:pPr>
            <a:r>
              <a:rPr lang="ru-RU" b="1" dirty="0"/>
              <a:t>ДНК </a:t>
            </a:r>
            <a:r>
              <a:rPr lang="ru-RU" b="1" dirty="0" err="1"/>
              <a:t>транскр</a:t>
            </a:r>
            <a:r>
              <a:rPr lang="ru-RU" b="1" dirty="0"/>
              <a:t>    3’-  </a:t>
            </a:r>
            <a:r>
              <a:rPr lang="ru-RU" b="1" i="1" dirty="0"/>
              <a:t>А Г Г  Т Т Ц  А Ц Ц  Ц Г Т</a:t>
            </a:r>
            <a:r>
              <a:rPr lang="ru-RU" b="1" dirty="0"/>
              <a:t> - 5’ </a:t>
            </a:r>
          </a:p>
          <a:p>
            <a:pPr>
              <a:buNone/>
            </a:pPr>
            <a:r>
              <a:rPr lang="ru-RU" b="1" u="sng" dirty="0" err="1"/>
              <a:t>иРНК</a:t>
            </a:r>
            <a:r>
              <a:rPr lang="ru-RU" b="1" u="sng" dirty="0"/>
              <a:t>:                 </a:t>
            </a:r>
            <a:r>
              <a:rPr lang="ru-RU" b="1" i="1" u="sng" dirty="0"/>
              <a:t>5’-  У Ц Ц  А А Г  У Г Г  Г Ц А  - 3’</a:t>
            </a:r>
          </a:p>
          <a:p>
            <a:pPr>
              <a:buNone/>
            </a:pPr>
            <a:endParaRPr lang="ru-RU" b="1" u="sng" dirty="0"/>
          </a:p>
          <a:p>
            <a:pPr>
              <a:buNone/>
            </a:pPr>
            <a:endParaRPr lang="ru-RU" b="1" dirty="0"/>
          </a:p>
          <a:p>
            <a:pPr>
              <a:buNone/>
            </a:pPr>
            <a:endParaRPr lang="ru-RU" b="1" dirty="0"/>
          </a:p>
        </p:txBody>
      </p:sp>
      <p:sp>
        <p:nvSpPr>
          <p:cNvPr id="5" name="Прямоугольник 4"/>
          <p:cNvSpPr/>
          <p:nvPr/>
        </p:nvSpPr>
        <p:spPr>
          <a:xfrm>
            <a:off x="467544" y="3505572"/>
            <a:ext cx="8064896" cy="584775"/>
          </a:xfrm>
          <a:prstGeom prst="rect">
            <a:avLst/>
          </a:prstGeom>
        </p:spPr>
        <p:txBody>
          <a:bodyPr wrap="square">
            <a:spAutoFit/>
          </a:bodyPr>
          <a:lstStyle/>
          <a:p>
            <a:r>
              <a:rPr lang="ru-RU" sz="3200" b="1" dirty="0">
                <a:solidFill>
                  <a:srgbClr val="C00000"/>
                </a:solidFill>
              </a:rPr>
              <a:t>белок:                       сер  - </a:t>
            </a:r>
            <a:r>
              <a:rPr lang="ru-RU" sz="3200" b="1" dirty="0" err="1">
                <a:solidFill>
                  <a:srgbClr val="C00000"/>
                </a:solidFill>
              </a:rPr>
              <a:t>лиз</a:t>
            </a:r>
            <a:r>
              <a:rPr lang="ru-RU" sz="3200" b="1" dirty="0">
                <a:solidFill>
                  <a:srgbClr val="C00000"/>
                </a:solidFill>
              </a:rPr>
              <a:t>  - три  - ала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481236"/>
            <a:ext cx="8964488" cy="952500"/>
          </a:xfrm>
        </p:spPr>
        <p:txBody>
          <a:bodyPr>
            <a:noAutofit/>
          </a:bodyPr>
          <a:lstStyle/>
          <a:p>
            <a:r>
              <a:rPr lang="ru-RU" sz="2400" b="1" dirty="0"/>
              <a:t>В результате мутации на смысловой цепи ДНК меняется </a:t>
            </a:r>
            <a:br>
              <a:rPr lang="ru-RU" sz="2400" b="1" dirty="0"/>
            </a:br>
            <a:r>
              <a:rPr lang="ru-RU" sz="2400" b="1" dirty="0">
                <a:solidFill>
                  <a:srgbClr val="C00000"/>
                </a:solidFill>
              </a:rPr>
              <a:t>4 нуклеотид «А» </a:t>
            </a:r>
            <a:r>
              <a:rPr lang="ru-RU" sz="2400" b="1" dirty="0"/>
              <a:t>на «Г» (второй триплет ААГ меняется на ГАГ). На транскрибируемой цепи меняется 4 нуклеотид  «Т» на «Ц» (второй триплет ЦТТ меняется ЦТЦ </a:t>
            </a:r>
            <a:r>
              <a:rPr lang="ru-RU" sz="2400" b="1" i="1" dirty="0"/>
              <a:t>– </a:t>
            </a:r>
            <a:r>
              <a:rPr lang="ru-RU" sz="2400" b="1" i="1" dirty="0">
                <a:solidFill>
                  <a:srgbClr val="0070C0"/>
                </a:solidFill>
              </a:rPr>
              <a:t>Не забывайте, что в ответе мы пишем триплеты в направлении 5’ к 3’ концам).</a:t>
            </a:r>
            <a:endParaRPr lang="ru-RU" sz="2400" b="1" dirty="0">
              <a:solidFill>
                <a:srgbClr val="0070C0"/>
              </a:solidFill>
            </a:endParaRPr>
          </a:p>
        </p:txBody>
      </p:sp>
      <p:sp>
        <p:nvSpPr>
          <p:cNvPr id="4" name="Содержимое 2"/>
          <p:cNvSpPr>
            <a:spLocks noGrp="1"/>
          </p:cNvSpPr>
          <p:nvPr>
            <p:ph idx="1"/>
          </p:nvPr>
        </p:nvSpPr>
        <p:spPr>
          <a:xfrm>
            <a:off x="107504" y="2137420"/>
            <a:ext cx="8640960" cy="1944216"/>
          </a:xfrm>
        </p:spPr>
        <p:txBody>
          <a:bodyPr/>
          <a:lstStyle/>
          <a:p>
            <a:pPr>
              <a:buNone/>
            </a:pPr>
            <a:r>
              <a:rPr lang="ru-RU" b="1" dirty="0"/>
              <a:t>ДНК смысл       </a:t>
            </a:r>
            <a:r>
              <a:rPr lang="ru-RU" b="1" i="1" dirty="0"/>
              <a:t>5’-  Т Ц Ц  </a:t>
            </a:r>
            <a:r>
              <a:rPr lang="ru-RU" sz="3600" b="1" i="1" u="sng" dirty="0">
                <a:solidFill>
                  <a:srgbClr val="C00000"/>
                </a:solidFill>
              </a:rPr>
              <a:t>А</a:t>
            </a:r>
            <a:r>
              <a:rPr lang="ru-RU" b="1" i="1" u="sng" dirty="0"/>
              <a:t> А Г</a:t>
            </a:r>
            <a:r>
              <a:rPr lang="ru-RU" b="1" i="1" dirty="0"/>
              <a:t>  Т Г Г   Г Ц А  - 3’</a:t>
            </a:r>
            <a:endParaRPr lang="ru-RU" b="1" dirty="0"/>
          </a:p>
          <a:p>
            <a:pPr>
              <a:buNone/>
            </a:pPr>
            <a:r>
              <a:rPr lang="ru-RU" b="1" dirty="0"/>
              <a:t>ДНК </a:t>
            </a:r>
            <a:r>
              <a:rPr lang="ru-RU" b="1" dirty="0" err="1"/>
              <a:t>транскр</a:t>
            </a:r>
            <a:r>
              <a:rPr lang="ru-RU" b="1" dirty="0"/>
              <a:t>    3’-  </a:t>
            </a:r>
            <a:r>
              <a:rPr lang="ru-RU" b="1" i="1" dirty="0"/>
              <a:t>А Г Г   </a:t>
            </a:r>
            <a:r>
              <a:rPr lang="ru-RU" b="1" i="1" u="sng" dirty="0">
                <a:solidFill>
                  <a:srgbClr val="C00000"/>
                </a:solidFill>
              </a:rPr>
              <a:t>Т</a:t>
            </a:r>
            <a:r>
              <a:rPr lang="ru-RU" b="1" i="1" u="sng" dirty="0"/>
              <a:t> Т Ц</a:t>
            </a:r>
            <a:r>
              <a:rPr lang="ru-RU" b="1" i="1" dirty="0"/>
              <a:t>  А Ц Ц  Ц Г Т</a:t>
            </a:r>
            <a:r>
              <a:rPr lang="ru-RU" b="1" dirty="0"/>
              <a:t> - 5’ </a:t>
            </a:r>
          </a:p>
          <a:p>
            <a:pPr>
              <a:buNone/>
            </a:pPr>
            <a:r>
              <a:rPr lang="ru-RU" b="1" dirty="0" err="1"/>
              <a:t>иРНК</a:t>
            </a:r>
            <a:r>
              <a:rPr lang="ru-RU" b="1" dirty="0"/>
              <a:t>:                 </a:t>
            </a:r>
            <a:r>
              <a:rPr lang="ru-RU" b="1" i="1" dirty="0"/>
              <a:t>5’- У Ц Ц  </a:t>
            </a:r>
            <a:r>
              <a:rPr lang="ru-RU" b="1" i="1" u="sng" dirty="0">
                <a:solidFill>
                  <a:srgbClr val="C00000"/>
                </a:solidFill>
              </a:rPr>
              <a:t>А</a:t>
            </a:r>
            <a:r>
              <a:rPr lang="ru-RU" b="1" i="1" u="sng" dirty="0"/>
              <a:t> А Г</a:t>
            </a:r>
            <a:r>
              <a:rPr lang="ru-RU" b="1" i="1" dirty="0"/>
              <a:t>   У Г Г   Г Ц А  - 3’</a:t>
            </a:r>
          </a:p>
          <a:p>
            <a:pPr>
              <a:buNone/>
            </a:pPr>
            <a:endParaRPr lang="ru-RU" b="1" dirty="0"/>
          </a:p>
          <a:p>
            <a:pPr>
              <a:buNone/>
            </a:pPr>
            <a:endParaRPr lang="ru-RU" b="1" dirty="0"/>
          </a:p>
          <a:p>
            <a:pPr>
              <a:buNone/>
            </a:pPr>
            <a:endParaRPr lang="ru-RU" b="1" dirty="0"/>
          </a:p>
        </p:txBody>
      </p:sp>
      <p:sp>
        <p:nvSpPr>
          <p:cNvPr id="6" name="TextBox 5"/>
          <p:cNvSpPr txBox="1"/>
          <p:nvPr/>
        </p:nvSpPr>
        <p:spPr>
          <a:xfrm>
            <a:off x="8280920" y="2137420"/>
            <a:ext cx="899592" cy="1877437"/>
          </a:xfrm>
          <a:prstGeom prst="rect">
            <a:avLst/>
          </a:prstGeom>
          <a:noFill/>
        </p:spPr>
        <p:txBody>
          <a:bodyPr wrap="square" rtlCol="0">
            <a:spAutoFit/>
          </a:bodyPr>
          <a:lstStyle/>
          <a:p>
            <a:pPr>
              <a:spcBef>
                <a:spcPts val="1200"/>
              </a:spcBef>
            </a:pPr>
            <a:r>
              <a:rPr lang="ru-RU" sz="3200" b="1" dirty="0">
                <a:solidFill>
                  <a:srgbClr val="7030A0"/>
                </a:solidFill>
                <a:effectLst>
                  <a:outerShdw blurRad="38100" dist="38100" dir="2700000" algn="tl">
                    <a:srgbClr val="000000">
                      <a:alpha val="43137"/>
                    </a:srgbClr>
                  </a:outerShdw>
                </a:effectLst>
              </a:rPr>
              <a:t>Г</a:t>
            </a:r>
            <a:r>
              <a:rPr lang="ru-RU" sz="2800" b="1" dirty="0">
                <a:solidFill>
                  <a:srgbClr val="7030A0"/>
                </a:solidFill>
              </a:rPr>
              <a:t>АГ</a:t>
            </a:r>
          </a:p>
          <a:p>
            <a:pPr>
              <a:spcBef>
                <a:spcPts val="1200"/>
              </a:spcBef>
            </a:pPr>
            <a:r>
              <a:rPr lang="ru-RU" sz="3200" b="1" dirty="0">
                <a:solidFill>
                  <a:srgbClr val="7030A0"/>
                </a:solidFill>
                <a:effectLst>
                  <a:outerShdw blurRad="38100" dist="38100" dir="2700000" algn="tl">
                    <a:srgbClr val="000000">
                      <a:alpha val="43137"/>
                    </a:srgbClr>
                  </a:outerShdw>
                </a:effectLst>
              </a:rPr>
              <a:t>Ц</a:t>
            </a:r>
            <a:r>
              <a:rPr lang="ru-RU" sz="2800" b="1" dirty="0">
                <a:solidFill>
                  <a:srgbClr val="7030A0"/>
                </a:solidFill>
              </a:rPr>
              <a:t>ТА</a:t>
            </a:r>
          </a:p>
          <a:p>
            <a:pPr>
              <a:spcBef>
                <a:spcPts val="1200"/>
              </a:spcBef>
            </a:pPr>
            <a:r>
              <a:rPr lang="ru-RU" sz="3200" b="1" dirty="0">
                <a:solidFill>
                  <a:srgbClr val="7030A0"/>
                </a:solidFill>
                <a:effectLst>
                  <a:outerShdw blurRad="38100" dist="38100" dir="2700000" algn="tl">
                    <a:srgbClr val="000000">
                      <a:alpha val="43137"/>
                    </a:srgbClr>
                  </a:outerShdw>
                </a:effectLst>
              </a:rPr>
              <a:t>Г</a:t>
            </a:r>
            <a:r>
              <a:rPr lang="ru-RU" sz="2800" b="1" dirty="0">
                <a:solidFill>
                  <a:srgbClr val="7030A0"/>
                </a:solidFill>
              </a:rPr>
              <a:t>АГ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6024" y="320824"/>
            <a:ext cx="9468544" cy="952500"/>
          </a:xfrm>
        </p:spPr>
        <p:txBody>
          <a:bodyPr>
            <a:noAutofit/>
          </a:bodyPr>
          <a:lstStyle/>
          <a:p>
            <a:r>
              <a:rPr lang="ru-RU" sz="2400" b="1" dirty="0">
                <a:effectLst>
                  <a:outerShdw blurRad="38100" dist="38100" dir="2700000" algn="tl">
                    <a:srgbClr val="000000">
                      <a:alpha val="43137"/>
                    </a:srgbClr>
                  </a:outerShdw>
                </a:effectLst>
              </a:rPr>
              <a:t>Данная генная мутация изменит 2ой кодон на </a:t>
            </a:r>
            <a:r>
              <a:rPr lang="ru-RU" sz="2400" b="1" dirty="0" err="1">
                <a:effectLst>
                  <a:outerShdw blurRad="38100" dist="38100" dir="2700000" algn="tl">
                    <a:srgbClr val="000000">
                      <a:alpha val="43137"/>
                    </a:srgbClr>
                  </a:outerShdw>
                </a:effectLst>
              </a:rPr>
              <a:t>иРНК</a:t>
            </a:r>
            <a:r>
              <a:rPr lang="ru-RU" sz="2400" b="1" dirty="0">
                <a:effectLst>
                  <a:outerShdw blurRad="38100" dist="38100" dir="2700000" algn="tl">
                    <a:srgbClr val="000000">
                      <a:alpha val="43137"/>
                    </a:srgbClr>
                  </a:outerShdw>
                </a:effectLst>
              </a:rPr>
              <a:t> (ААГ на ГАГ), который будет кодировать другую аминокислоту (</a:t>
            </a:r>
            <a:r>
              <a:rPr lang="ru-RU" sz="2400" b="1" dirty="0" err="1">
                <a:effectLst>
                  <a:outerShdw blurRad="38100" dist="38100" dir="2700000" algn="tl">
                    <a:srgbClr val="000000">
                      <a:alpha val="43137"/>
                    </a:srgbClr>
                  </a:outerShdw>
                </a:effectLst>
              </a:rPr>
              <a:t>глу</a:t>
            </a:r>
            <a:r>
              <a:rPr lang="ru-RU" sz="2400" b="1" dirty="0">
                <a:effectLst>
                  <a:outerShdw blurRad="38100" dist="38100" dir="2700000" algn="tl">
                    <a:srgbClr val="000000">
                      <a:alpha val="43137"/>
                    </a:srgbClr>
                  </a:outerShdw>
                </a:effectLst>
              </a:rPr>
              <a:t> вместо </a:t>
            </a:r>
            <a:r>
              <a:rPr lang="ru-RU" sz="2400" b="1" dirty="0" err="1">
                <a:effectLst>
                  <a:outerShdw blurRad="38100" dist="38100" dir="2700000" algn="tl">
                    <a:srgbClr val="000000">
                      <a:alpha val="43137"/>
                    </a:srgbClr>
                  </a:outerShdw>
                </a:effectLst>
              </a:rPr>
              <a:t>лиз</a:t>
            </a:r>
            <a:r>
              <a:rPr lang="ru-RU" sz="2400" b="1" dirty="0">
                <a:effectLst>
                  <a:outerShdw blurRad="38100" dist="38100" dir="2700000" algn="tl">
                    <a:srgbClr val="000000">
                      <a:alpha val="43137"/>
                    </a:srgbClr>
                  </a:outerShdw>
                </a:effectLst>
              </a:rPr>
              <a:t>), следовательно изменится первичная структура белка и его свойства, так как генетический код однозначен и </a:t>
            </a:r>
            <a:r>
              <a:rPr lang="ru-RU" sz="2400" b="1" dirty="0" err="1">
                <a:effectLst>
                  <a:outerShdw blurRad="38100" dist="38100" dir="2700000" algn="tl">
                    <a:srgbClr val="000000">
                      <a:alpha val="43137"/>
                    </a:srgbClr>
                  </a:outerShdw>
                </a:effectLst>
              </a:rPr>
              <a:t>триплетен</a:t>
            </a:r>
            <a:r>
              <a:rPr lang="ru-RU" sz="2400" b="1" dirty="0">
                <a:effectLst>
                  <a:outerShdw blurRad="38100" dist="38100" dir="2700000" algn="tl">
                    <a:srgbClr val="000000">
                      <a:alpha val="43137"/>
                    </a:srgbClr>
                  </a:outerShdw>
                </a:effectLst>
              </a:rPr>
              <a:t>.</a:t>
            </a:r>
          </a:p>
        </p:txBody>
      </p:sp>
      <p:sp>
        <p:nvSpPr>
          <p:cNvPr id="3" name="Содержимое 2"/>
          <p:cNvSpPr>
            <a:spLocks noGrp="1"/>
          </p:cNvSpPr>
          <p:nvPr>
            <p:ph idx="1"/>
          </p:nvPr>
        </p:nvSpPr>
        <p:spPr>
          <a:xfrm>
            <a:off x="251520" y="1777380"/>
            <a:ext cx="8496944" cy="3771636"/>
          </a:xfrm>
        </p:spPr>
        <p:txBody>
          <a:bodyPr/>
          <a:lstStyle/>
          <a:p>
            <a:pPr>
              <a:buNone/>
            </a:pPr>
            <a:r>
              <a:rPr lang="ru-RU" b="1" dirty="0"/>
              <a:t>ДНК смысл       </a:t>
            </a:r>
            <a:r>
              <a:rPr lang="ru-RU" b="1" i="1" dirty="0"/>
              <a:t>5’-  Т Ц Ц  </a:t>
            </a:r>
            <a:r>
              <a:rPr lang="ru-RU" sz="3600" b="1" i="1" u="sng" dirty="0">
                <a:solidFill>
                  <a:srgbClr val="C00000"/>
                </a:solidFill>
              </a:rPr>
              <a:t>А</a:t>
            </a:r>
            <a:r>
              <a:rPr lang="ru-RU" b="1" i="1" u="sng" dirty="0"/>
              <a:t> А Г</a:t>
            </a:r>
            <a:r>
              <a:rPr lang="ru-RU" b="1" i="1" dirty="0"/>
              <a:t>  Т Г Г   Г Ц А  - 3’</a:t>
            </a:r>
            <a:endParaRPr lang="ru-RU" b="1" dirty="0"/>
          </a:p>
          <a:p>
            <a:pPr>
              <a:buNone/>
            </a:pPr>
            <a:r>
              <a:rPr lang="ru-RU" b="1" dirty="0"/>
              <a:t>ДНК </a:t>
            </a:r>
            <a:r>
              <a:rPr lang="ru-RU" b="1" dirty="0" err="1"/>
              <a:t>транскр</a:t>
            </a:r>
            <a:r>
              <a:rPr lang="ru-RU" b="1" dirty="0"/>
              <a:t>    3’-  </a:t>
            </a:r>
            <a:r>
              <a:rPr lang="ru-RU" b="1" i="1" dirty="0"/>
              <a:t>А Г Г   </a:t>
            </a:r>
            <a:r>
              <a:rPr lang="ru-RU" b="1" i="1" u="sng" dirty="0">
                <a:solidFill>
                  <a:srgbClr val="C00000"/>
                </a:solidFill>
              </a:rPr>
              <a:t>Т</a:t>
            </a:r>
            <a:r>
              <a:rPr lang="ru-RU" b="1" i="1" u="sng" dirty="0"/>
              <a:t> Т Ц</a:t>
            </a:r>
            <a:r>
              <a:rPr lang="ru-RU" b="1" i="1" dirty="0"/>
              <a:t>  А Ц Ц  Ц Г Т</a:t>
            </a:r>
            <a:r>
              <a:rPr lang="ru-RU" b="1" dirty="0"/>
              <a:t> - 5’ </a:t>
            </a:r>
          </a:p>
          <a:p>
            <a:pPr>
              <a:buNone/>
            </a:pPr>
            <a:r>
              <a:rPr lang="ru-RU" b="1" dirty="0" err="1"/>
              <a:t>иРНК</a:t>
            </a:r>
            <a:r>
              <a:rPr lang="ru-RU" b="1" dirty="0"/>
              <a:t>:                 </a:t>
            </a:r>
            <a:r>
              <a:rPr lang="ru-RU" b="1" i="1" dirty="0"/>
              <a:t>5’- У Ц Ц  </a:t>
            </a:r>
            <a:r>
              <a:rPr lang="ru-RU" b="1" i="1" u="sng" dirty="0">
                <a:solidFill>
                  <a:srgbClr val="C00000"/>
                </a:solidFill>
              </a:rPr>
              <a:t>А</a:t>
            </a:r>
            <a:r>
              <a:rPr lang="ru-RU" b="1" i="1" u="sng" dirty="0"/>
              <a:t> А Г</a:t>
            </a:r>
            <a:r>
              <a:rPr lang="ru-RU" b="1" i="1" dirty="0"/>
              <a:t>   У Г Г   Г Ц А  - 3’</a:t>
            </a:r>
          </a:p>
          <a:p>
            <a:pPr>
              <a:buNone/>
            </a:pPr>
            <a:r>
              <a:rPr lang="ru-RU" b="1" dirty="0" err="1"/>
              <a:t>иРНК</a:t>
            </a:r>
            <a:r>
              <a:rPr lang="ru-RU" b="1" dirty="0"/>
              <a:t> </a:t>
            </a:r>
            <a:r>
              <a:rPr lang="ru-RU" b="1" dirty="0" err="1"/>
              <a:t>мут</a:t>
            </a:r>
            <a:r>
              <a:rPr lang="ru-RU" b="1" i="1" dirty="0"/>
              <a:t>:         5’-  У Ц Ц  </a:t>
            </a:r>
            <a:r>
              <a:rPr lang="ru-RU" b="1" i="1" u="sng" dirty="0">
                <a:solidFill>
                  <a:srgbClr val="C00000"/>
                </a:solidFill>
              </a:rPr>
              <a:t>Г</a:t>
            </a:r>
            <a:r>
              <a:rPr lang="ru-RU" b="1" i="1" u="sng" dirty="0"/>
              <a:t> А Г</a:t>
            </a:r>
            <a:r>
              <a:rPr lang="ru-RU" b="1" i="1" dirty="0"/>
              <a:t>  У Г Г  Г Ц А- 3’</a:t>
            </a:r>
          </a:p>
          <a:p>
            <a:pPr>
              <a:buNone/>
            </a:pPr>
            <a:r>
              <a:rPr lang="ru-RU" b="1" i="1" dirty="0"/>
              <a:t>белок </a:t>
            </a:r>
            <a:r>
              <a:rPr lang="ru-RU" b="1" i="1" dirty="0" err="1"/>
              <a:t>мут</a:t>
            </a:r>
            <a:r>
              <a:rPr lang="ru-RU" b="1" i="1" dirty="0"/>
              <a:t>:               сер – </a:t>
            </a:r>
            <a:r>
              <a:rPr lang="ru-RU" b="1" i="1" dirty="0" err="1">
                <a:solidFill>
                  <a:srgbClr val="C00000"/>
                </a:solidFill>
              </a:rPr>
              <a:t>глу</a:t>
            </a:r>
            <a:r>
              <a:rPr lang="ru-RU" b="1" i="1" dirty="0"/>
              <a:t> - три – ала</a:t>
            </a:r>
          </a:p>
          <a:p>
            <a:pPr>
              <a:buNone/>
            </a:pPr>
            <a:endParaRPr lang="ru-RU"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4828"/>
            <a:ext cx="8229600" cy="952500"/>
          </a:xfrm>
        </p:spPr>
        <p:txBody>
          <a:bodyPr>
            <a:normAutofit/>
          </a:bodyPr>
          <a:lstStyle/>
          <a:p>
            <a:r>
              <a:rPr lang="ru-RU" sz="4000" b="1" u="sng" dirty="0">
                <a:solidFill>
                  <a:srgbClr val="FF0000"/>
                </a:solidFill>
              </a:rPr>
              <a:t>ПРИМЕР 7 </a:t>
            </a:r>
            <a:r>
              <a:rPr lang="ru-RU" sz="4000" b="1" u="sng" dirty="0"/>
              <a:t>(задание с ЕГЭ 2020)</a:t>
            </a:r>
            <a:endParaRPr lang="ru-RU" sz="4000" dirty="0"/>
          </a:p>
        </p:txBody>
      </p:sp>
      <p:sp>
        <p:nvSpPr>
          <p:cNvPr id="3" name="Содержимое 2"/>
          <p:cNvSpPr>
            <a:spLocks noGrp="1"/>
          </p:cNvSpPr>
          <p:nvPr>
            <p:ph idx="1"/>
          </p:nvPr>
        </p:nvSpPr>
        <p:spPr>
          <a:xfrm>
            <a:off x="0" y="769268"/>
            <a:ext cx="9144000" cy="4945732"/>
          </a:xfrm>
        </p:spPr>
        <p:txBody>
          <a:bodyPr>
            <a:normAutofit fontScale="55000" lnSpcReduction="20000"/>
          </a:bodyPr>
          <a:lstStyle/>
          <a:p>
            <a:pPr marL="0" indent="0" algn="ctr">
              <a:buNone/>
            </a:pPr>
            <a:r>
              <a:rPr lang="ru-RU" sz="3300" b="1" dirty="0"/>
              <a:t>Известно, что </a:t>
            </a:r>
            <a:r>
              <a:rPr lang="ru-RU" sz="3300" b="1" dirty="0" err="1"/>
              <a:t>комплементарные</a:t>
            </a:r>
            <a:r>
              <a:rPr lang="ru-RU" sz="3300" b="1" dirty="0"/>
              <a:t> цепи нуклеиновых кислот антипараллельны (5’ концу в одной цепи соответствует 3’ конец другой цепи). Синтез нуклеиновых кислот начинается с 5’ конца. Рибосома движется по </a:t>
            </a:r>
            <a:r>
              <a:rPr lang="ru-RU" sz="3300" b="1" dirty="0" err="1"/>
              <a:t>иРНК</a:t>
            </a:r>
            <a:r>
              <a:rPr lang="ru-RU" sz="3300" b="1" dirty="0"/>
              <a:t> в направлении от 5’ к З’ концу. Фрагмент гена имеет следующую последовательность нуклеотидов (нижняя цепь матричная, транскрибируемая).</a:t>
            </a:r>
          </a:p>
          <a:p>
            <a:pPr marL="0" indent="0" algn="ctr">
              <a:buNone/>
            </a:pPr>
            <a:r>
              <a:rPr lang="ru-RU" sz="4400" b="1" dirty="0"/>
              <a:t>5'-ЦГЦАЦГАТАЦААГЦЦ-3’</a:t>
            </a:r>
          </a:p>
          <a:p>
            <a:pPr marL="0" indent="0" algn="ctr">
              <a:buNone/>
            </a:pPr>
            <a:r>
              <a:rPr lang="ru-RU" sz="4400" b="1" dirty="0"/>
              <a:t>3'-ГЦГТГЦТАТГТТЦГГ-5’</a:t>
            </a:r>
          </a:p>
          <a:p>
            <a:pPr marL="0" indent="0" algn="ctr">
              <a:buNone/>
            </a:pPr>
            <a:r>
              <a:rPr lang="ru-RU" sz="4400" b="1" dirty="0"/>
              <a:t>В результате </a:t>
            </a:r>
            <a:r>
              <a:rPr lang="ru-RU" sz="4400" b="1" i="1" u="sng" dirty="0"/>
              <a:t>точечной мутации</a:t>
            </a:r>
            <a:r>
              <a:rPr lang="ru-RU" sz="4400" b="1" dirty="0"/>
              <a:t> третья аминокислота во фрагменте полипептида заменилась на аминокислоту Вал. Определите аминокислоту, которая кодировалась до мутации, а также последовательность участка молекулы ДНК после мутации. Объясните последовательность решения задачи. Для выполнения задания используйте таблицу генетического кода. Благодаря какому свойству генетического кода данный фрагмент ДНК будет кодировать одинаковый фрагмент белка в клетках как бактерий, так и грибов? Ответ поясните. При написании последовательности нуклеиновых кислот указывайте направление цепи.</a:t>
            </a:r>
            <a:endParaRPr lang="ru-RU" sz="3600" b="1" dirty="0"/>
          </a:p>
          <a:p>
            <a:pPr algn="ctr">
              <a:buNone/>
            </a:pPr>
            <a:endParaRPr lang="ru-RU" b="1"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409228"/>
            <a:ext cx="8866312" cy="952500"/>
          </a:xfrm>
        </p:spPr>
        <p:txBody>
          <a:bodyPr>
            <a:noAutofit/>
          </a:bodyPr>
          <a:lstStyle/>
          <a:p>
            <a:r>
              <a:rPr lang="ru-RU" sz="2800" b="1" dirty="0"/>
              <a:t>1) Записываем заготовку и запишем то, что дано по задаче напротив соответствующего пункта </a:t>
            </a:r>
            <a:r>
              <a:rPr lang="ru-RU" sz="2800" b="1" dirty="0">
                <a:solidFill>
                  <a:srgbClr val="C00000"/>
                </a:solidFill>
              </a:rPr>
              <a:t>(</a:t>
            </a:r>
            <a:r>
              <a:rPr lang="ru-RU" sz="2800" b="1" i="1" dirty="0">
                <a:solidFill>
                  <a:srgbClr val="C00000"/>
                </a:solidFill>
              </a:rPr>
              <a:t>в данном случае это </a:t>
            </a:r>
            <a:r>
              <a:rPr lang="ru-RU" sz="2800" b="1" i="1" dirty="0" err="1">
                <a:solidFill>
                  <a:srgbClr val="C00000"/>
                </a:solidFill>
              </a:rPr>
              <a:t>двуцепочечная</a:t>
            </a:r>
            <a:r>
              <a:rPr lang="ru-RU" sz="2800" b="1" i="1" dirty="0">
                <a:solidFill>
                  <a:srgbClr val="C00000"/>
                </a:solidFill>
              </a:rPr>
              <a:t> молекула ДНК). </a:t>
            </a:r>
            <a:r>
              <a:rPr lang="ru-RU" sz="2800" b="1" dirty="0" err="1"/>
              <a:t>тРНК</a:t>
            </a:r>
            <a:r>
              <a:rPr lang="ru-RU" sz="2800" b="1" dirty="0"/>
              <a:t> не пишем – так по задаче антикодоны находить не нужно.</a:t>
            </a:r>
          </a:p>
        </p:txBody>
      </p:sp>
      <p:sp>
        <p:nvSpPr>
          <p:cNvPr id="3" name="Содержимое 2"/>
          <p:cNvSpPr>
            <a:spLocks noGrp="1"/>
          </p:cNvSpPr>
          <p:nvPr>
            <p:ph idx="1"/>
          </p:nvPr>
        </p:nvSpPr>
        <p:spPr>
          <a:xfrm>
            <a:off x="179512" y="2050024"/>
            <a:ext cx="8748464" cy="3255748"/>
          </a:xfrm>
        </p:spPr>
        <p:txBody>
          <a:bodyPr>
            <a:normAutofit/>
          </a:bodyPr>
          <a:lstStyle/>
          <a:p>
            <a:pPr>
              <a:buNone/>
            </a:pPr>
            <a:r>
              <a:rPr lang="ru-RU" b="1" dirty="0"/>
              <a:t>ДНК смысл      </a:t>
            </a:r>
            <a:r>
              <a:rPr lang="ru-RU" b="1" dirty="0">
                <a:solidFill>
                  <a:srgbClr val="C00000"/>
                </a:solidFill>
              </a:rPr>
              <a:t>5'- Ц Г Ц А Ц Г А Т А Ц А А Г Ц Ц -3’</a:t>
            </a:r>
          </a:p>
          <a:p>
            <a:pPr>
              <a:buNone/>
            </a:pPr>
            <a:r>
              <a:rPr lang="ru-RU" b="1" dirty="0"/>
              <a:t>ДНК </a:t>
            </a:r>
            <a:r>
              <a:rPr lang="ru-RU" b="1" dirty="0" err="1"/>
              <a:t>транскр</a:t>
            </a:r>
            <a:r>
              <a:rPr lang="ru-RU" b="1" dirty="0"/>
              <a:t>    </a:t>
            </a:r>
            <a:r>
              <a:rPr lang="ru-RU" b="1" dirty="0">
                <a:solidFill>
                  <a:srgbClr val="C00000"/>
                </a:solidFill>
              </a:rPr>
              <a:t>3'- Г Ц Г Т  Г Ц Т А Т  Г  Т Т  Ц Г Г  -5’</a:t>
            </a:r>
          </a:p>
          <a:p>
            <a:pPr>
              <a:buNone/>
            </a:pPr>
            <a:r>
              <a:rPr lang="ru-RU" b="1" dirty="0" err="1"/>
              <a:t>иРНК</a:t>
            </a:r>
            <a:endParaRPr lang="ru-RU" b="1" dirty="0"/>
          </a:p>
          <a:p>
            <a:pPr>
              <a:buNone/>
            </a:pPr>
            <a:r>
              <a:rPr lang="ru-RU" b="1" dirty="0"/>
              <a:t>белок</a:t>
            </a:r>
          </a:p>
          <a:p>
            <a:pPr>
              <a:buNone/>
            </a:pPr>
            <a:endParaRPr lang="ru-RU" b="1"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625252"/>
            <a:ext cx="9144000" cy="952500"/>
          </a:xfrm>
        </p:spPr>
        <p:txBody>
          <a:bodyPr>
            <a:noAutofit/>
          </a:bodyPr>
          <a:lstStyle/>
          <a:p>
            <a:r>
              <a:rPr lang="ru-RU" sz="2800" b="1" dirty="0"/>
              <a:t>2) По ПК к триплетам транскрибируемой цепи ДНК </a:t>
            </a:r>
            <a:r>
              <a:rPr lang="ru-RU" sz="2800" b="1" dirty="0">
                <a:solidFill>
                  <a:srgbClr val="C00000"/>
                </a:solidFill>
              </a:rPr>
              <a:t>находим триплеты </a:t>
            </a:r>
            <a:r>
              <a:rPr lang="ru-RU" sz="2800" b="1" dirty="0" err="1">
                <a:solidFill>
                  <a:srgbClr val="C00000"/>
                </a:solidFill>
              </a:rPr>
              <a:t>иРНК</a:t>
            </a:r>
            <a:r>
              <a:rPr lang="ru-RU" sz="2800" b="1" dirty="0">
                <a:solidFill>
                  <a:srgbClr val="C00000"/>
                </a:solidFill>
              </a:rPr>
              <a:t> </a:t>
            </a:r>
            <a:r>
              <a:rPr lang="ru-RU" sz="2800" b="1" dirty="0" err="1"/>
              <a:t>записывем</a:t>
            </a:r>
            <a:r>
              <a:rPr lang="ru-RU" sz="2800" b="1" dirty="0"/>
              <a:t> и подчеркиваем цепь </a:t>
            </a:r>
            <a:r>
              <a:rPr lang="ru-RU" sz="2400" b="1" i="1" dirty="0"/>
              <a:t>(так как именно по ней мы с помощью таблицы ГК будем позже искать последовательность АК в белке). </a:t>
            </a:r>
            <a:br>
              <a:rPr lang="ru-RU" sz="2800" b="1" dirty="0"/>
            </a:br>
            <a:endParaRPr lang="ru-RU" sz="2800" b="1" dirty="0"/>
          </a:p>
        </p:txBody>
      </p:sp>
      <p:sp>
        <p:nvSpPr>
          <p:cNvPr id="4" name="Содержимое 2"/>
          <p:cNvSpPr>
            <a:spLocks noGrp="1"/>
          </p:cNvSpPr>
          <p:nvPr>
            <p:ph idx="1"/>
          </p:nvPr>
        </p:nvSpPr>
        <p:spPr>
          <a:xfrm>
            <a:off x="179512" y="2050024"/>
            <a:ext cx="8748464" cy="3255748"/>
          </a:xfrm>
        </p:spPr>
        <p:txBody>
          <a:bodyPr>
            <a:normAutofit/>
          </a:bodyPr>
          <a:lstStyle/>
          <a:p>
            <a:pPr>
              <a:buNone/>
            </a:pPr>
            <a:r>
              <a:rPr lang="ru-RU" b="1" dirty="0"/>
              <a:t>ДНК смысл      5'- Ц Г Ц А Ц Г А Т А Ц А А Г Ц Ц -3’</a:t>
            </a:r>
          </a:p>
          <a:p>
            <a:pPr>
              <a:buNone/>
            </a:pPr>
            <a:r>
              <a:rPr lang="ru-RU" b="1" dirty="0"/>
              <a:t>ДНК </a:t>
            </a:r>
            <a:r>
              <a:rPr lang="ru-RU" b="1" dirty="0" err="1"/>
              <a:t>транскр</a:t>
            </a:r>
            <a:r>
              <a:rPr lang="ru-RU" b="1" dirty="0"/>
              <a:t>    3'- Г Ц Г Т  Г Ц Т А Т  Г  Т Т  Ц Г Г  -5’</a:t>
            </a:r>
          </a:p>
          <a:p>
            <a:pPr>
              <a:buNone/>
            </a:pPr>
            <a:r>
              <a:rPr lang="ru-RU" b="1" dirty="0" err="1"/>
              <a:t>иРНК</a:t>
            </a:r>
            <a:endParaRPr lang="ru-RU" b="1" dirty="0"/>
          </a:p>
          <a:p>
            <a:pPr>
              <a:buNone/>
            </a:pPr>
            <a:r>
              <a:rPr lang="ru-RU" b="1" dirty="0"/>
              <a:t>белок</a:t>
            </a:r>
          </a:p>
          <a:p>
            <a:pPr>
              <a:buNone/>
            </a:pPr>
            <a:endParaRPr lang="ru-RU" b="1" dirty="0"/>
          </a:p>
        </p:txBody>
      </p:sp>
      <p:sp>
        <p:nvSpPr>
          <p:cNvPr id="5" name="Прямоугольник 4"/>
          <p:cNvSpPr/>
          <p:nvPr/>
        </p:nvSpPr>
        <p:spPr>
          <a:xfrm>
            <a:off x="2627784" y="3217540"/>
            <a:ext cx="6336704" cy="584775"/>
          </a:xfrm>
          <a:prstGeom prst="rect">
            <a:avLst/>
          </a:prstGeom>
        </p:spPr>
        <p:txBody>
          <a:bodyPr wrap="square">
            <a:spAutoFit/>
          </a:bodyPr>
          <a:lstStyle/>
          <a:p>
            <a:r>
              <a:rPr lang="ru-RU" sz="3200" b="1" u="sng" dirty="0">
                <a:solidFill>
                  <a:srgbClr val="C00000"/>
                </a:solidFill>
              </a:rPr>
              <a:t>5’-  Ц Г Ц А Ц Г А У А Ц А А Г Ц Ц - 3’</a:t>
            </a:r>
            <a:endParaRPr lang="ru-RU"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p:cNvSpPr/>
          <p:nvPr/>
        </p:nvSpPr>
        <p:spPr>
          <a:xfrm>
            <a:off x="1833543" y="4941108"/>
            <a:ext cx="3571900" cy="365127"/>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500"/>
          </a:p>
        </p:txBody>
      </p:sp>
      <p:pic>
        <p:nvPicPr>
          <p:cNvPr id="19458" name="Picture 2" descr="https://i0.wp.com/syl.ru/misc/i/ai/406894/2701787.jpg"/>
          <p:cNvPicPr>
            <a:picLocks noChangeAspect="1" noChangeArrowheads="1"/>
          </p:cNvPicPr>
          <p:nvPr/>
        </p:nvPicPr>
        <p:blipFill>
          <a:blip r:embed="rId2"/>
          <a:srcRect/>
          <a:stretch>
            <a:fillRect/>
          </a:stretch>
        </p:blipFill>
        <p:spPr bwMode="auto">
          <a:xfrm>
            <a:off x="1654949" y="1726399"/>
            <a:ext cx="5655508" cy="2976583"/>
          </a:xfrm>
          <a:prstGeom prst="rect">
            <a:avLst/>
          </a:prstGeom>
          <a:noFill/>
        </p:spPr>
      </p:pic>
      <p:grpSp>
        <p:nvGrpSpPr>
          <p:cNvPr id="12" name="Группа 11"/>
          <p:cNvGrpSpPr/>
          <p:nvPr/>
        </p:nvGrpSpPr>
        <p:grpSpPr>
          <a:xfrm>
            <a:off x="1476353" y="119043"/>
            <a:ext cx="4167217" cy="1666887"/>
            <a:chOff x="500034" y="4357694"/>
            <a:chExt cx="5643602" cy="2428868"/>
          </a:xfrm>
        </p:grpSpPr>
        <p:sp>
          <p:nvSpPr>
            <p:cNvPr id="3" name="Прямоугольник 2"/>
            <p:cNvSpPr/>
            <p:nvPr/>
          </p:nvSpPr>
          <p:spPr>
            <a:xfrm>
              <a:off x="500034" y="4357694"/>
              <a:ext cx="5643602" cy="2428868"/>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500"/>
            </a:p>
          </p:txBody>
        </p:sp>
        <p:grpSp>
          <p:nvGrpSpPr>
            <p:cNvPr id="4" name="Группа 3"/>
            <p:cNvGrpSpPr/>
            <p:nvPr/>
          </p:nvGrpSpPr>
          <p:grpSpPr>
            <a:xfrm>
              <a:off x="714348" y="4643447"/>
              <a:ext cx="5143538" cy="1966448"/>
              <a:chOff x="714348" y="4643447"/>
              <a:chExt cx="5143538" cy="1966448"/>
            </a:xfrm>
          </p:grpSpPr>
          <p:sp>
            <p:nvSpPr>
              <p:cNvPr id="5" name="TextBox 4"/>
              <p:cNvSpPr txBox="1"/>
              <p:nvPr/>
            </p:nvSpPr>
            <p:spPr>
              <a:xfrm>
                <a:off x="714348" y="4643447"/>
                <a:ext cx="3091225" cy="1966448"/>
              </a:xfrm>
              <a:prstGeom prst="rect">
                <a:avLst/>
              </a:prstGeom>
              <a:noFill/>
            </p:spPr>
            <p:txBody>
              <a:bodyPr wrap="square" rtlCol="0">
                <a:spAutoFit/>
              </a:bodyPr>
              <a:lstStyle/>
              <a:p>
                <a:r>
                  <a:rPr lang="ru-RU" sz="1167" dirty="0"/>
                  <a:t>ДНК смысловая</a:t>
                </a:r>
              </a:p>
              <a:p>
                <a:r>
                  <a:rPr lang="ru-RU" sz="1167" dirty="0"/>
                  <a:t>         (НЕ транскрибируемая)</a:t>
                </a:r>
              </a:p>
              <a:p>
                <a:r>
                  <a:rPr lang="ru-RU" sz="1167" dirty="0"/>
                  <a:t>         (кодирующая)</a:t>
                </a:r>
              </a:p>
              <a:p>
                <a:endParaRPr lang="ru-RU" sz="1167" dirty="0"/>
              </a:p>
              <a:p>
                <a:r>
                  <a:rPr lang="ru-RU" sz="1167" dirty="0"/>
                  <a:t>ДНК матричная</a:t>
                </a:r>
              </a:p>
              <a:p>
                <a:r>
                  <a:rPr lang="ru-RU" sz="1167" dirty="0"/>
                  <a:t>         (транскрибируемая)</a:t>
                </a:r>
              </a:p>
              <a:p>
                <a:r>
                  <a:rPr lang="ru-RU" sz="1167" dirty="0"/>
                  <a:t>         </a:t>
                </a:r>
              </a:p>
            </p:txBody>
          </p:sp>
          <p:grpSp>
            <p:nvGrpSpPr>
              <p:cNvPr id="6" name="Группа 12"/>
              <p:cNvGrpSpPr/>
              <p:nvPr/>
            </p:nvGrpSpPr>
            <p:grpSpPr>
              <a:xfrm>
                <a:off x="3483083" y="4786323"/>
                <a:ext cx="2374803" cy="470893"/>
                <a:chOff x="3483083" y="4786323"/>
                <a:chExt cx="2374803" cy="470893"/>
              </a:xfrm>
            </p:grpSpPr>
            <p:sp>
              <p:nvSpPr>
                <p:cNvPr id="10" name="TextBox 9"/>
                <p:cNvSpPr txBox="1"/>
                <p:nvPr/>
              </p:nvSpPr>
              <p:spPr>
                <a:xfrm>
                  <a:off x="3483083" y="4786323"/>
                  <a:ext cx="2374803" cy="470893"/>
                </a:xfrm>
                <a:prstGeom prst="rect">
                  <a:avLst/>
                </a:prstGeom>
                <a:noFill/>
              </p:spPr>
              <p:txBody>
                <a:bodyPr wrap="square" rtlCol="0">
                  <a:spAutoFit/>
                </a:bodyPr>
                <a:lstStyle/>
                <a:p>
                  <a:r>
                    <a:rPr lang="ru-RU" sz="1500" dirty="0"/>
                    <a:t>5´                           3 ´ </a:t>
                  </a:r>
                </a:p>
              </p:txBody>
            </p:sp>
            <p:cxnSp>
              <p:nvCxnSpPr>
                <p:cNvPr id="11" name="Прямая со стрелкой 10"/>
                <p:cNvCxnSpPr/>
                <p:nvPr/>
              </p:nvCxnSpPr>
              <p:spPr>
                <a:xfrm>
                  <a:off x="4071934" y="5000636"/>
                  <a:ext cx="121444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7" name="Группа 13"/>
              <p:cNvGrpSpPr/>
              <p:nvPr/>
            </p:nvGrpSpPr>
            <p:grpSpPr>
              <a:xfrm>
                <a:off x="3483083" y="5715017"/>
                <a:ext cx="2374803" cy="470893"/>
                <a:chOff x="3483083" y="4786323"/>
                <a:chExt cx="2374803" cy="470893"/>
              </a:xfrm>
            </p:grpSpPr>
            <p:sp>
              <p:nvSpPr>
                <p:cNvPr id="8" name="TextBox 7"/>
                <p:cNvSpPr txBox="1"/>
                <p:nvPr/>
              </p:nvSpPr>
              <p:spPr>
                <a:xfrm>
                  <a:off x="3483083" y="4786323"/>
                  <a:ext cx="2374803" cy="470893"/>
                </a:xfrm>
                <a:prstGeom prst="rect">
                  <a:avLst/>
                </a:prstGeom>
                <a:noFill/>
              </p:spPr>
              <p:txBody>
                <a:bodyPr wrap="square" rtlCol="0">
                  <a:spAutoFit/>
                </a:bodyPr>
                <a:lstStyle/>
                <a:p>
                  <a:r>
                    <a:rPr lang="ru-RU" sz="1500" dirty="0"/>
                    <a:t>3´                           5 ´ </a:t>
                  </a:r>
                </a:p>
              </p:txBody>
            </p:sp>
            <p:cxnSp>
              <p:nvCxnSpPr>
                <p:cNvPr id="9" name="Прямая со стрелкой 8"/>
                <p:cNvCxnSpPr/>
                <p:nvPr/>
              </p:nvCxnSpPr>
              <p:spPr>
                <a:xfrm>
                  <a:off x="4071934" y="5000636"/>
                  <a:ext cx="1214446"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grpSp>
      <p:sp>
        <p:nvSpPr>
          <p:cNvPr id="14" name="TextBox 13"/>
          <p:cNvSpPr txBox="1"/>
          <p:nvPr/>
        </p:nvSpPr>
        <p:spPr>
          <a:xfrm>
            <a:off x="3559962" y="4941109"/>
            <a:ext cx="1753547" cy="323165"/>
          </a:xfrm>
          <a:prstGeom prst="rect">
            <a:avLst/>
          </a:prstGeom>
          <a:noFill/>
        </p:spPr>
        <p:txBody>
          <a:bodyPr wrap="square" rtlCol="0">
            <a:spAutoFit/>
          </a:bodyPr>
          <a:lstStyle/>
          <a:p>
            <a:r>
              <a:rPr lang="ru-RU" sz="1500" dirty="0"/>
              <a:t>5´                           3 ´ </a:t>
            </a:r>
          </a:p>
        </p:txBody>
      </p:sp>
      <p:cxnSp>
        <p:nvCxnSpPr>
          <p:cNvPr id="15" name="Прямая со стрелкой 14"/>
          <p:cNvCxnSpPr/>
          <p:nvPr/>
        </p:nvCxnSpPr>
        <p:spPr>
          <a:xfrm>
            <a:off x="3917152" y="5119703"/>
            <a:ext cx="896743" cy="109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369328" y="4990522"/>
            <a:ext cx="892975" cy="323165"/>
          </a:xfrm>
          <a:prstGeom prst="rect">
            <a:avLst/>
          </a:prstGeom>
          <a:noFill/>
        </p:spPr>
        <p:txBody>
          <a:bodyPr wrap="square" rtlCol="0">
            <a:spAutoFit/>
          </a:bodyPr>
          <a:lstStyle/>
          <a:p>
            <a:r>
              <a:rPr lang="ru-RU" sz="1500" dirty="0" err="1"/>
              <a:t>и-РНК</a:t>
            </a:r>
            <a:endParaRPr lang="ru-RU" sz="1500"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409228"/>
            <a:ext cx="9144000" cy="952500"/>
          </a:xfrm>
        </p:spPr>
        <p:txBody>
          <a:bodyPr>
            <a:noAutofit/>
          </a:bodyPr>
          <a:lstStyle/>
          <a:p>
            <a:r>
              <a:rPr lang="ru-RU" sz="3600" b="1" dirty="0"/>
              <a:t>3) Находим </a:t>
            </a:r>
            <a:r>
              <a:rPr lang="ru-RU" sz="3600" b="1" dirty="0">
                <a:solidFill>
                  <a:srgbClr val="C00000"/>
                </a:solidFill>
              </a:rPr>
              <a:t>третью АК </a:t>
            </a:r>
            <a:r>
              <a:rPr lang="ru-RU" sz="3600" b="1" dirty="0"/>
              <a:t>в белке с помощью таблицы ГК, используя </a:t>
            </a:r>
            <a:r>
              <a:rPr lang="ru-RU" sz="3600" b="1" dirty="0">
                <a:solidFill>
                  <a:srgbClr val="C00000"/>
                </a:solidFill>
              </a:rPr>
              <a:t>третий кодон </a:t>
            </a:r>
            <a:r>
              <a:rPr lang="ru-RU" sz="3600" b="1" u="sng" dirty="0" err="1">
                <a:solidFill>
                  <a:srgbClr val="C00000"/>
                </a:solidFill>
              </a:rPr>
              <a:t>иРНК</a:t>
            </a:r>
            <a:r>
              <a:rPr lang="ru-RU" sz="3600" b="1" u="sng" dirty="0"/>
              <a:t>:</a:t>
            </a:r>
            <a:br>
              <a:rPr lang="ru-RU" sz="3600" b="1" dirty="0"/>
            </a:br>
            <a:endParaRPr lang="ru-RU" sz="3600" b="1" dirty="0"/>
          </a:p>
        </p:txBody>
      </p:sp>
      <p:sp>
        <p:nvSpPr>
          <p:cNvPr id="4" name="Содержимое 2"/>
          <p:cNvSpPr>
            <a:spLocks noGrp="1"/>
          </p:cNvSpPr>
          <p:nvPr>
            <p:ph idx="1"/>
          </p:nvPr>
        </p:nvSpPr>
        <p:spPr>
          <a:xfrm>
            <a:off x="179512" y="2050024"/>
            <a:ext cx="8748464" cy="3255748"/>
          </a:xfrm>
        </p:spPr>
        <p:txBody>
          <a:bodyPr>
            <a:normAutofit/>
          </a:bodyPr>
          <a:lstStyle/>
          <a:p>
            <a:pPr>
              <a:buNone/>
            </a:pPr>
            <a:r>
              <a:rPr lang="ru-RU" b="1" dirty="0"/>
              <a:t>ДНК смысл      5'- Ц Г Ц А Ц Г А Т А Ц А А Г Ц Ц -3’</a:t>
            </a:r>
          </a:p>
          <a:p>
            <a:pPr>
              <a:buNone/>
            </a:pPr>
            <a:r>
              <a:rPr lang="ru-RU" b="1" dirty="0"/>
              <a:t>ДНК </a:t>
            </a:r>
            <a:r>
              <a:rPr lang="ru-RU" b="1" dirty="0" err="1"/>
              <a:t>транскр</a:t>
            </a:r>
            <a:r>
              <a:rPr lang="ru-RU" b="1" dirty="0"/>
              <a:t>    3'- Г Ц Г Т  Г Ц Т А Т  Г  Т Т  Ц Г Г  -5’</a:t>
            </a:r>
          </a:p>
          <a:p>
            <a:pPr>
              <a:buNone/>
            </a:pPr>
            <a:r>
              <a:rPr lang="ru-RU" b="1" dirty="0" err="1"/>
              <a:t>иРНК</a:t>
            </a:r>
            <a:r>
              <a:rPr lang="ru-RU" b="1" dirty="0"/>
              <a:t>                </a:t>
            </a:r>
            <a:r>
              <a:rPr lang="ru-RU" b="1" u="sng" dirty="0"/>
              <a:t>5’-  Ц Г Ц А Ц Г А У А Ц А А Г Ц Ц - 3’</a:t>
            </a:r>
            <a:endParaRPr lang="ru-RU" b="1" dirty="0"/>
          </a:p>
          <a:p>
            <a:pPr>
              <a:buNone/>
            </a:pPr>
            <a:r>
              <a:rPr lang="ru-RU" b="1" dirty="0"/>
              <a:t>белок</a:t>
            </a:r>
          </a:p>
          <a:p>
            <a:pPr>
              <a:buNone/>
            </a:pPr>
            <a:endParaRPr lang="ru-RU" b="1" dirty="0"/>
          </a:p>
        </p:txBody>
      </p:sp>
      <p:sp>
        <p:nvSpPr>
          <p:cNvPr id="5" name="Прямоугольник 4"/>
          <p:cNvSpPr/>
          <p:nvPr/>
        </p:nvSpPr>
        <p:spPr>
          <a:xfrm>
            <a:off x="5292080" y="3865612"/>
            <a:ext cx="3528392" cy="584775"/>
          </a:xfrm>
          <a:prstGeom prst="rect">
            <a:avLst/>
          </a:prstGeom>
        </p:spPr>
        <p:txBody>
          <a:bodyPr wrap="square">
            <a:spAutoFit/>
          </a:bodyPr>
          <a:lstStyle/>
          <a:p>
            <a:r>
              <a:rPr lang="ru-RU" sz="3200" b="1" dirty="0">
                <a:solidFill>
                  <a:srgbClr val="C00000"/>
                </a:solidFill>
              </a:rPr>
              <a:t>Иле</a:t>
            </a:r>
          </a:p>
        </p:txBody>
      </p:sp>
      <p:sp>
        <p:nvSpPr>
          <p:cNvPr id="6" name="Скругленный прямоугольник 5"/>
          <p:cNvSpPr/>
          <p:nvPr/>
        </p:nvSpPr>
        <p:spPr>
          <a:xfrm>
            <a:off x="5220072" y="3289548"/>
            <a:ext cx="1008112" cy="5040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6"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824880"/>
            <a:ext cx="9144000" cy="952500"/>
          </a:xfrm>
        </p:spPr>
        <p:txBody>
          <a:bodyPr>
            <a:noAutofit/>
          </a:bodyPr>
          <a:lstStyle/>
          <a:p>
            <a:r>
              <a:rPr lang="ru-RU" sz="2400" b="1" dirty="0"/>
              <a:t>4) </a:t>
            </a:r>
            <a:r>
              <a:rPr lang="ru-RU" sz="2400" b="1" dirty="0">
                <a:solidFill>
                  <a:srgbClr val="C00000"/>
                </a:solidFill>
              </a:rPr>
              <a:t>Разбираемся с ТОЧЕЧНОЙ мутацией – замена третей аминокислоты Иле на Вал </a:t>
            </a:r>
            <a:r>
              <a:rPr lang="ru-RU" sz="2400" b="1" dirty="0"/>
              <a:t>(за счет изменения </a:t>
            </a:r>
            <a:r>
              <a:rPr lang="ru-RU" sz="2400" b="1" u="sng" dirty="0"/>
              <a:t>только одного нуклеотида</a:t>
            </a:r>
            <a:r>
              <a:rPr lang="ru-RU" sz="2400" b="1" dirty="0"/>
              <a:t> за счет замены одного азотистого основания). </a:t>
            </a:r>
            <a:br>
              <a:rPr lang="ru-RU" sz="2400" b="1" dirty="0"/>
            </a:br>
            <a:r>
              <a:rPr lang="ru-RU" sz="2400" b="1" dirty="0"/>
              <a:t>Добавляем к схеме «мутантный белок» и выделяем (подчеркиваем или обводим) АК, которая изменилась:</a:t>
            </a:r>
            <a:br>
              <a:rPr lang="ru-RU" sz="2400" b="1" dirty="0"/>
            </a:br>
            <a:br>
              <a:rPr lang="ru-RU" sz="2400" b="1" dirty="0"/>
            </a:br>
            <a:endParaRPr lang="ru-RU" sz="2400" b="1" dirty="0"/>
          </a:p>
        </p:txBody>
      </p:sp>
      <p:sp>
        <p:nvSpPr>
          <p:cNvPr id="4" name="Содержимое 2"/>
          <p:cNvSpPr>
            <a:spLocks noGrp="1"/>
          </p:cNvSpPr>
          <p:nvPr>
            <p:ph idx="1"/>
          </p:nvPr>
        </p:nvSpPr>
        <p:spPr>
          <a:xfrm>
            <a:off x="179512" y="2266048"/>
            <a:ext cx="8748464" cy="3255748"/>
          </a:xfrm>
        </p:spPr>
        <p:txBody>
          <a:bodyPr>
            <a:normAutofit/>
          </a:bodyPr>
          <a:lstStyle/>
          <a:p>
            <a:pPr>
              <a:buNone/>
            </a:pPr>
            <a:r>
              <a:rPr lang="ru-RU" b="1" dirty="0"/>
              <a:t>ДНК смысл      5'- Ц Г Ц А Ц Г А Т А Ц А А Г Ц Ц -3’</a:t>
            </a:r>
          </a:p>
          <a:p>
            <a:pPr>
              <a:buNone/>
            </a:pPr>
            <a:r>
              <a:rPr lang="ru-RU" b="1" dirty="0"/>
              <a:t>ДНК </a:t>
            </a:r>
            <a:r>
              <a:rPr lang="ru-RU" b="1" dirty="0" err="1"/>
              <a:t>транскр</a:t>
            </a:r>
            <a:r>
              <a:rPr lang="ru-RU" b="1" dirty="0"/>
              <a:t>    3'- Г Ц Г Т  Г Ц Т А Т  Г  Т Т  Ц Г Г  -5’</a:t>
            </a:r>
          </a:p>
          <a:p>
            <a:pPr>
              <a:buNone/>
            </a:pPr>
            <a:r>
              <a:rPr lang="ru-RU" b="1" dirty="0" err="1"/>
              <a:t>иРНК</a:t>
            </a:r>
            <a:r>
              <a:rPr lang="ru-RU" b="1" dirty="0"/>
              <a:t>                </a:t>
            </a:r>
            <a:r>
              <a:rPr lang="ru-RU" b="1" u="sng" dirty="0"/>
              <a:t>5’-  Ц Г Ц А Ц Г А У А Ц А А Г Ц Ц - 3’</a:t>
            </a:r>
            <a:endParaRPr lang="ru-RU" b="1" dirty="0"/>
          </a:p>
          <a:p>
            <a:pPr>
              <a:buNone/>
            </a:pPr>
            <a:r>
              <a:rPr lang="ru-RU" b="1" dirty="0"/>
              <a:t>белок</a:t>
            </a:r>
          </a:p>
          <a:p>
            <a:pPr>
              <a:buNone/>
            </a:pPr>
            <a:endParaRPr lang="ru-RU" b="1" dirty="0"/>
          </a:p>
        </p:txBody>
      </p:sp>
      <p:sp>
        <p:nvSpPr>
          <p:cNvPr id="5" name="Прямоугольник 4"/>
          <p:cNvSpPr/>
          <p:nvPr/>
        </p:nvSpPr>
        <p:spPr>
          <a:xfrm>
            <a:off x="5292080" y="4000917"/>
            <a:ext cx="3528392" cy="584775"/>
          </a:xfrm>
          <a:prstGeom prst="rect">
            <a:avLst/>
          </a:prstGeom>
        </p:spPr>
        <p:txBody>
          <a:bodyPr wrap="square">
            <a:spAutoFit/>
          </a:bodyPr>
          <a:lstStyle/>
          <a:p>
            <a:r>
              <a:rPr lang="ru-RU" sz="3200" b="1" dirty="0"/>
              <a:t>Иле</a:t>
            </a:r>
          </a:p>
        </p:txBody>
      </p:sp>
      <p:sp>
        <p:nvSpPr>
          <p:cNvPr id="6" name="Скругленный прямоугольник 5"/>
          <p:cNvSpPr/>
          <p:nvPr/>
        </p:nvSpPr>
        <p:spPr>
          <a:xfrm>
            <a:off x="5220072" y="3433564"/>
            <a:ext cx="1008112" cy="50405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179512" y="4657700"/>
            <a:ext cx="1830116" cy="584775"/>
          </a:xfrm>
          <a:prstGeom prst="rect">
            <a:avLst/>
          </a:prstGeom>
        </p:spPr>
        <p:txBody>
          <a:bodyPr wrap="none">
            <a:spAutoFit/>
          </a:bodyPr>
          <a:lstStyle/>
          <a:p>
            <a:pPr>
              <a:buNone/>
            </a:pPr>
            <a:r>
              <a:rPr lang="ru-RU" sz="3200" b="1" dirty="0">
                <a:solidFill>
                  <a:srgbClr val="C00000"/>
                </a:solidFill>
              </a:rPr>
              <a:t>Белок </a:t>
            </a:r>
            <a:r>
              <a:rPr lang="ru-RU" sz="2400" b="1" dirty="0" err="1">
                <a:solidFill>
                  <a:srgbClr val="C00000"/>
                </a:solidFill>
              </a:rPr>
              <a:t>мут</a:t>
            </a:r>
            <a:endParaRPr lang="ru-RU" sz="2400" b="1" dirty="0">
              <a:solidFill>
                <a:srgbClr val="C00000"/>
              </a:solidFill>
            </a:endParaRPr>
          </a:p>
        </p:txBody>
      </p:sp>
      <p:sp>
        <p:nvSpPr>
          <p:cNvPr id="8" name="Прямоугольник 7"/>
          <p:cNvSpPr/>
          <p:nvPr/>
        </p:nvSpPr>
        <p:spPr>
          <a:xfrm>
            <a:off x="5292080" y="4585692"/>
            <a:ext cx="833883" cy="584775"/>
          </a:xfrm>
          <a:prstGeom prst="rect">
            <a:avLst/>
          </a:prstGeom>
        </p:spPr>
        <p:txBody>
          <a:bodyPr wrap="none">
            <a:spAutoFit/>
          </a:bodyPr>
          <a:lstStyle/>
          <a:p>
            <a:pPr>
              <a:buNone/>
            </a:pPr>
            <a:r>
              <a:rPr lang="ru-RU" sz="3200" b="1" dirty="0">
                <a:solidFill>
                  <a:srgbClr val="C00000"/>
                </a:solidFill>
              </a:rPr>
              <a:t>Вал</a:t>
            </a:r>
            <a:endParaRPr lang="ru-RU"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512" y="697260"/>
            <a:ext cx="9144000" cy="952500"/>
          </a:xfrm>
        </p:spPr>
        <p:txBody>
          <a:bodyPr>
            <a:noAutofit/>
          </a:bodyPr>
          <a:lstStyle/>
          <a:p>
            <a:r>
              <a:rPr lang="ru-RU" sz="2800" b="1" dirty="0"/>
              <a:t>5) По таблице ГК находим, что аминокислоту Вал кодируют 4 кодона </a:t>
            </a:r>
            <a:r>
              <a:rPr lang="ru-RU" sz="2800" b="1" dirty="0" err="1"/>
              <a:t>иРНК</a:t>
            </a:r>
            <a:r>
              <a:rPr lang="ru-RU" sz="2800" b="1" dirty="0"/>
              <a:t>: ГУУ, ГУА, ГУЦ, ГУГ. </a:t>
            </a:r>
            <a:br>
              <a:rPr lang="ru-RU" sz="2800" b="1" dirty="0"/>
            </a:br>
            <a:r>
              <a:rPr lang="ru-RU" sz="2800" b="1" dirty="0"/>
              <a:t>То есть подходит только один вариант: до мутации кодон - </a:t>
            </a:r>
            <a:r>
              <a:rPr lang="ru-RU" sz="2800" b="1" u="sng" dirty="0">
                <a:solidFill>
                  <a:srgbClr val="C00000"/>
                </a:solidFill>
              </a:rPr>
              <a:t>А</a:t>
            </a:r>
            <a:r>
              <a:rPr lang="ru-RU" sz="2800" b="1" dirty="0"/>
              <a:t>УА, а после точечной мутации стал </a:t>
            </a:r>
            <a:r>
              <a:rPr lang="ru-RU" sz="2800" b="1" u="sng" dirty="0">
                <a:solidFill>
                  <a:srgbClr val="C00000"/>
                </a:solidFill>
              </a:rPr>
              <a:t>Г</a:t>
            </a:r>
            <a:r>
              <a:rPr lang="ru-RU" sz="2800" b="1" dirty="0"/>
              <a:t>УА; </a:t>
            </a:r>
            <a:br>
              <a:rPr lang="ru-RU" sz="2800" b="1" dirty="0"/>
            </a:br>
            <a:endParaRPr lang="ru-RU" sz="2800" b="1" dirty="0"/>
          </a:p>
        </p:txBody>
      </p:sp>
      <p:pic>
        <p:nvPicPr>
          <p:cNvPr id="4" name="Picture 2" descr="Генетический код — свойственный всем живым организмам способ ..."/>
          <p:cNvPicPr>
            <a:picLocks noChangeAspect="1" noChangeArrowheads="1"/>
          </p:cNvPicPr>
          <p:nvPr/>
        </p:nvPicPr>
        <p:blipFill>
          <a:blip r:embed="rId2" cstate="print"/>
          <a:srcRect/>
          <a:stretch>
            <a:fillRect/>
          </a:stretch>
        </p:blipFill>
        <p:spPr bwMode="auto">
          <a:xfrm>
            <a:off x="2123728" y="1921396"/>
            <a:ext cx="5445671" cy="3485571"/>
          </a:xfrm>
          <a:prstGeom prst="rect">
            <a:avLst/>
          </a:prstGeom>
          <a:noFill/>
        </p:spPr>
      </p:pic>
      <p:sp>
        <p:nvSpPr>
          <p:cNvPr id="5" name="Скругленный прямоугольник 4"/>
          <p:cNvSpPr/>
          <p:nvPr/>
        </p:nvSpPr>
        <p:spPr>
          <a:xfrm>
            <a:off x="3059832" y="4657700"/>
            <a:ext cx="864096" cy="720080"/>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160" y="752872"/>
            <a:ext cx="8867328" cy="952500"/>
          </a:xfrm>
        </p:spPr>
        <p:txBody>
          <a:bodyPr>
            <a:normAutofit fontScale="90000"/>
          </a:bodyPr>
          <a:lstStyle/>
          <a:p>
            <a:r>
              <a:rPr lang="ru-RU" sz="4000" b="1" dirty="0"/>
              <a:t>6) Определяем как изменился третий триплет на ДНК после мутации </a:t>
            </a:r>
            <a:r>
              <a:rPr lang="ru-RU" sz="3100" b="1" i="1" dirty="0"/>
              <a:t>(это можно в схему не добавлять – расписать на черновике и добавить в ответ)</a:t>
            </a:r>
            <a:br>
              <a:rPr lang="ru-RU" sz="4000" dirty="0"/>
            </a:br>
            <a:endParaRPr lang="ru-RU" dirty="0"/>
          </a:p>
        </p:txBody>
      </p:sp>
      <p:sp>
        <p:nvSpPr>
          <p:cNvPr id="3" name="Содержимое 2"/>
          <p:cNvSpPr>
            <a:spLocks noGrp="1"/>
          </p:cNvSpPr>
          <p:nvPr>
            <p:ph idx="1"/>
          </p:nvPr>
        </p:nvSpPr>
        <p:spPr>
          <a:xfrm>
            <a:off x="179512" y="2209428"/>
            <a:ext cx="9144000" cy="3771636"/>
          </a:xfrm>
        </p:spPr>
        <p:txBody>
          <a:bodyPr>
            <a:normAutofit/>
          </a:bodyPr>
          <a:lstStyle/>
          <a:p>
            <a:pPr>
              <a:buNone/>
            </a:pPr>
            <a:r>
              <a:rPr lang="ru-RU" sz="2800" b="1" dirty="0"/>
              <a:t>ДНК смысл (</a:t>
            </a:r>
            <a:r>
              <a:rPr lang="ru-RU" sz="2800" b="1" dirty="0" err="1"/>
              <a:t>мут</a:t>
            </a:r>
            <a:r>
              <a:rPr lang="ru-RU" sz="2800" b="1" dirty="0"/>
              <a:t>)        </a:t>
            </a:r>
            <a:r>
              <a:rPr lang="ru-RU" sz="2800" dirty="0"/>
              <a:t>5'- Ц Г Ц А Ц Г </a:t>
            </a:r>
            <a:r>
              <a:rPr lang="ru-RU" sz="2800" b="1" u="sng" dirty="0"/>
              <a:t>Г</a:t>
            </a:r>
            <a:r>
              <a:rPr lang="ru-RU" sz="2800" b="1" dirty="0"/>
              <a:t> Т А</a:t>
            </a:r>
            <a:r>
              <a:rPr lang="ru-RU" sz="2800" dirty="0"/>
              <a:t> Ц А А Г Ц Ц -3’</a:t>
            </a:r>
          </a:p>
          <a:p>
            <a:pPr>
              <a:buNone/>
            </a:pPr>
            <a:r>
              <a:rPr lang="ru-RU" sz="2800" b="1" dirty="0"/>
              <a:t>ДНК </a:t>
            </a:r>
            <a:r>
              <a:rPr lang="ru-RU" sz="2800" b="1" dirty="0" err="1"/>
              <a:t>транскр</a:t>
            </a:r>
            <a:r>
              <a:rPr lang="ru-RU" sz="2800" b="1" dirty="0"/>
              <a:t> (</a:t>
            </a:r>
            <a:r>
              <a:rPr lang="ru-RU" sz="2800" b="1" dirty="0" err="1"/>
              <a:t>мут</a:t>
            </a:r>
            <a:r>
              <a:rPr lang="ru-RU" sz="2800" b="1" dirty="0"/>
              <a:t>)     </a:t>
            </a:r>
            <a:r>
              <a:rPr lang="ru-RU" sz="2800" dirty="0"/>
              <a:t>3'- Г Ц Г Т  Г Ц </a:t>
            </a:r>
            <a:r>
              <a:rPr lang="ru-RU" sz="2800" b="1" u="sng" dirty="0"/>
              <a:t>Ц</a:t>
            </a:r>
            <a:r>
              <a:rPr lang="ru-RU" sz="2800" b="1" dirty="0"/>
              <a:t> А Т</a:t>
            </a:r>
            <a:r>
              <a:rPr lang="ru-RU" sz="2800" dirty="0"/>
              <a:t> Г Т  Т Ц Г Г-5’</a:t>
            </a:r>
          </a:p>
          <a:p>
            <a:pPr>
              <a:buNone/>
            </a:pPr>
            <a:r>
              <a:rPr lang="ru-RU" sz="2800" b="1" dirty="0" err="1"/>
              <a:t>иРНК</a:t>
            </a:r>
            <a:r>
              <a:rPr lang="ru-RU" sz="2800" b="1" dirty="0"/>
              <a:t> (</a:t>
            </a:r>
            <a:r>
              <a:rPr lang="ru-RU" sz="2800" b="1" dirty="0" err="1"/>
              <a:t>мут</a:t>
            </a:r>
            <a:r>
              <a:rPr lang="ru-RU" sz="2800" b="1" dirty="0"/>
              <a:t>)                  </a:t>
            </a:r>
            <a:r>
              <a:rPr lang="ru-RU" sz="2800" dirty="0"/>
              <a:t>5’-  Ц Г Ц А Ц Г </a:t>
            </a:r>
            <a:r>
              <a:rPr lang="ru-RU" sz="2800" b="1" u="sng" dirty="0"/>
              <a:t>Г</a:t>
            </a:r>
            <a:r>
              <a:rPr lang="ru-RU" sz="2800" b="1" dirty="0"/>
              <a:t> У А</a:t>
            </a:r>
            <a:r>
              <a:rPr lang="ru-RU" sz="2800" dirty="0"/>
              <a:t> Ц А А Г Ц Ц - 3’</a:t>
            </a:r>
          </a:p>
          <a:p>
            <a:pPr>
              <a:buNone/>
            </a:pPr>
            <a:r>
              <a:rPr lang="ru-RU" sz="2800" b="1" dirty="0"/>
              <a:t>белок (</a:t>
            </a:r>
            <a:r>
              <a:rPr lang="ru-RU" sz="2800" b="1" dirty="0" err="1"/>
              <a:t>мут</a:t>
            </a:r>
            <a:r>
              <a:rPr lang="ru-RU" sz="2800" b="1" dirty="0"/>
              <a:t>)                                             Вал                               </a:t>
            </a:r>
            <a:r>
              <a:rPr lang="ru-RU" sz="2800" dirty="0"/>
              <a:t>  </a:t>
            </a:r>
          </a:p>
          <a:p>
            <a:pPr>
              <a:buNone/>
            </a:pPr>
            <a:endParaRPr lang="ru-RU" sz="28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625252"/>
            <a:ext cx="8712968" cy="4479884"/>
          </a:xfrm>
        </p:spPr>
        <p:txBody>
          <a:bodyPr>
            <a:normAutofit fontScale="92500"/>
          </a:bodyPr>
          <a:lstStyle/>
          <a:p>
            <a:pPr marL="0" indent="0" algn="ctr">
              <a:buNone/>
            </a:pPr>
            <a:r>
              <a:rPr lang="ru-RU" b="1" dirty="0"/>
              <a:t>7) После схемы (или без нее) пишем ОТВЕТ -  поясняем каждое свое действие. </a:t>
            </a:r>
          </a:p>
          <a:p>
            <a:pPr marL="0" indent="0" algn="ctr">
              <a:buNone/>
            </a:pPr>
            <a:r>
              <a:rPr lang="ru-RU" b="1" i="1" dirty="0">
                <a:solidFill>
                  <a:srgbClr val="C00000"/>
                </a:solidFill>
              </a:rPr>
              <a:t>!! Приведение в ответе множества триплетов должно считаться ошибкой (не засчитывается второй элемент ответа), так как в задании указано, что мутация точечная; однако, если выпускник указал множество триплетов, но в явном виде выбрал для дальнейшего анализа только один из них, это ошибкой не является!!</a:t>
            </a:r>
            <a:endParaRPr lang="ru-RU" b="1" dirty="0">
              <a:solidFill>
                <a:srgbClr val="C00000"/>
              </a:solidFill>
            </a:endParaRPr>
          </a:p>
          <a:p>
            <a:pPr>
              <a:buNone/>
            </a:pPr>
            <a:endParaRPr lang="ru-RU"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265212"/>
            <a:ext cx="8686800" cy="5184576"/>
          </a:xfrm>
        </p:spPr>
        <p:txBody>
          <a:bodyPr>
            <a:normAutofit fontScale="85000" lnSpcReduction="10000"/>
          </a:bodyPr>
          <a:lstStyle/>
          <a:p>
            <a:pPr marL="0" indent="0">
              <a:buNone/>
            </a:pPr>
            <a:r>
              <a:rPr lang="ru-RU" b="1" dirty="0">
                <a:solidFill>
                  <a:srgbClr val="C00000"/>
                </a:solidFill>
              </a:rPr>
              <a:t>1) </a:t>
            </a:r>
            <a:r>
              <a:rPr lang="ru-RU" b="1" dirty="0"/>
              <a:t>Третий триплет </a:t>
            </a:r>
            <a:r>
              <a:rPr lang="ru-RU" b="1" dirty="0" err="1"/>
              <a:t>матричной\транскрибируемой</a:t>
            </a:r>
            <a:r>
              <a:rPr lang="ru-RU" b="1" dirty="0"/>
              <a:t> цепи ДНК до мутации: 3’- </a:t>
            </a:r>
            <a:r>
              <a:rPr lang="en-US" b="1" dirty="0"/>
              <a:t>TAT</a:t>
            </a:r>
            <a:r>
              <a:rPr lang="ru-RU" b="1" dirty="0"/>
              <a:t> -’5 (5’- </a:t>
            </a:r>
            <a:r>
              <a:rPr lang="en-US" b="1" dirty="0"/>
              <a:t>TAT</a:t>
            </a:r>
            <a:r>
              <a:rPr lang="ru-RU" b="1" dirty="0"/>
              <a:t> -’3);</a:t>
            </a:r>
          </a:p>
          <a:p>
            <a:pPr marL="0" indent="0">
              <a:buNone/>
            </a:pPr>
            <a:r>
              <a:rPr lang="ru-RU" b="1" dirty="0">
                <a:solidFill>
                  <a:srgbClr val="C00000"/>
                </a:solidFill>
              </a:rPr>
              <a:t>2) </a:t>
            </a:r>
            <a:r>
              <a:rPr lang="ru-RU" b="1" dirty="0"/>
              <a:t>Кодон </a:t>
            </a:r>
            <a:r>
              <a:rPr lang="ru-RU" b="1" dirty="0" err="1"/>
              <a:t>иРНК</a:t>
            </a:r>
            <a:r>
              <a:rPr lang="ru-RU" b="1" dirty="0"/>
              <a:t> УАУ – соответствует данному триплету на ДНК; </a:t>
            </a:r>
          </a:p>
          <a:p>
            <a:pPr marL="0" indent="0">
              <a:buNone/>
            </a:pPr>
            <a:r>
              <a:rPr lang="ru-RU" b="1" dirty="0">
                <a:solidFill>
                  <a:srgbClr val="C00000"/>
                </a:solidFill>
              </a:rPr>
              <a:t>3) </a:t>
            </a:r>
            <a:r>
              <a:rPr lang="ru-RU" b="1" dirty="0"/>
              <a:t>До мутации кодону </a:t>
            </a:r>
            <a:r>
              <a:rPr lang="ru-RU" b="1" dirty="0" err="1"/>
              <a:t>иРНК</a:t>
            </a:r>
            <a:r>
              <a:rPr lang="ru-RU" b="1"/>
              <a:t> АУА </a:t>
            </a:r>
            <a:r>
              <a:rPr lang="ru-RU" b="1" dirty="0" err="1"/>
              <a:t>соотвествует</a:t>
            </a:r>
            <a:r>
              <a:rPr lang="ru-RU" b="1" dirty="0"/>
              <a:t> </a:t>
            </a:r>
            <a:r>
              <a:rPr lang="ru-RU" b="1" dirty="0" err="1"/>
              <a:t>аминоксилота</a:t>
            </a:r>
            <a:r>
              <a:rPr lang="ru-RU" b="1" dirty="0"/>
              <a:t> Иле;</a:t>
            </a:r>
          </a:p>
          <a:p>
            <a:pPr marL="0" indent="0">
              <a:buNone/>
            </a:pPr>
            <a:r>
              <a:rPr lang="ru-RU" b="1" dirty="0">
                <a:solidFill>
                  <a:srgbClr val="C00000"/>
                </a:solidFill>
              </a:rPr>
              <a:t>4) </a:t>
            </a:r>
            <a:r>
              <a:rPr lang="ru-RU" b="1" dirty="0"/>
              <a:t>Аминокислоту Вал кодирует кодон ГУА на </a:t>
            </a:r>
            <a:r>
              <a:rPr lang="ru-RU" b="1" dirty="0" err="1"/>
              <a:t>иРНК</a:t>
            </a:r>
            <a:r>
              <a:rPr lang="ru-RU" b="1" dirty="0"/>
              <a:t>;</a:t>
            </a:r>
          </a:p>
          <a:p>
            <a:pPr marL="0" indent="0">
              <a:buNone/>
            </a:pPr>
            <a:r>
              <a:rPr lang="ru-RU" b="1" dirty="0">
                <a:solidFill>
                  <a:srgbClr val="C00000"/>
                </a:solidFill>
              </a:rPr>
              <a:t>5) </a:t>
            </a:r>
            <a:r>
              <a:rPr lang="ru-RU" b="1" dirty="0"/>
              <a:t>ДНК после мутации будет иметь последовательность: </a:t>
            </a:r>
          </a:p>
          <a:p>
            <a:pPr marL="0" indent="0">
              <a:buNone/>
            </a:pPr>
            <a:r>
              <a:rPr lang="ru-RU" b="1" dirty="0"/>
              <a:t>5'- Ц Г Ц А Ц Г Г Т А Ц А А Г Ц Ц -3’</a:t>
            </a:r>
          </a:p>
          <a:p>
            <a:pPr marL="0" indent="0">
              <a:buNone/>
            </a:pPr>
            <a:r>
              <a:rPr lang="ru-RU" b="1" dirty="0"/>
              <a:t>3'- Г Ц Г Т  Г Ц Ц А Т Г Т Т Ц Г Г-5’</a:t>
            </a:r>
          </a:p>
          <a:p>
            <a:pPr marL="0" indent="0">
              <a:buNone/>
            </a:pPr>
            <a:r>
              <a:rPr lang="ru-RU" b="1" dirty="0">
                <a:solidFill>
                  <a:srgbClr val="C00000"/>
                </a:solidFill>
              </a:rPr>
              <a:t>6) </a:t>
            </a:r>
            <a:r>
              <a:rPr lang="ru-RU" b="1" dirty="0"/>
              <a:t>Свойство ген.кода – универсальность. Он одинаков у всех живых организмов.</a:t>
            </a:r>
          </a:p>
          <a:p>
            <a:pPr>
              <a:buNone/>
            </a:pPr>
            <a:endParaRPr lang="ru-RU" b="1"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65212"/>
            <a:ext cx="9144000" cy="3384376"/>
          </a:xfrm>
          <a:solidFill>
            <a:schemeClr val="accent4">
              <a:lumMod val="40000"/>
              <a:lumOff val="60000"/>
            </a:schemeClr>
          </a:solidFill>
        </p:spPr>
        <p:txBody>
          <a:bodyPr>
            <a:normAutofit fontScale="90000"/>
          </a:bodyPr>
          <a:lstStyle/>
          <a:p>
            <a:r>
              <a:rPr lang="ru-RU" b="1" dirty="0"/>
              <a:t>АЛГОРИТМ РАБОТЫ В </a:t>
            </a:r>
            <a:r>
              <a:rPr lang="ru-RU" b="1" u="sng" dirty="0"/>
              <a:t>НЕСТАНДАРТНЫХ ЗАДАЧАХ</a:t>
            </a:r>
            <a:r>
              <a:rPr lang="ru-RU" b="1" dirty="0"/>
              <a:t> НА ТРАНСКРИПЦИЮ – СИНТЕЗ РНК С ДНК  </a:t>
            </a:r>
            <a:r>
              <a:rPr lang="ru-RU" b="1" i="1" dirty="0"/>
              <a:t>(начинаются о слов: </a:t>
            </a:r>
            <a:br>
              <a:rPr lang="ru-RU" b="1" i="1" dirty="0"/>
            </a:br>
            <a:r>
              <a:rPr lang="ru-RU" b="1" i="1" dirty="0"/>
              <a:t>«Все виды РНК синтезируются на ДНК-матрице..»).</a:t>
            </a:r>
            <a:endParaRPr lang="ru-RU"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249824"/>
            <a:ext cx="8686800" cy="4911932"/>
          </a:xfrm>
        </p:spPr>
        <p:txBody>
          <a:bodyPr>
            <a:normAutofit fontScale="77500" lnSpcReduction="20000"/>
          </a:bodyPr>
          <a:lstStyle/>
          <a:p>
            <a:pPr marL="0" indent="0">
              <a:buNone/>
            </a:pPr>
            <a:r>
              <a:rPr lang="ru-RU" sz="4100" b="1" u="sng" dirty="0">
                <a:solidFill>
                  <a:srgbClr val="C00000"/>
                </a:solidFill>
              </a:rPr>
              <a:t>ПРИМЕР 8</a:t>
            </a:r>
            <a:r>
              <a:rPr lang="ru-RU" sz="4100" b="1" dirty="0">
                <a:solidFill>
                  <a:srgbClr val="C00000"/>
                </a:solidFill>
              </a:rPr>
              <a:t> </a:t>
            </a:r>
            <a:r>
              <a:rPr lang="ru-RU" b="1" dirty="0"/>
              <a:t>Известно, что все виды РНК синтезируются на ДНК-матрице. Фрагмент молекулы ДНК, на которой синтезируется участок центральной петли </a:t>
            </a:r>
            <a:r>
              <a:rPr lang="ru-RU" b="1" dirty="0" err="1"/>
              <a:t>тРНК</a:t>
            </a:r>
            <a:r>
              <a:rPr lang="ru-RU" b="1" dirty="0"/>
              <a:t>, имеет следующую последовательность нуклеотидов (верхняя цепь смысловая, нижняя транскрибируемая).</a:t>
            </a:r>
          </a:p>
          <a:p>
            <a:pPr marL="0" indent="0">
              <a:buNone/>
            </a:pPr>
            <a:r>
              <a:rPr lang="ru-RU" b="1" dirty="0"/>
              <a:t>5’- Т Г Ц Г Ц Т Г Ц А Ц Ц А Г Ц Т -3’</a:t>
            </a:r>
          </a:p>
          <a:p>
            <a:pPr marL="0" indent="0">
              <a:buNone/>
            </a:pPr>
            <a:r>
              <a:rPr lang="ru-RU" b="1" dirty="0"/>
              <a:t>3’- А Ц Г Ц Г А Ц Г Т Г Г Т Ц Г А -5’</a:t>
            </a:r>
          </a:p>
          <a:p>
            <a:pPr marL="0" indent="0">
              <a:buNone/>
            </a:pPr>
            <a:r>
              <a:rPr lang="ru-RU" b="1" dirty="0"/>
              <a:t>Установите нуклеотидную последовательность участка </a:t>
            </a:r>
            <a:r>
              <a:rPr lang="ru-RU" b="1" dirty="0" err="1"/>
              <a:t>тРНК</a:t>
            </a:r>
            <a:r>
              <a:rPr lang="ru-RU" b="1" dirty="0"/>
              <a:t>, который синтезируется на данном фрагменте, обозначьте 5’ и 3’ концы этого фрагмента и определите аминокислоту, которую будет переносить эта </a:t>
            </a:r>
            <a:r>
              <a:rPr lang="ru-RU" b="1" dirty="0" err="1"/>
              <a:t>тРНК</a:t>
            </a:r>
            <a:r>
              <a:rPr lang="ru-RU" b="1" dirty="0"/>
              <a:t> в процессе биосинтеза белка, если третий триплет с 5’ конца соответствует антикодону </a:t>
            </a:r>
            <a:r>
              <a:rPr lang="ru-RU" b="1" dirty="0" err="1"/>
              <a:t>тРНК</a:t>
            </a:r>
            <a:r>
              <a:rPr lang="ru-RU" b="1" dirty="0"/>
              <a:t>. Ответ поясните. Для решения задания используйте таблицу генетического кода</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913284"/>
            <a:ext cx="8964488" cy="952500"/>
          </a:xfrm>
        </p:spPr>
        <p:txBody>
          <a:bodyPr>
            <a:normAutofit fontScale="90000"/>
          </a:bodyPr>
          <a:lstStyle/>
          <a:p>
            <a:r>
              <a:rPr lang="ru-RU" sz="3100" b="1" dirty="0">
                <a:effectLst>
                  <a:outerShdw blurRad="38100" dist="38100" dir="2700000" algn="tl">
                    <a:srgbClr val="000000">
                      <a:alpha val="43137"/>
                    </a:srgbClr>
                  </a:outerShdw>
                </a:effectLst>
              </a:rPr>
              <a:t>1) Записываем заготовку. В данном случае </a:t>
            </a:r>
            <a:r>
              <a:rPr lang="ru-RU" sz="3100" b="1" dirty="0" err="1">
                <a:effectLst>
                  <a:outerShdw blurRad="38100" dist="38100" dir="2700000" algn="tl">
                    <a:srgbClr val="000000">
                      <a:alpha val="43137"/>
                    </a:srgbClr>
                  </a:outerShdw>
                </a:effectLst>
              </a:rPr>
              <a:t>иРНК</a:t>
            </a:r>
            <a:r>
              <a:rPr lang="ru-RU" sz="3100" b="1" dirty="0">
                <a:effectLst>
                  <a:outerShdw blurRad="38100" dist="38100" dir="2700000" algn="tl">
                    <a:srgbClr val="000000">
                      <a:alpha val="43137"/>
                    </a:srgbClr>
                  </a:outerShdw>
                </a:effectLst>
              </a:rPr>
              <a:t> и </a:t>
            </a:r>
            <a:r>
              <a:rPr lang="ru-RU" sz="3100" b="1" dirty="0" err="1">
                <a:effectLst>
                  <a:outerShdw blurRad="38100" dist="38100" dir="2700000" algn="tl">
                    <a:srgbClr val="000000">
                      <a:alpha val="43137"/>
                    </a:srgbClr>
                  </a:outerShdw>
                </a:effectLst>
              </a:rPr>
              <a:t>тРНК</a:t>
            </a:r>
            <a:r>
              <a:rPr lang="ru-RU" sz="3100" b="1" dirty="0">
                <a:effectLst>
                  <a:outerShdw blurRad="38100" dist="38100" dir="2700000" algn="tl">
                    <a:srgbClr val="000000">
                      <a:alpha val="43137"/>
                    </a:srgbClr>
                  </a:outerShdw>
                </a:effectLst>
              </a:rPr>
              <a:t> меняем местами (относительно стандартных задач) Записываем то, что дано по задаче – это </a:t>
            </a:r>
            <a:r>
              <a:rPr lang="ru-RU" sz="3100" b="1" dirty="0" err="1">
                <a:effectLst>
                  <a:outerShdw blurRad="38100" dist="38100" dir="2700000" algn="tl">
                    <a:srgbClr val="000000">
                      <a:alpha val="43137"/>
                    </a:srgbClr>
                  </a:outerShdw>
                </a:effectLst>
              </a:rPr>
              <a:t>двуцепочечная</a:t>
            </a:r>
            <a:r>
              <a:rPr lang="ru-RU" sz="3100" b="1" dirty="0">
                <a:effectLst>
                  <a:outerShdw blurRad="38100" dist="38100" dir="2700000" algn="tl">
                    <a:srgbClr val="000000">
                      <a:alpha val="43137"/>
                    </a:srgbClr>
                  </a:outerShdw>
                </a:effectLst>
              </a:rPr>
              <a:t> молекула ДНК.</a:t>
            </a:r>
            <a:br>
              <a:rPr lang="ru-RU" sz="3100" b="1" dirty="0">
                <a:effectLst>
                  <a:outerShdw blurRad="38100" dist="38100" dir="2700000" algn="tl">
                    <a:srgbClr val="000000">
                      <a:alpha val="43137"/>
                    </a:srgbClr>
                  </a:outerShdw>
                </a:effectLst>
              </a:rPr>
            </a:b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44016" y="2326224"/>
            <a:ext cx="8892480" cy="2835532"/>
          </a:xfrm>
        </p:spPr>
        <p:txBody>
          <a:bodyPr>
            <a:normAutofit lnSpcReduction="10000"/>
          </a:bodyPr>
          <a:lstStyle/>
          <a:p>
            <a:pPr marL="0" indent="0">
              <a:buNone/>
            </a:pPr>
            <a:r>
              <a:rPr lang="ru-RU" b="1" dirty="0"/>
              <a:t>ДНК смысл</a:t>
            </a:r>
          </a:p>
          <a:p>
            <a:pPr marL="0" indent="0">
              <a:buNone/>
            </a:pPr>
            <a:r>
              <a:rPr lang="ru-RU" b="1" dirty="0"/>
              <a:t>ДНК </a:t>
            </a:r>
            <a:r>
              <a:rPr lang="ru-RU" b="1" dirty="0" err="1"/>
              <a:t>транскр</a:t>
            </a:r>
            <a:endParaRPr lang="ru-RU" b="1" dirty="0"/>
          </a:p>
          <a:p>
            <a:pPr marL="0" indent="0">
              <a:buNone/>
            </a:pPr>
            <a:r>
              <a:rPr lang="ru-RU" b="1" dirty="0" err="1"/>
              <a:t>тРНК</a:t>
            </a:r>
            <a:endParaRPr lang="ru-RU" b="1" dirty="0"/>
          </a:p>
          <a:p>
            <a:pPr marL="0" indent="0">
              <a:buNone/>
            </a:pPr>
            <a:r>
              <a:rPr lang="ru-RU" b="1" dirty="0" err="1"/>
              <a:t>иРНК</a:t>
            </a:r>
            <a:endParaRPr lang="ru-RU" b="1" dirty="0"/>
          </a:p>
          <a:p>
            <a:pPr marL="0" indent="0">
              <a:buNone/>
            </a:pPr>
            <a:r>
              <a:rPr lang="ru-RU" b="1" dirty="0"/>
              <a:t>белок</a:t>
            </a:r>
          </a:p>
          <a:p>
            <a:pPr>
              <a:buNone/>
            </a:pPr>
            <a:endParaRPr lang="ru-RU" b="1" dirty="0"/>
          </a:p>
        </p:txBody>
      </p:sp>
      <p:sp>
        <p:nvSpPr>
          <p:cNvPr id="4" name="Содержимое 2"/>
          <p:cNvSpPr txBox="1">
            <a:spLocks/>
          </p:cNvSpPr>
          <p:nvPr/>
        </p:nvSpPr>
        <p:spPr>
          <a:xfrm>
            <a:off x="2520280" y="2281436"/>
            <a:ext cx="8892480" cy="2835532"/>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a:ln>
                  <a:noFill/>
                </a:ln>
                <a:solidFill>
                  <a:srgbClr val="C00000"/>
                </a:solidFill>
                <a:effectLst/>
                <a:uLnTx/>
                <a:uFillTx/>
                <a:latin typeface="+mn-lt"/>
                <a:ea typeface="+mn-ea"/>
                <a:cs typeface="+mn-cs"/>
              </a:rPr>
              <a:t>5’- Т Г Ц   Г Ц Т   Г Ц А   Ц Ц А   Г Ц Т -3’</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0" u="none" strike="noStrike" kern="1200" cap="none" spc="0" normalizeH="0" baseline="0" noProof="0" dirty="0">
                <a:ln>
                  <a:noFill/>
                </a:ln>
                <a:solidFill>
                  <a:srgbClr val="C00000"/>
                </a:solidFill>
                <a:effectLst/>
                <a:uLnTx/>
                <a:uFillTx/>
                <a:latin typeface="+mn-lt"/>
                <a:ea typeface="+mn-ea"/>
                <a:cs typeface="+mn-cs"/>
              </a:rPr>
              <a:t>3’- А Ц Г   Ц Г А   Ц Г Т   Г Г Т    Ц Г А -5’</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1" i="0" u="none" strike="noStrike" kern="1200" cap="none" spc="0" normalizeH="0" baseline="0" noProof="0" dirty="0">
              <a:ln>
                <a:noFill/>
              </a:ln>
              <a:solidFill>
                <a:srgbClr val="C00000"/>
              </a:solidFill>
              <a:effectLst/>
              <a:uLnTx/>
              <a:uFillTx/>
              <a:latin typeface="+mn-lt"/>
              <a:ea typeface="+mn-ea"/>
              <a:cs typeface="+mn-cs"/>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625252"/>
            <a:ext cx="8964488" cy="952500"/>
          </a:xfrm>
        </p:spPr>
        <p:txBody>
          <a:bodyPr>
            <a:noAutofit/>
          </a:bodyPr>
          <a:lstStyle/>
          <a:p>
            <a:r>
              <a:rPr lang="ru-RU" sz="2800" b="1" dirty="0">
                <a:effectLst>
                  <a:outerShdw blurRad="38100" dist="38100" dir="2700000" algn="tl">
                    <a:srgbClr val="000000">
                      <a:alpha val="43137"/>
                    </a:srgbClr>
                  </a:outerShdw>
                </a:effectLst>
              </a:rPr>
              <a:t>2) По ПК к триплетам транскрибируемой цепи ДНК находим антикодоны </a:t>
            </a:r>
            <a:r>
              <a:rPr lang="ru-RU" sz="2800" b="1" dirty="0" err="1">
                <a:effectLst>
                  <a:outerShdw blurRad="38100" dist="38100" dir="2700000" algn="tl">
                    <a:srgbClr val="000000">
                      <a:alpha val="43137"/>
                    </a:srgbClr>
                  </a:outerShdw>
                </a:effectLst>
              </a:rPr>
              <a:t>тРНК</a:t>
            </a:r>
            <a:r>
              <a:rPr lang="ru-RU" sz="2800" b="1" dirty="0">
                <a:effectLst>
                  <a:outerShdw blurRad="38100" dist="38100" dir="2700000" algn="tl">
                    <a:srgbClr val="000000">
                      <a:alpha val="43137"/>
                    </a:srgbClr>
                  </a:outerShdw>
                </a:effectLst>
              </a:rPr>
              <a:t>.</a:t>
            </a:r>
            <a:r>
              <a:rPr lang="ru-RU" sz="2800" dirty="0">
                <a:effectLst>
                  <a:outerShdw blurRad="38100" dist="38100" dir="2700000" algn="tl">
                    <a:srgbClr val="000000">
                      <a:alpha val="43137"/>
                    </a:srgbClr>
                  </a:outerShdw>
                </a:effectLst>
              </a:rPr>
              <a:t> </a:t>
            </a:r>
            <a:r>
              <a:rPr lang="ru-RU" sz="2800" b="1" dirty="0" err="1">
                <a:solidFill>
                  <a:srgbClr val="0070C0"/>
                </a:solidFill>
                <a:effectLst>
                  <a:outerShdw blurRad="38100" dist="38100" dir="2700000" algn="tl">
                    <a:srgbClr val="000000">
                      <a:alpha val="43137"/>
                    </a:srgbClr>
                  </a:outerShdw>
                </a:effectLst>
              </a:rPr>
              <a:t>тРНК</a:t>
            </a:r>
            <a:r>
              <a:rPr lang="ru-RU" sz="2800" b="1" dirty="0">
                <a:solidFill>
                  <a:srgbClr val="0070C0"/>
                </a:solidFill>
                <a:effectLst>
                  <a:outerShdw blurRad="38100" dist="38100" dir="2700000" algn="tl">
                    <a:srgbClr val="000000">
                      <a:alpha val="43137"/>
                    </a:srgbClr>
                  </a:outerShdw>
                </a:effectLst>
              </a:rPr>
              <a:t> записываем без «запятых», так как это целая молекула! </a:t>
            </a:r>
            <a:br>
              <a:rPr lang="ru-RU" sz="2800" b="1" dirty="0">
                <a:effectLst>
                  <a:outerShdw blurRad="38100" dist="38100" dir="2700000" algn="tl">
                    <a:srgbClr val="000000">
                      <a:alpha val="43137"/>
                    </a:srgbClr>
                  </a:outerShdw>
                </a:effectLst>
              </a:rPr>
            </a:br>
            <a:endParaRPr lang="ru-RU" sz="2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2497460"/>
            <a:ext cx="8892480" cy="2835532"/>
          </a:xfrm>
        </p:spPr>
        <p:txBody>
          <a:bodyPr>
            <a:normAutofit lnSpcReduction="10000"/>
          </a:bodyPr>
          <a:lstStyle/>
          <a:p>
            <a:pPr marL="0" indent="0">
              <a:buNone/>
            </a:pPr>
            <a:r>
              <a:rPr lang="ru-RU" b="1" dirty="0"/>
              <a:t>ДНК смысл      5’- Т Г Ц  Г Ц Т  Г Ц А  Ц Ц А  Г Ц Т -3’</a:t>
            </a:r>
          </a:p>
          <a:p>
            <a:pPr marL="0" indent="0">
              <a:buNone/>
            </a:pPr>
            <a:r>
              <a:rPr lang="ru-RU" b="1" dirty="0"/>
              <a:t>ДНК </a:t>
            </a:r>
            <a:r>
              <a:rPr lang="ru-RU" b="1" dirty="0" err="1"/>
              <a:t>транскр</a:t>
            </a:r>
            <a:r>
              <a:rPr lang="ru-RU" b="1" dirty="0"/>
              <a:t>  3’-  А Ц Г  Ц Г А  Ц Г Т   Г Г Т   Ц Г А -5’</a:t>
            </a:r>
          </a:p>
          <a:p>
            <a:pPr marL="0" indent="0">
              <a:buNone/>
            </a:pPr>
            <a:r>
              <a:rPr lang="ru-RU" b="1" dirty="0" err="1">
                <a:solidFill>
                  <a:srgbClr val="0070C0"/>
                </a:solidFill>
              </a:rPr>
              <a:t>тРНК</a:t>
            </a:r>
            <a:endParaRPr lang="ru-RU" b="1" dirty="0">
              <a:solidFill>
                <a:srgbClr val="0070C0"/>
              </a:solidFill>
            </a:endParaRPr>
          </a:p>
          <a:p>
            <a:pPr marL="0" indent="0">
              <a:buNone/>
            </a:pPr>
            <a:r>
              <a:rPr lang="ru-RU" b="1" dirty="0" err="1"/>
              <a:t>иРНК</a:t>
            </a:r>
            <a:endParaRPr lang="ru-RU" b="1" dirty="0"/>
          </a:p>
          <a:p>
            <a:pPr marL="0" indent="0">
              <a:buNone/>
            </a:pPr>
            <a:r>
              <a:rPr lang="ru-RU" b="1" dirty="0"/>
              <a:t>белок</a:t>
            </a:r>
          </a:p>
          <a:p>
            <a:pPr>
              <a:buNone/>
            </a:pPr>
            <a:endParaRPr lang="ru-RU" b="1" dirty="0"/>
          </a:p>
        </p:txBody>
      </p:sp>
      <p:sp>
        <p:nvSpPr>
          <p:cNvPr id="66561" name="Rectangle 1"/>
          <p:cNvSpPr>
            <a:spLocks noChangeArrowheads="1"/>
          </p:cNvSpPr>
          <p:nvPr/>
        </p:nvSpPr>
        <p:spPr bwMode="auto">
          <a:xfrm>
            <a:off x="2760165" y="3577580"/>
            <a:ext cx="6420347"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a:ln>
                  <a:noFill/>
                </a:ln>
                <a:solidFill>
                  <a:srgbClr val="0070C0"/>
                </a:solidFill>
                <a:effectLst>
                  <a:outerShdw blurRad="38100" dist="38100" dir="2700000" algn="tl">
                    <a:srgbClr val="000000">
                      <a:alpha val="43137"/>
                    </a:srgbClr>
                  </a:outerShdw>
                </a:effectLst>
                <a:ea typeface="TimesNewRoman" charset="-128"/>
                <a:cs typeface="TimesNewRoman" charset="-128"/>
              </a:rPr>
              <a:t>5’- У Г Ц  Г Ц У  Г Ц А  Ц Ц А  Г Ц У -3’</a:t>
            </a:r>
            <a:endParaRPr kumimoji="0" lang="ru-RU" sz="4800" b="1" i="0" u="none" strike="noStrike" cap="none" normalizeH="0" baseline="0" dirty="0">
              <a:ln>
                <a:noFill/>
              </a:ln>
              <a:solidFill>
                <a:srgbClr val="0070C0"/>
              </a:solidFill>
              <a:effectLst>
                <a:outerShdw blurRad="38100" dist="38100" dir="2700000" algn="tl">
                  <a:srgbClr val="000000">
                    <a:alpha val="43137"/>
                  </a:srgbClr>
                </a:outerShdw>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6561"/>
                                        </p:tgtEl>
                                        <p:attrNameLst>
                                          <p:attrName>style.visibility</p:attrName>
                                        </p:attrNameLst>
                                      </p:cBhvr>
                                      <p:to>
                                        <p:strVal val="visible"/>
                                      </p:to>
                                    </p:set>
                                    <p:animEffect transition="in" filter="wipe(down)">
                                      <p:cBhvr>
                                        <p:cTn id="7" dur="500"/>
                                        <p:tgtEl>
                                          <p:spTgt spid="66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Grp="1" noChangeAspect="1" noChangeArrowheads="1"/>
          </p:cNvPicPr>
          <p:nvPr>
            <p:ph/>
          </p:nvPr>
        </p:nvPicPr>
        <p:blipFill>
          <a:blip r:embed="rId2"/>
          <a:srcRect/>
          <a:stretch>
            <a:fillRect/>
          </a:stretch>
        </p:blipFill>
        <p:spPr>
          <a:xfrm>
            <a:off x="1397000" y="436563"/>
            <a:ext cx="6477000" cy="5054865"/>
          </a:xfrm>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337220"/>
            <a:ext cx="8892480" cy="952500"/>
          </a:xfrm>
        </p:spPr>
        <p:txBody>
          <a:bodyPr>
            <a:noAutofit/>
          </a:bodyPr>
          <a:lstStyle/>
          <a:p>
            <a:r>
              <a:rPr lang="ru-RU" sz="2400" b="1" dirty="0">
                <a:effectLst>
                  <a:outerShdw blurRad="38100" dist="38100" dir="2700000" algn="tl">
                    <a:srgbClr val="000000">
                      <a:alpha val="43137"/>
                    </a:srgbClr>
                  </a:outerShdw>
                </a:effectLst>
              </a:rPr>
              <a:t>3) Для того чтобы найти аминокислоту, нужно воспользоваться таблицей генетического кода, но для этого нужно знать кодон </a:t>
            </a:r>
            <a:r>
              <a:rPr lang="ru-RU" sz="2400" b="1" dirty="0" err="1">
                <a:effectLst>
                  <a:outerShdw blurRad="38100" dist="38100" dir="2700000" algn="tl">
                    <a:srgbClr val="000000">
                      <a:alpha val="43137"/>
                    </a:srgbClr>
                  </a:outerShdw>
                </a:effectLst>
              </a:rPr>
              <a:t>иРНК</a:t>
            </a:r>
            <a:r>
              <a:rPr lang="ru-RU" sz="2400" b="1" dirty="0">
                <a:effectLst>
                  <a:outerShdw blurRad="38100" dist="38100" dir="2700000" algn="tl">
                    <a:srgbClr val="000000">
                      <a:alpha val="43137"/>
                    </a:srgbClr>
                  </a:outerShdw>
                </a:effectLst>
              </a:rPr>
              <a:t> – находим его по ПК к антикодону </a:t>
            </a:r>
            <a:r>
              <a:rPr lang="ru-RU" sz="2400" b="1" dirty="0" err="1">
                <a:effectLst>
                  <a:outerShdw blurRad="38100" dist="38100" dir="2700000" algn="tl">
                    <a:srgbClr val="000000">
                      <a:alpha val="43137"/>
                    </a:srgbClr>
                  </a:outerShdw>
                </a:effectLst>
              </a:rPr>
              <a:t>тРНК</a:t>
            </a:r>
            <a:r>
              <a:rPr lang="ru-RU" sz="2400" b="1" dirty="0">
                <a:effectLst>
                  <a:outerShdw blurRad="38100" dist="38100" dir="2700000" algn="tl">
                    <a:srgbClr val="000000">
                      <a:alpha val="43137"/>
                    </a:srgbClr>
                  </a:outerShdw>
                </a:effectLst>
              </a:rPr>
              <a:t> </a:t>
            </a:r>
            <a:r>
              <a:rPr lang="ru-RU" sz="2400" b="1" i="1" dirty="0">
                <a:effectLst>
                  <a:outerShdw blurRad="38100" dist="38100" dir="2700000" algn="tl">
                    <a:srgbClr val="000000">
                      <a:alpha val="43137"/>
                    </a:srgbClr>
                  </a:outerShdw>
                </a:effectLst>
              </a:rPr>
              <a:t>(находим только 1 кодон – другое по задаче НЕ просят и могут снять баллы). </a:t>
            </a:r>
            <a:endParaRPr lang="ru-RU" sz="24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251520" y="2497460"/>
            <a:ext cx="8712968" cy="2835532"/>
          </a:xfrm>
        </p:spPr>
        <p:txBody>
          <a:bodyPr>
            <a:normAutofit fontScale="92500"/>
          </a:bodyPr>
          <a:lstStyle/>
          <a:p>
            <a:pPr marL="0" indent="0">
              <a:buNone/>
            </a:pPr>
            <a:r>
              <a:rPr lang="ru-RU" b="1" dirty="0"/>
              <a:t>ДНК смысл     5’- Т Г Ц  Г Ц Т  Г Ц А  Ц Ц А  Г Ц Т -3’</a:t>
            </a:r>
          </a:p>
          <a:p>
            <a:pPr marL="0" indent="0">
              <a:buNone/>
            </a:pPr>
            <a:r>
              <a:rPr lang="ru-RU" b="1" dirty="0"/>
              <a:t>ДНК </a:t>
            </a:r>
            <a:r>
              <a:rPr lang="ru-RU" b="1" dirty="0" err="1"/>
              <a:t>транскр</a:t>
            </a:r>
            <a:r>
              <a:rPr lang="ru-RU" b="1" dirty="0"/>
              <a:t>  3’- А Ц Г  Ц Г А  Ц Г Т  Г Г Т  Ц Г А -5’</a:t>
            </a:r>
          </a:p>
          <a:p>
            <a:pPr marL="0" indent="0">
              <a:buNone/>
            </a:pPr>
            <a:r>
              <a:rPr lang="ru-RU" b="1" dirty="0" err="1"/>
              <a:t>тРНК</a:t>
            </a:r>
            <a:r>
              <a:rPr lang="ru-RU" b="1" dirty="0"/>
              <a:t>                 5’- У Г Ц  Г Ц У  Г Ц А  Ц Ц А  Г Ц У -3’</a:t>
            </a:r>
          </a:p>
          <a:p>
            <a:pPr marL="0" indent="0">
              <a:buNone/>
            </a:pPr>
            <a:r>
              <a:rPr lang="ru-RU" b="1" dirty="0" err="1"/>
              <a:t>иРНК</a:t>
            </a:r>
            <a:endParaRPr lang="ru-RU" b="1" dirty="0"/>
          </a:p>
          <a:p>
            <a:pPr marL="0" indent="0">
              <a:buNone/>
            </a:pPr>
            <a:r>
              <a:rPr lang="ru-RU" b="1" dirty="0"/>
              <a:t>белок</a:t>
            </a:r>
          </a:p>
          <a:p>
            <a:pPr>
              <a:buNone/>
            </a:pPr>
            <a:endParaRPr lang="ru-RU" b="1" dirty="0"/>
          </a:p>
        </p:txBody>
      </p:sp>
      <p:sp>
        <p:nvSpPr>
          <p:cNvPr id="4" name="Прямоугольник 3"/>
          <p:cNvSpPr/>
          <p:nvPr/>
        </p:nvSpPr>
        <p:spPr>
          <a:xfrm>
            <a:off x="251520" y="1633364"/>
            <a:ext cx="8892480" cy="830997"/>
          </a:xfrm>
          <a:prstGeom prst="rect">
            <a:avLst/>
          </a:prstGeom>
        </p:spPr>
        <p:txBody>
          <a:bodyPr wrap="square">
            <a:spAutoFit/>
          </a:bodyPr>
          <a:lstStyle/>
          <a:p>
            <a:pPr algn="ctr"/>
            <a:r>
              <a:rPr lang="ru-RU" sz="2400" b="1" i="1" dirty="0">
                <a:solidFill>
                  <a:srgbClr val="C00000"/>
                </a:solidFill>
                <a:effectLst>
                  <a:outerShdw blurRad="38100" dist="38100" dir="2700000" algn="tl">
                    <a:srgbClr val="000000">
                      <a:alpha val="43137"/>
                    </a:srgbClr>
                  </a:outerShdw>
                </a:effectLst>
              </a:rPr>
              <a:t>Внимание, в ответе кодон </a:t>
            </a:r>
            <a:r>
              <a:rPr lang="ru-RU" sz="2400" b="1" i="1" dirty="0" err="1">
                <a:solidFill>
                  <a:srgbClr val="C00000"/>
                </a:solidFill>
                <a:effectLst>
                  <a:outerShdw blurRad="38100" dist="38100" dir="2700000" algn="tl">
                    <a:srgbClr val="000000">
                      <a:alpha val="43137"/>
                    </a:srgbClr>
                  </a:outerShdw>
                </a:effectLst>
              </a:rPr>
              <a:t>иРНК</a:t>
            </a:r>
            <a:r>
              <a:rPr lang="ru-RU" sz="2400" b="1" i="1" dirty="0">
                <a:solidFill>
                  <a:srgbClr val="C00000"/>
                </a:solidFill>
                <a:effectLst>
                  <a:outerShdw blurRad="38100" dist="38100" dir="2700000" algn="tl">
                    <a:srgbClr val="000000">
                      <a:alpha val="43137"/>
                    </a:srgbClr>
                  </a:outerShdw>
                </a:effectLst>
              </a:rPr>
              <a:t> надо будет написать в направлении от </a:t>
            </a:r>
            <a:r>
              <a:rPr lang="ru-RU" sz="2400" b="1" dirty="0">
                <a:solidFill>
                  <a:srgbClr val="C00000"/>
                </a:solidFill>
                <a:effectLst>
                  <a:outerShdw blurRad="38100" dist="38100" dir="2700000" algn="tl">
                    <a:srgbClr val="000000">
                      <a:alpha val="43137"/>
                    </a:srgbClr>
                  </a:outerShdw>
                </a:effectLst>
              </a:rPr>
              <a:t>5’ к 3’ концу (то есть УГЦ).</a:t>
            </a:r>
            <a:r>
              <a:rPr lang="ru-RU" sz="2400" b="1" i="1" dirty="0">
                <a:solidFill>
                  <a:srgbClr val="C00000"/>
                </a:solidFill>
                <a:effectLst>
                  <a:outerShdw blurRad="38100" dist="38100" dir="2700000" algn="tl">
                    <a:srgbClr val="000000">
                      <a:alpha val="43137"/>
                    </a:srgbClr>
                  </a:outerShdw>
                </a:effectLst>
              </a:rPr>
              <a:t> </a:t>
            </a:r>
            <a:endParaRPr lang="ru-RU" sz="2400" dirty="0">
              <a:solidFill>
                <a:srgbClr val="C00000"/>
              </a:solidFill>
            </a:endParaRPr>
          </a:p>
        </p:txBody>
      </p:sp>
      <p:sp>
        <p:nvSpPr>
          <p:cNvPr id="5" name="Прямоугольник 4"/>
          <p:cNvSpPr/>
          <p:nvPr/>
        </p:nvSpPr>
        <p:spPr>
          <a:xfrm>
            <a:off x="2142295" y="4153644"/>
            <a:ext cx="6534161" cy="584775"/>
          </a:xfrm>
          <a:prstGeom prst="rect">
            <a:avLst/>
          </a:prstGeom>
        </p:spPr>
        <p:txBody>
          <a:bodyPr wrap="none">
            <a:spAutoFit/>
          </a:bodyPr>
          <a:lstStyle/>
          <a:p>
            <a:r>
              <a:rPr lang="ru-RU" sz="2800" b="1" dirty="0">
                <a:solidFill>
                  <a:srgbClr val="C00000"/>
                </a:solidFill>
              </a:rPr>
              <a:t>3</a:t>
            </a:r>
            <a:r>
              <a:rPr lang="ru-RU" sz="3200" b="1" dirty="0">
                <a:solidFill>
                  <a:srgbClr val="C00000"/>
                </a:solidFill>
              </a:rPr>
              <a:t>’                           Ц Г У                          </a:t>
            </a:r>
            <a:r>
              <a:rPr lang="ru-RU" sz="2800" b="1" dirty="0">
                <a:solidFill>
                  <a:srgbClr val="C00000"/>
                </a:solidFill>
              </a:rPr>
              <a:t>5’</a:t>
            </a:r>
            <a:endParaRPr lang="ru-RU" sz="2800" dirty="0">
              <a:solidFill>
                <a:srgbClr val="C00000"/>
              </a:solidFill>
            </a:endParaRPr>
          </a:p>
        </p:txBody>
      </p:sp>
      <p:cxnSp>
        <p:nvCxnSpPr>
          <p:cNvPr id="7" name="Прямая со стрелкой 6"/>
          <p:cNvCxnSpPr/>
          <p:nvPr/>
        </p:nvCxnSpPr>
        <p:spPr>
          <a:xfrm flipH="1">
            <a:off x="4932040" y="4729708"/>
            <a:ext cx="936104"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par>
                                <p:cTn id="13" presetID="2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337220"/>
            <a:ext cx="8892480" cy="952500"/>
          </a:xfrm>
        </p:spPr>
        <p:txBody>
          <a:bodyPr>
            <a:noAutofit/>
          </a:bodyPr>
          <a:lstStyle/>
          <a:p>
            <a:r>
              <a:rPr lang="ru-RU" sz="3200" b="1" dirty="0">
                <a:effectLst>
                  <a:outerShdw blurRad="38100" dist="38100" dir="2700000" algn="tl">
                    <a:srgbClr val="000000">
                      <a:alpha val="43137"/>
                    </a:srgbClr>
                  </a:outerShdw>
                </a:effectLst>
              </a:rPr>
              <a:t>4) Находим соответствующую кодону (смотрим по кодону в направлении </a:t>
            </a:r>
            <a:r>
              <a:rPr lang="ru-RU" sz="3200" b="1" i="1" dirty="0">
                <a:effectLst>
                  <a:outerShdw blurRad="38100" dist="38100" dir="2700000" algn="tl">
                    <a:srgbClr val="000000">
                      <a:alpha val="43137"/>
                    </a:srgbClr>
                  </a:outerShdw>
                </a:effectLst>
              </a:rPr>
              <a:t>от </a:t>
            </a:r>
            <a:r>
              <a:rPr lang="ru-RU" sz="3200" b="1" dirty="0">
                <a:effectLst>
                  <a:outerShdw blurRad="38100" dist="38100" dir="2700000" algn="tl">
                    <a:srgbClr val="000000">
                      <a:alpha val="43137"/>
                    </a:srgbClr>
                  </a:outerShdw>
                </a:effectLst>
              </a:rPr>
              <a:t>5’ к 3’ концу - то есть по УГЦ </a:t>
            </a:r>
            <a:r>
              <a:rPr lang="ru-RU" sz="3200" b="1" dirty="0" err="1">
                <a:effectLst>
                  <a:outerShdw blurRad="38100" dist="38100" dir="2700000" algn="tl">
                    <a:srgbClr val="000000">
                      <a:alpha val="43137"/>
                    </a:srgbClr>
                  </a:outerShdw>
                </a:effectLst>
              </a:rPr>
              <a:t>иРНК</a:t>
            </a:r>
            <a:r>
              <a:rPr lang="ru-RU" sz="3200" b="1" dirty="0">
                <a:effectLst>
                  <a:outerShdw blurRad="38100" dist="38100" dir="2700000" algn="tl">
                    <a:srgbClr val="000000">
                      <a:alpha val="43137"/>
                    </a:srgbClr>
                  </a:outerShdw>
                </a:effectLst>
              </a:rPr>
              <a:t> </a:t>
            </a:r>
            <a:r>
              <a:rPr lang="ru-RU" sz="3200" b="1" dirty="0">
                <a:solidFill>
                  <a:srgbClr val="C00000"/>
                </a:solidFill>
                <a:effectLst>
                  <a:outerShdw blurRad="38100" dist="38100" dir="2700000" algn="tl">
                    <a:srgbClr val="000000">
                      <a:alpha val="43137"/>
                    </a:srgbClr>
                  </a:outerShdw>
                </a:effectLst>
              </a:rPr>
              <a:t>аминокислоту</a:t>
            </a:r>
            <a:r>
              <a:rPr lang="ru-RU" sz="3200" b="1" dirty="0">
                <a:effectLst>
                  <a:outerShdw blurRad="38100" dist="38100" dir="2700000" algn="tl">
                    <a:srgbClr val="000000">
                      <a:alpha val="43137"/>
                    </a:srgbClr>
                  </a:outerShdw>
                </a:effectLst>
              </a:rPr>
              <a:t> по таблице ГК:</a:t>
            </a:r>
          </a:p>
        </p:txBody>
      </p:sp>
      <p:sp>
        <p:nvSpPr>
          <p:cNvPr id="4" name="Содержимое 2"/>
          <p:cNvSpPr>
            <a:spLocks noGrp="1"/>
          </p:cNvSpPr>
          <p:nvPr>
            <p:ph idx="1"/>
          </p:nvPr>
        </p:nvSpPr>
        <p:spPr>
          <a:xfrm>
            <a:off x="431032" y="1993404"/>
            <a:ext cx="8712968" cy="2835532"/>
          </a:xfrm>
        </p:spPr>
        <p:txBody>
          <a:bodyPr>
            <a:normAutofit fontScale="92500"/>
          </a:bodyPr>
          <a:lstStyle/>
          <a:p>
            <a:pPr marL="0" indent="0">
              <a:buNone/>
            </a:pPr>
            <a:r>
              <a:rPr lang="ru-RU" b="1" dirty="0"/>
              <a:t>ДНК смысл     5’- Т Г Ц  Г Ц Т  Г Ц А  Ц Ц А  Г Ц Т -3’</a:t>
            </a:r>
          </a:p>
          <a:p>
            <a:pPr marL="0" indent="0">
              <a:buNone/>
            </a:pPr>
            <a:r>
              <a:rPr lang="ru-RU" b="1" dirty="0"/>
              <a:t>ДНК </a:t>
            </a:r>
            <a:r>
              <a:rPr lang="ru-RU" b="1" dirty="0" err="1"/>
              <a:t>транскр</a:t>
            </a:r>
            <a:r>
              <a:rPr lang="ru-RU" b="1" dirty="0"/>
              <a:t>  3’- А Ц Г  Ц Г А  Ц Г Т  Г Г Т  Ц Г А -5’</a:t>
            </a:r>
          </a:p>
          <a:p>
            <a:pPr marL="0" indent="0">
              <a:buNone/>
            </a:pPr>
            <a:r>
              <a:rPr lang="ru-RU" b="1" dirty="0" err="1"/>
              <a:t>тРНК</a:t>
            </a:r>
            <a:r>
              <a:rPr lang="ru-RU" b="1" dirty="0"/>
              <a:t>                 5’- У Г Ц  Г Ц У  Г Ц А  Ц Ц А  Г Ц У -3’</a:t>
            </a:r>
          </a:p>
          <a:p>
            <a:pPr marL="0" indent="0">
              <a:buNone/>
            </a:pPr>
            <a:r>
              <a:rPr lang="ru-RU" b="1" dirty="0" err="1"/>
              <a:t>иРНК</a:t>
            </a:r>
            <a:r>
              <a:rPr lang="ru-RU" b="1" dirty="0"/>
              <a:t>                3’                           Ц Г У                          5’</a:t>
            </a:r>
          </a:p>
          <a:p>
            <a:pPr marL="0" indent="0">
              <a:buNone/>
            </a:pPr>
            <a:r>
              <a:rPr lang="ru-RU" b="1" dirty="0">
                <a:solidFill>
                  <a:srgbClr val="C00000"/>
                </a:solidFill>
              </a:rPr>
              <a:t>белок</a:t>
            </a:r>
          </a:p>
          <a:p>
            <a:pPr>
              <a:buNone/>
            </a:pPr>
            <a:endParaRPr lang="ru-RU" b="1" dirty="0"/>
          </a:p>
        </p:txBody>
      </p:sp>
      <p:cxnSp>
        <p:nvCxnSpPr>
          <p:cNvPr id="5" name="Прямая со стрелкой 4"/>
          <p:cNvCxnSpPr/>
          <p:nvPr/>
        </p:nvCxnSpPr>
        <p:spPr>
          <a:xfrm flipH="1">
            <a:off x="5292080" y="4225652"/>
            <a:ext cx="936104" cy="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6" name="Прямоугольник 5"/>
          <p:cNvSpPr/>
          <p:nvPr/>
        </p:nvSpPr>
        <p:spPr>
          <a:xfrm>
            <a:off x="5436096" y="4278496"/>
            <a:ext cx="816249" cy="584775"/>
          </a:xfrm>
          <a:prstGeom prst="rect">
            <a:avLst/>
          </a:prstGeom>
        </p:spPr>
        <p:txBody>
          <a:bodyPr wrap="none">
            <a:spAutoFit/>
          </a:bodyPr>
          <a:lstStyle/>
          <a:p>
            <a:r>
              <a:rPr lang="ru-RU" sz="3200" b="1" dirty="0" err="1">
                <a:solidFill>
                  <a:srgbClr val="C00000"/>
                </a:solidFill>
              </a:rPr>
              <a:t>цис</a:t>
            </a:r>
            <a:endParaRPr lang="ru-RU" sz="32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537856"/>
            <a:ext cx="8686800" cy="4695908"/>
          </a:xfrm>
        </p:spPr>
        <p:txBody>
          <a:bodyPr>
            <a:normAutofit fontScale="92500"/>
          </a:bodyPr>
          <a:lstStyle/>
          <a:p>
            <a:pPr marL="0" indent="0">
              <a:buNone/>
            </a:pPr>
            <a:r>
              <a:rPr lang="ru-RU" sz="3500" b="1" dirty="0">
                <a:effectLst>
                  <a:outerShdw blurRad="38100" dist="38100" dir="2700000" algn="tl">
                    <a:srgbClr val="000000">
                      <a:alpha val="43137"/>
                    </a:srgbClr>
                  </a:outerShdw>
                </a:effectLst>
              </a:rPr>
              <a:t>5) Пишем ОТВЕТ, поясняя все свои действия.</a:t>
            </a:r>
          </a:p>
          <a:p>
            <a:pPr marL="0" indent="0">
              <a:buNone/>
            </a:pPr>
            <a:r>
              <a:rPr lang="ru-RU" b="1" dirty="0"/>
              <a:t>ОТВЕТ: 1) нуклеотидная последовательность участка </a:t>
            </a:r>
            <a:r>
              <a:rPr lang="ru-RU" b="1" dirty="0" err="1"/>
              <a:t>тРНК</a:t>
            </a:r>
            <a:r>
              <a:rPr lang="ru-RU" b="1" dirty="0"/>
              <a:t>: 5’- У Г Ц Г Ц У Г Ц А Ц Ц А Г Ц У -3’</a:t>
            </a:r>
          </a:p>
          <a:p>
            <a:pPr marL="0" indent="0">
              <a:buNone/>
            </a:pPr>
            <a:r>
              <a:rPr lang="ru-RU" b="1" dirty="0"/>
              <a:t>2) нуклеотидная последовательность антикодона ГЦА (третий триплет) соответствует кодону на </a:t>
            </a:r>
            <a:r>
              <a:rPr lang="ru-RU" b="1" dirty="0" err="1"/>
              <a:t>иРНК</a:t>
            </a:r>
            <a:r>
              <a:rPr lang="ru-RU" b="1" dirty="0"/>
              <a:t> УГЦ;</a:t>
            </a:r>
          </a:p>
          <a:p>
            <a:pPr marL="0" indent="0">
              <a:buNone/>
            </a:pPr>
            <a:r>
              <a:rPr lang="ru-RU" b="1" dirty="0"/>
              <a:t>3) по таблице генетического кода этому кодону соответствует аминокислота </a:t>
            </a:r>
            <a:r>
              <a:rPr lang="ru-RU" b="1" dirty="0" err="1"/>
              <a:t>Цис</a:t>
            </a:r>
            <a:r>
              <a:rPr lang="ru-RU" b="1" dirty="0"/>
              <a:t>, которую будет переносить данная </a:t>
            </a:r>
            <a:r>
              <a:rPr lang="ru-RU" b="1" dirty="0" err="1"/>
              <a:t>тРНК</a:t>
            </a:r>
            <a:endParaRPr lang="ru-RU" b="1" dirty="0"/>
          </a:p>
          <a:p>
            <a:pPr>
              <a:buNone/>
            </a:pPr>
            <a:endParaRPr lang="ru-RU"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2929508"/>
          </a:xfrm>
          <a:solidFill>
            <a:schemeClr val="accent2">
              <a:lumMod val="60000"/>
              <a:lumOff val="40000"/>
            </a:schemeClr>
          </a:solidFill>
        </p:spPr>
        <p:txBody>
          <a:bodyPr>
            <a:normAutofit/>
          </a:bodyPr>
          <a:lstStyle/>
          <a:p>
            <a:r>
              <a:rPr lang="ru-RU" b="1" dirty="0"/>
              <a:t>АЛГОРИТМ РАБОТЫ В ЗАДАЧАХ НА ОБРАТНУЮ ТРАНСКРИПЦИЮ (ЗАДАЧИ ПРО РНК-СОДЕРЖАЩИЕ ВИРУСЫ, </a:t>
            </a:r>
            <a:endParaRPr lang="ru-RU" dirty="0"/>
          </a:p>
        </p:txBody>
      </p:sp>
      <p:sp>
        <p:nvSpPr>
          <p:cNvPr id="3" name="Содержимое 2"/>
          <p:cNvSpPr>
            <a:spLocks noGrp="1"/>
          </p:cNvSpPr>
          <p:nvPr>
            <p:ph idx="1"/>
          </p:nvPr>
        </p:nvSpPr>
        <p:spPr>
          <a:xfrm>
            <a:off x="0" y="2830280"/>
            <a:ext cx="9144000" cy="3771636"/>
          </a:xfrm>
        </p:spPr>
        <p:txBody>
          <a:bodyPr>
            <a:normAutofit/>
          </a:bodyPr>
          <a:lstStyle/>
          <a:p>
            <a:pPr algn="ctr">
              <a:buNone/>
            </a:pPr>
            <a:r>
              <a:rPr lang="ru-RU" b="1" dirty="0"/>
              <a:t>которые должны сначала синтезировать ДНК со своей вирусной РНК </a:t>
            </a:r>
            <a:br>
              <a:rPr lang="ru-RU" b="1" dirty="0"/>
            </a:br>
            <a:r>
              <a:rPr lang="ru-RU" b="1" dirty="0"/>
              <a:t>(= обратная транскрипция). После этого они по ДНК синтезируют </a:t>
            </a:r>
            <a:r>
              <a:rPr lang="ru-RU" b="1" dirty="0" err="1"/>
              <a:t>иРНК</a:t>
            </a:r>
            <a:r>
              <a:rPr lang="ru-RU" b="1" dirty="0"/>
              <a:t> и потом приступают к биосинтезу белка).</a:t>
            </a:r>
          </a:p>
          <a:p>
            <a:pPr algn="ctr">
              <a:buNone/>
            </a:pPr>
            <a:endParaRPr lang="ru-RU" b="1"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409228"/>
            <a:ext cx="8748464" cy="4896544"/>
          </a:xfrm>
        </p:spPr>
        <p:txBody>
          <a:bodyPr>
            <a:normAutofit fontScale="85000" lnSpcReduction="20000"/>
          </a:bodyPr>
          <a:lstStyle/>
          <a:p>
            <a:pPr marL="0" indent="0">
              <a:buNone/>
            </a:pPr>
            <a:r>
              <a:rPr lang="ru-RU" sz="4200" b="1" u="sng" dirty="0">
                <a:solidFill>
                  <a:srgbClr val="C00000"/>
                </a:solidFill>
              </a:rPr>
              <a:t>ПРИМЕР 9:</a:t>
            </a:r>
            <a:r>
              <a:rPr lang="ru-RU" sz="4200" b="1" dirty="0">
                <a:solidFill>
                  <a:srgbClr val="C00000"/>
                </a:solidFill>
              </a:rPr>
              <a:t> </a:t>
            </a:r>
            <a:r>
              <a:rPr lang="ru-RU" b="1" dirty="0"/>
              <a:t>Некоторые вирусы в качестве генетического материала несут РНК. Такие вирусы, заразив клетку, встраивают ДНК-копию своего генома в геном хозяйской клетки. В клетку проникла вирусная РНК следующей последовательности: </a:t>
            </a:r>
          </a:p>
          <a:p>
            <a:pPr marL="0" indent="0">
              <a:buNone/>
            </a:pPr>
            <a:r>
              <a:rPr lang="ru-RU" b="1" dirty="0"/>
              <a:t>5’-  А У Г Г Ц У У У У Г Ц А  - 3’</a:t>
            </a:r>
          </a:p>
          <a:p>
            <a:pPr marL="0" indent="0" algn="ctr">
              <a:buNone/>
            </a:pPr>
            <a:r>
              <a:rPr lang="ru-RU" b="1" dirty="0"/>
              <a:t>Определите, какова будет последовательность вирусного белка, если матрицей для синтеза </a:t>
            </a:r>
            <a:r>
              <a:rPr lang="ru-RU" b="1" dirty="0" err="1"/>
              <a:t>иРНК</a:t>
            </a:r>
            <a:r>
              <a:rPr lang="ru-RU" b="1" dirty="0"/>
              <a:t> служит цепь, </a:t>
            </a:r>
            <a:r>
              <a:rPr lang="ru-RU" b="1" dirty="0" err="1"/>
              <a:t>комплементарная</a:t>
            </a:r>
            <a:r>
              <a:rPr lang="ru-RU" b="1" dirty="0"/>
              <a:t> вирусной РНК . Напишите последовательность </a:t>
            </a:r>
            <a:r>
              <a:rPr lang="ru-RU" b="1" dirty="0" err="1"/>
              <a:t>двуцепочечного</a:t>
            </a:r>
            <a:r>
              <a:rPr lang="ru-RU" b="1" dirty="0"/>
              <a:t> фрагмента ДНК, укажите 5’ и 3’ концы цепей. Ответ поясните. Для решения задачи используйте таблицу генетического кода.</a:t>
            </a:r>
          </a:p>
          <a:p>
            <a:pPr>
              <a:buNone/>
            </a:pPr>
            <a:endParaRPr lang="ru-RU" b="1"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53244"/>
            <a:ext cx="9144000" cy="952500"/>
          </a:xfrm>
        </p:spPr>
        <p:txBody>
          <a:bodyPr>
            <a:noAutofit/>
          </a:bodyPr>
          <a:lstStyle/>
          <a:p>
            <a:r>
              <a:rPr lang="ru-RU" sz="2400" b="1" dirty="0">
                <a:effectLst>
                  <a:outerShdw blurRad="38100" dist="38100" dir="2700000" algn="tl">
                    <a:srgbClr val="000000">
                      <a:alpha val="43137"/>
                    </a:srgbClr>
                  </a:outerShdw>
                </a:effectLst>
              </a:rPr>
              <a:t>1) Записываем заготовку. В данном случае в самое начало ставим вирусную РНК и записываем ее последовательность (дана по задаче). Направление цепей ДНК «подстраиваем» под принцип </a:t>
            </a:r>
            <a:r>
              <a:rPr lang="ru-RU" sz="2400" b="1" dirty="0" err="1">
                <a:effectLst>
                  <a:outerShdw blurRad="38100" dist="38100" dir="2700000" algn="tl">
                    <a:srgbClr val="000000">
                      <a:alpha val="43137"/>
                    </a:srgbClr>
                  </a:outerShdw>
                </a:effectLst>
              </a:rPr>
              <a:t>антипараллельности</a:t>
            </a:r>
            <a:r>
              <a:rPr lang="ru-RU" sz="2400" b="1" dirty="0">
                <a:effectLst>
                  <a:outerShdw blurRad="38100" dist="38100" dir="2700000" algn="tl">
                    <a:srgbClr val="000000">
                      <a:alpha val="43137"/>
                    </a:srgbClr>
                  </a:outerShdw>
                </a:effectLst>
              </a:rPr>
              <a:t>.</a:t>
            </a:r>
            <a:br>
              <a:rPr lang="ru-RU" sz="2400" b="1" dirty="0">
                <a:effectLst>
                  <a:outerShdw blurRad="38100" dist="38100" dir="2700000" algn="tl">
                    <a:srgbClr val="000000">
                      <a:alpha val="43137"/>
                    </a:srgbClr>
                  </a:outerShdw>
                </a:effectLst>
              </a:rPr>
            </a:br>
            <a:endParaRPr lang="ru-RU" sz="24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79512" y="1705372"/>
            <a:ext cx="8712968" cy="3771636"/>
          </a:xfrm>
        </p:spPr>
        <p:txBody>
          <a:bodyPr>
            <a:normAutofit/>
          </a:bodyPr>
          <a:lstStyle/>
          <a:p>
            <a:pPr>
              <a:buNone/>
            </a:pPr>
            <a:r>
              <a:rPr lang="ru-RU" b="1" dirty="0"/>
              <a:t>РНК </a:t>
            </a:r>
            <a:r>
              <a:rPr lang="ru-RU" b="1" baseline="-25000" dirty="0"/>
              <a:t> </a:t>
            </a:r>
            <a:r>
              <a:rPr lang="ru-RU" b="1" dirty="0" err="1"/>
              <a:t>вирусн</a:t>
            </a:r>
            <a:endParaRPr lang="ru-RU" b="1" dirty="0"/>
          </a:p>
          <a:p>
            <a:pPr>
              <a:buNone/>
            </a:pPr>
            <a:r>
              <a:rPr lang="ru-RU" b="1" dirty="0"/>
              <a:t>ДНК </a:t>
            </a:r>
            <a:r>
              <a:rPr lang="ru-RU" b="1" baseline="-25000" dirty="0"/>
              <a:t>1цепь</a:t>
            </a:r>
            <a:endParaRPr lang="ru-RU" b="1" dirty="0"/>
          </a:p>
          <a:p>
            <a:pPr>
              <a:buNone/>
            </a:pPr>
            <a:r>
              <a:rPr lang="ru-RU" b="1" dirty="0"/>
              <a:t>ДНК  </a:t>
            </a:r>
            <a:r>
              <a:rPr lang="ru-RU" b="1" baseline="-25000" dirty="0"/>
              <a:t>2цепь</a:t>
            </a:r>
            <a:endParaRPr lang="ru-RU" b="1" dirty="0"/>
          </a:p>
          <a:p>
            <a:pPr>
              <a:buNone/>
            </a:pPr>
            <a:r>
              <a:rPr lang="ru-RU" b="1" dirty="0" err="1"/>
              <a:t>иРНК</a:t>
            </a:r>
            <a:endParaRPr lang="ru-RU" b="1" dirty="0"/>
          </a:p>
          <a:p>
            <a:pPr>
              <a:buNone/>
            </a:pPr>
            <a:r>
              <a:rPr lang="ru-RU" b="1" dirty="0"/>
              <a:t>белок</a:t>
            </a:r>
          </a:p>
          <a:p>
            <a:pPr>
              <a:buNone/>
            </a:pPr>
            <a:endParaRPr lang="ru-RU" b="1" dirty="0"/>
          </a:p>
        </p:txBody>
      </p:sp>
      <p:sp>
        <p:nvSpPr>
          <p:cNvPr id="4" name="Содержимое 2"/>
          <p:cNvSpPr txBox="1">
            <a:spLocks/>
          </p:cNvSpPr>
          <p:nvPr/>
        </p:nvSpPr>
        <p:spPr>
          <a:xfrm>
            <a:off x="2555776" y="1750160"/>
            <a:ext cx="8712968" cy="3771636"/>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1" u="none" strike="noStrike" kern="1200" cap="none" spc="0" normalizeH="0" baseline="0" noProof="0" dirty="0">
                <a:ln>
                  <a:noFill/>
                </a:ln>
                <a:solidFill>
                  <a:srgbClr val="C00000"/>
                </a:solidFill>
                <a:effectLst/>
                <a:uLnTx/>
                <a:uFillTx/>
                <a:latin typeface="+mn-lt"/>
                <a:ea typeface="+mn-ea"/>
                <a:cs typeface="+mn-cs"/>
              </a:rPr>
              <a:t>5’-  А У Г Г Ц У У У У Г Ц А  - 3’</a:t>
            </a:r>
            <a:endParaRPr kumimoji="0" lang="ru-RU" sz="3200" b="1" i="0" u="none" strike="noStrike" kern="1200" cap="none" spc="0" normalizeH="0" baseline="0" noProof="0" dirty="0">
              <a:ln>
                <a:noFill/>
              </a:ln>
              <a:solidFill>
                <a:srgbClr val="C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1" u="none" strike="noStrike" kern="1200" cap="none" spc="0" normalizeH="0" baseline="0" noProof="0" dirty="0">
                <a:ln>
                  <a:noFill/>
                </a:ln>
                <a:solidFill>
                  <a:srgbClr val="C00000"/>
                </a:solidFill>
                <a:effectLst/>
                <a:uLnTx/>
                <a:uFillTx/>
                <a:latin typeface="+mn-lt"/>
                <a:ea typeface="+mn-ea"/>
                <a:cs typeface="+mn-cs"/>
              </a:rPr>
              <a:t>3’-  _______ -5’ </a:t>
            </a:r>
            <a:r>
              <a:rPr kumimoji="0" lang="ru-RU" sz="3200" b="1" i="0" u="none" strike="noStrike" kern="1200" cap="none" spc="0" normalizeH="0" baseline="0" noProof="0" dirty="0">
                <a:ln>
                  <a:noFill/>
                </a:ln>
                <a:solidFill>
                  <a:srgbClr val="C00000"/>
                </a:solidFill>
                <a:effectLst/>
                <a:uLnTx/>
                <a:uFillTx/>
                <a:latin typeface="+mn-lt"/>
                <a:ea typeface="+mn-ea"/>
                <a:cs typeface="+mn-cs"/>
              </a:rPr>
              <a:t>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ru-RU" sz="3200" b="1" i="1" u="none" strike="noStrike" kern="1200" cap="none" spc="0" normalizeH="0" baseline="0" noProof="0" dirty="0">
                <a:ln>
                  <a:noFill/>
                </a:ln>
                <a:solidFill>
                  <a:srgbClr val="C00000"/>
                </a:solidFill>
                <a:effectLst/>
                <a:uLnTx/>
                <a:uFillTx/>
                <a:latin typeface="+mn-lt"/>
                <a:ea typeface="+mn-ea"/>
                <a:cs typeface="+mn-cs"/>
              </a:rPr>
              <a:t>5’- _______ - 3’</a:t>
            </a:r>
            <a:endParaRPr kumimoji="0" lang="ru-RU" sz="3200" b="1" i="0" u="none" strike="noStrike" kern="1200" cap="none" spc="0" normalizeH="0" baseline="0" noProof="0" dirty="0">
              <a:ln>
                <a:noFill/>
              </a:ln>
              <a:solidFill>
                <a:srgbClr val="C00000"/>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ru-RU" sz="3200" b="1" i="0" u="none" strike="noStrike" kern="1200" cap="none" spc="0" normalizeH="0" baseline="0" noProof="0" dirty="0">
              <a:ln>
                <a:noFill/>
              </a:ln>
              <a:solidFill>
                <a:srgbClr val="C00000"/>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536848"/>
            <a:ext cx="9144000" cy="952500"/>
          </a:xfrm>
        </p:spPr>
        <p:txBody>
          <a:bodyPr>
            <a:noAutofit/>
          </a:bodyPr>
          <a:lstStyle/>
          <a:p>
            <a:r>
              <a:rPr lang="ru-RU" sz="2800" b="1" dirty="0">
                <a:effectLst>
                  <a:outerShdw blurRad="38100" dist="38100" dir="2700000" algn="tl">
                    <a:srgbClr val="000000">
                      <a:alpha val="43137"/>
                    </a:srgbClr>
                  </a:outerShdw>
                </a:effectLst>
              </a:rPr>
              <a:t>2) По ПК к вирусной РНК сначала находим первую цепь ДНК, а после вторую цепь (2 цепь находим по ПК к 1ой цепи ДНК).</a:t>
            </a:r>
            <a:br>
              <a:rPr lang="ru-RU" sz="2800" b="1" dirty="0">
                <a:effectLst>
                  <a:outerShdw blurRad="38100" dist="38100" dir="2700000" algn="tl">
                    <a:srgbClr val="000000">
                      <a:alpha val="43137"/>
                    </a:srgbClr>
                  </a:outerShdw>
                </a:effectLst>
              </a:rPr>
            </a:br>
            <a:endParaRPr lang="ru-RU" sz="2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79512" y="1705372"/>
            <a:ext cx="8712968" cy="3771636"/>
          </a:xfrm>
        </p:spPr>
        <p:txBody>
          <a:bodyPr>
            <a:normAutofit/>
          </a:bodyPr>
          <a:lstStyle/>
          <a:p>
            <a:pPr>
              <a:buNone/>
            </a:pPr>
            <a:r>
              <a:rPr lang="ru-RU" b="1" dirty="0"/>
              <a:t>РНК </a:t>
            </a:r>
            <a:r>
              <a:rPr lang="ru-RU" b="1" baseline="-25000" dirty="0"/>
              <a:t> </a:t>
            </a:r>
            <a:r>
              <a:rPr lang="ru-RU" b="1" dirty="0" err="1"/>
              <a:t>вирусн</a:t>
            </a:r>
            <a:r>
              <a:rPr lang="ru-RU" b="1" dirty="0"/>
              <a:t>    </a:t>
            </a:r>
            <a:r>
              <a:rPr lang="ru-RU" b="1" i="1" dirty="0"/>
              <a:t>5’-  А У Г   Г Ц У   У У У  Г Ц А  - 3’</a:t>
            </a:r>
            <a:endParaRPr lang="ru-RU" b="1" dirty="0"/>
          </a:p>
          <a:p>
            <a:pPr>
              <a:buNone/>
            </a:pPr>
            <a:r>
              <a:rPr lang="ru-RU" b="1" dirty="0"/>
              <a:t>ДНК </a:t>
            </a:r>
            <a:r>
              <a:rPr lang="ru-RU" b="1" baseline="-25000" dirty="0"/>
              <a:t>1цепь</a:t>
            </a:r>
            <a:endParaRPr lang="ru-RU" b="1" dirty="0"/>
          </a:p>
          <a:p>
            <a:pPr>
              <a:buNone/>
            </a:pPr>
            <a:r>
              <a:rPr lang="ru-RU" b="1" dirty="0"/>
              <a:t>ДНК  </a:t>
            </a:r>
            <a:r>
              <a:rPr lang="ru-RU" b="1" baseline="-25000" dirty="0"/>
              <a:t>2цепь</a:t>
            </a:r>
            <a:endParaRPr lang="ru-RU" b="1" dirty="0"/>
          </a:p>
          <a:p>
            <a:pPr>
              <a:buNone/>
            </a:pPr>
            <a:r>
              <a:rPr lang="ru-RU" b="1" dirty="0" err="1"/>
              <a:t>иРНК</a:t>
            </a:r>
            <a:endParaRPr lang="ru-RU" b="1" dirty="0"/>
          </a:p>
          <a:p>
            <a:pPr>
              <a:buNone/>
            </a:pPr>
            <a:r>
              <a:rPr lang="ru-RU" b="1" dirty="0"/>
              <a:t>белок</a:t>
            </a:r>
          </a:p>
          <a:p>
            <a:pPr>
              <a:buNone/>
            </a:pPr>
            <a:endParaRPr lang="ru-RU" b="1" dirty="0"/>
          </a:p>
        </p:txBody>
      </p:sp>
      <p:sp>
        <p:nvSpPr>
          <p:cNvPr id="4" name="Прямоугольник 3"/>
          <p:cNvSpPr/>
          <p:nvPr/>
        </p:nvSpPr>
        <p:spPr>
          <a:xfrm>
            <a:off x="2555776" y="2353444"/>
            <a:ext cx="5735866" cy="584775"/>
          </a:xfrm>
          <a:prstGeom prst="rect">
            <a:avLst/>
          </a:prstGeom>
        </p:spPr>
        <p:txBody>
          <a:bodyPr wrap="none">
            <a:spAutoFit/>
          </a:bodyPr>
          <a:lstStyle/>
          <a:p>
            <a:r>
              <a:rPr lang="ru-RU" sz="3200" b="1" i="1" dirty="0">
                <a:solidFill>
                  <a:srgbClr val="C00000"/>
                </a:solidFill>
              </a:rPr>
              <a:t>3’-  Т А Ц   Ц Г А  А А А  Ц Г Т - 5’ </a:t>
            </a:r>
            <a:endParaRPr lang="ru-RU" sz="3200" b="1" dirty="0">
              <a:solidFill>
                <a:srgbClr val="C00000"/>
              </a:solidFill>
            </a:endParaRPr>
          </a:p>
        </p:txBody>
      </p:sp>
      <p:sp>
        <p:nvSpPr>
          <p:cNvPr id="5" name="Прямоугольник 4"/>
          <p:cNvSpPr/>
          <p:nvPr/>
        </p:nvSpPr>
        <p:spPr>
          <a:xfrm>
            <a:off x="2548618" y="3001516"/>
            <a:ext cx="5695790" cy="584775"/>
          </a:xfrm>
          <a:prstGeom prst="rect">
            <a:avLst/>
          </a:prstGeom>
        </p:spPr>
        <p:txBody>
          <a:bodyPr wrap="none">
            <a:spAutoFit/>
          </a:bodyPr>
          <a:lstStyle/>
          <a:p>
            <a:r>
              <a:rPr lang="ru-RU" sz="3200" b="1" i="1" dirty="0">
                <a:solidFill>
                  <a:srgbClr val="C00000"/>
                </a:solidFill>
              </a:rPr>
              <a:t>5’-  А Т Г   Г Ц Т   Т Т Т   Г Ц А  - 3’</a:t>
            </a:r>
            <a:endParaRPr lang="ru-RU" sz="32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52872"/>
            <a:ext cx="8229600" cy="952500"/>
          </a:xfrm>
        </p:spPr>
        <p:txBody>
          <a:bodyPr>
            <a:normAutofit fontScale="90000"/>
          </a:bodyPr>
          <a:lstStyle/>
          <a:p>
            <a:r>
              <a:rPr lang="ru-RU" sz="3600" b="1" dirty="0">
                <a:effectLst>
                  <a:outerShdw blurRad="38100" dist="38100" dir="2700000" algn="tl">
                    <a:srgbClr val="000000">
                      <a:alpha val="43137"/>
                    </a:srgbClr>
                  </a:outerShdw>
                </a:effectLst>
              </a:rPr>
              <a:t>3) Подчеркиваем цепь, которая комплементарна вирусной РНК и по ней, по принципу комплементарности находим кодоны </a:t>
            </a:r>
            <a:r>
              <a:rPr lang="ru-RU" sz="3600" b="1" dirty="0" err="1">
                <a:effectLst>
                  <a:outerShdw blurRad="38100" dist="38100" dir="2700000" algn="tl">
                    <a:srgbClr val="000000">
                      <a:alpha val="43137"/>
                    </a:srgbClr>
                  </a:outerShdw>
                </a:effectLst>
              </a:rPr>
              <a:t>иРНК</a:t>
            </a:r>
            <a:r>
              <a:rPr lang="ru-RU" sz="3600" b="1" dirty="0">
                <a:effectLst>
                  <a:outerShdw blurRad="38100" dist="38100" dir="2700000" algn="tl">
                    <a:srgbClr val="000000">
                      <a:alpha val="43137"/>
                    </a:srgbClr>
                  </a:outerShdw>
                </a:effectLst>
              </a:rPr>
              <a:t> (это сказано в условии).</a:t>
            </a:r>
            <a:br>
              <a:rPr lang="ru-RU" sz="3600" b="1" dirty="0">
                <a:effectLst>
                  <a:outerShdw blurRad="38100" dist="38100" dir="2700000" algn="tl">
                    <a:srgbClr val="000000">
                      <a:alpha val="43137"/>
                    </a:srgbClr>
                  </a:outerShdw>
                </a:effectLst>
              </a:rPr>
            </a:b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46856" y="2281436"/>
            <a:ext cx="8229600" cy="3771636"/>
          </a:xfrm>
        </p:spPr>
        <p:txBody>
          <a:bodyPr>
            <a:normAutofit/>
          </a:bodyPr>
          <a:lstStyle/>
          <a:p>
            <a:pPr>
              <a:buNone/>
            </a:pPr>
            <a:r>
              <a:rPr lang="ru-RU" b="1" dirty="0"/>
              <a:t>РНК </a:t>
            </a:r>
            <a:r>
              <a:rPr lang="ru-RU" b="1" baseline="-25000" dirty="0"/>
              <a:t> </a:t>
            </a:r>
            <a:r>
              <a:rPr lang="ru-RU" b="1" dirty="0" err="1"/>
              <a:t>вирусн</a:t>
            </a:r>
            <a:r>
              <a:rPr lang="ru-RU" b="1" dirty="0"/>
              <a:t>    </a:t>
            </a:r>
            <a:r>
              <a:rPr lang="ru-RU" b="1" i="1" dirty="0"/>
              <a:t>5’-  А У Г  Г Ц У  У У У  Г Ц А  - 3’</a:t>
            </a:r>
            <a:endParaRPr lang="ru-RU" b="1" dirty="0"/>
          </a:p>
          <a:p>
            <a:pPr>
              <a:buNone/>
            </a:pPr>
            <a:r>
              <a:rPr lang="ru-RU" b="1" u="sng" dirty="0"/>
              <a:t>ДНК </a:t>
            </a:r>
            <a:r>
              <a:rPr lang="ru-RU" b="1" u="sng" baseline="-25000" dirty="0"/>
              <a:t>1цепь</a:t>
            </a:r>
            <a:r>
              <a:rPr lang="ru-RU" b="1" u="sng" dirty="0"/>
              <a:t>         </a:t>
            </a:r>
            <a:r>
              <a:rPr lang="ru-RU" b="1" i="1" u="sng" dirty="0"/>
              <a:t>3’-  Т А Ц  Ц Г А  А А А  Ц Г Т - 5’ </a:t>
            </a:r>
            <a:r>
              <a:rPr lang="ru-RU" b="1" u="sng" dirty="0"/>
              <a:t>         </a:t>
            </a:r>
            <a:endParaRPr lang="ru-RU" b="1" dirty="0"/>
          </a:p>
          <a:p>
            <a:pPr>
              <a:buNone/>
            </a:pPr>
            <a:r>
              <a:rPr lang="ru-RU" b="1" dirty="0"/>
              <a:t>ДНК </a:t>
            </a:r>
            <a:r>
              <a:rPr lang="ru-RU" b="1" baseline="-25000" dirty="0"/>
              <a:t>2цепь</a:t>
            </a:r>
            <a:r>
              <a:rPr lang="ru-RU" b="1" dirty="0"/>
              <a:t>         </a:t>
            </a:r>
            <a:r>
              <a:rPr lang="ru-RU" b="1" i="1" dirty="0"/>
              <a:t>5’-  А Т Г   Г Ц Т   Т Т Т   Г Ц А  - 3’</a:t>
            </a:r>
            <a:endParaRPr lang="ru-RU" b="1" dirty="0"/>
          </a:p>
          <a:p>
            <a:pPr>
              <a:buNone/>
            </a:pPr>
            <a:r>
              <a:rPr lang="ru-RU" b="1" dirty="0" err="1">
                <a:solidFill>
                  <a:srgbClr val="C00000"/>
                </a:solidFill>
              </a:rPr>
              <a:t>иРНК</a:t>
            </a:r>
            <a:endParaRPr lang="ru-RU" b="1" dirty="0">
              <a:solidFill>
                <a:srgbClr val="C00000"/>
              </a:solidFill>
            </a:endParaRPr>
          </a:p>
          <a:p>
            <a:pPr>
              <a:buNone/>
            </a:pPr>
            <a:r>
              <a:rPr lang="ru-RU" b="1" dirty="0"/>
              <a:t>белок</a:t>
            </a:r>
          </a:p>
          <a:p>
            <a:pPr>
              <a:buNone/>
            </a:pPr>
            <a:endParaRPr lang="ru-RU" b="1" dirty="0"/>
          </a:p>
        </p:txBody>
      </p:sp>
      <p:sp>
        <p:nvSpPr>
          <p:cNvPr id="4" name="Прямоугольник 3"/>
          <p:cNvSpPr/>
          <p:nvPr/>
        </p:nvSpPr>
        <p:spPr>
          <a:xfrm>
            <a:off x="2771800" y="4072925"/>
            <a:ext cx="5799986" cy="584775"/>
          </a:xfrm>
          <a:prstGeom prst="rect">
            <a:avLst/>
          </a:prstGeom>
        </p:spPr>
        <p:txBody>
          <a:bodyPr wrap="none">
            <a:spAutoFit/>
          </a:bodyPr>
          <a:lstStyle/>
          <a:p>
            <a:r>
              <a:rPr lang="ru-RU" sz="3200" b="1" i="1" dirty="0">
                <a:solidFill>
                  <a:srgbClr val="C00000"/>
                </a:solidFill>
              </a:rPr>
              <a:t>5’-  А У Г   Г Ц У   У У У   Г Ц А  - 3’</a:t>
            </a:r>
            <a:endParaRPr lang="ru-RU" sz="3200" dirty="0">
              <a:solidFill>
                <a:srgbClr val="C00000"/>
              </a:solidFill>
            </a:endParaRPr>
          </a:p>
        </p:txBody>
      </p:sp>
      <p:sp>
        <p:nvSpPr>
          <p:cNvPr id="5" name="Выгнутая вправо стрелка 4"/>
          <p:cNvSpPr/>
          <p:nvPr/>
        </p:nvSpPr>
        <p:spPr>
          <a:xfrm>
            <a:off x="8460432" y="3073524"/>
            <a:ext cx="504056" cy="1368152"/>
          </a:xfrm>
          <a:prstGeom prst="curvedLef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200" b="1" dirty="0">
                <a:effectLst>
                  <a:outerShdw blurRad="38100" dist="38100" dir="2700000" algn="tl">
                    <a:srgbClr val="000000">
                      <a:alpha val="43137"/>
                    </a:srgbClr>
                  </a:outerShdw>
                </a:effectLst>
              </a:rPr>
              <a:t>4) С помощью таблицы ГК по </a:t>
            </a:r>
            <a:r>
              <a:rPr lang="ru-RU" sz="3200" b="1" dirty="0" err="1">
                <a:effectLst>
                  <a:outerShdw blurRad="38100" dist="38100" dir="2700000" algn="tl">
                    <a:srgbClr val="000000">
                      <a:alpha val="43137"/>
                    </a:srgbClr>
                  </a:outerShdw>
                </a:effectLst>
              </a:rPr>
              <a:t>иРНК</a:t>
            </a:r>
            <a:r>
              <a:rPr lang="ru-RU" sz="3200" b="1" dirty="0">
                <a:effectLst>
                  <a:outerShdw blurRad="38100" dist="38100" dir="2700000" algn="tl">
                    <a:srgbClr val="000000">
                      <a:alpha val="43137"/>
                    </a:srgbClr>
                  </a:outerShdw>
                </a:effectLst>
              </a:rPr>
              <a:t> (выделите её, чтобы не запутаться) находим последовательность аминокислот в белке.</a:t>
            </a:r>
          </a:p>
        </p:txBody>
      </p:sp>
      <p:sp>
        <p:nvSpPr>
          <p:cNvPr id="3" name="Содержимое 2"/>
          <p:cNvSpPr>
            <a:spLocks noGrp="1"/>
          </p:cNvSpPr>
          <p:nvPr>
            <p:ph idx="1"/>
          </p:nvPr>
        </p:nvSpPr>
        <p:spPr>
          <a:xfrm>
            <a:off x="457200" y="1777380"/>
            <a:ext cx="8229600" cy="3327756"/>
          </a:xfrm>
        </p:spPr>
        <p:txBody>
          <a:bodyPr>
            <a:normAutofit/>
          </a:bodyPr>
          <a:lstStyle/>
          <a:p>
            <a:pPr>
              <a:buNone/>
            </a:pPr>
            <a:r>
              <a:rPr lang="ru-RU" b="1" dirty="0"/>
              <a:t>РНК </a:t>
            </a:r>
            <a:r>
              <a:rPr lang="ru-RU" b="1" baseline="-25000" dirty="0"/>
              <a:t> </a:t>
            </a:r>
            <a:r>
              <a:rPr lang="ru-RU" b="1" dirty="0" err="1"/>
              <a:t>вирусн</a:t>
            </a:r>
            <a:r>
              <a:rPr lang="ru-RU" b="1" dirty="0"/>
              <a:t>    </a:t>
            </a:r>
            <a:r>
              <a:rPr lang="ru-RU" b="1" i="1" dirty="0"/>
              <a:t>5’-  А У Г  Г Ц У  У У У  Г Ц А  - 3’</a:t>
            </a:r>
            <a:endParaRPr lang="ru-RU" b="1" dirty="0"/>
          </a:p>
          <a:p>
            <a:pPr>
              <a:buNone/>
            </a:pPr>
            <a:r>
              <a:rPr lang="ru-RU" b="1" dirty="0"/>
              <a:t>ДНК </a:t>
            </a:r>
            <a:r>
              <a:rPr lang="ru-RU" b="1" baseline="-25000" dirty="0"/>
              <a:t>1цепь</a:t>
            </a:r>
            <a:r>
              <a:rPr lang="ru-RU" b="1" dirty="0"/>
              <a:t>         </a:t>
            </a:r>
            <a:r>
              <a:rPr lang="ru-RU" b="1" i="1" dirty="0"/>
              <a:t>3’-  Т А Ц  Ц Г А  А А А  Ц Г Т - 5’ </a:t>
            </a:r>
            <a:r>
              <a:rPr lang="ru-RU" b="1" dirty="0"/>
              <a:t>         </a:t>
            </a:r>
          </a:p>
          <a:p>
            <a:pPr>
              <a:buNone/>
            </a:pPr>
            <a:r>
              <a:rPr lang="ru-RU" b="1" dirty="0"/>
              <a:t>ДНК </a:t>
            </a:r>
            <a:r>
              <a:rPr lang="ru-RU" b="1" baseline="-25000" dirty="0"/>
              <a:t>2цепь</a:t>
            </a:r>
            <a:r>
              <a:rPr lang="ru-RU" b="1" dirty="0"/>
              <a:t>         </a:t>
            </a:r>
            <a:r>
              <a:rPr lang="ru-RU" b="1" i="1" dirty="0"/>
              <a:t>5’-  А Т Г   Г Ц Т   Т Т Т   Г Ц А  - 3’</a:t>
            </a:r>
            <a:endParaRPr lang="ru-RU" b="1" dirty="0"/>
          </a:p>
          <a:p>
            <a:pPr>
              <a:buNone/>
            </a:pPr>
            <a:r>
              <a:rPr lang="ru-RU" b="1" dirty="0" err="1">
                <a:solidFill>
                  <a:srgbClr val="7030A0"/>
                </a:solidFill>
                <a:effectLst>
                  <a:outerShdw blurRad="38100" dist="38100" dir="2700000" algn="tl">
                    <a:srgbClr val="000000">
                      <a:alpha val="43137"/>
                    </a:srgbClr>
                  </a:outerShdw>
                </a:effectLst>
              </a:rPr>
              <a:t>иРНК</a:t>
            </a:r>
            <a:r>
              <a:rPr lang="ru-RU" b="1" dirty="0">
                <a:solidFill>
                  <a:srgbClr val="7030A0"/>
                </a:solidFill>
                <a:effectLst>
                  <a:outerShdw blurRad="38100" dist="38100" dir="2700000" algn="tl">
                    <a:srgbClr val="000000">
                      <a:alpha val="43137"/>
                    </a:srgbClr>
                  </a:outerShdw>
                </a:effectLst>
              </a:rPr>
              <a:t>               </a:t>
            </a:r>
            <a:r>
              <a:rPr lang="ru-RU" b="1" i="1" dirty="0">
                <a:solidFill>
                  <a:srgbClr val="7030A0"/>
                </a:solidFill>
                <a:effectLst>
                  <a:outerShdw blurRad="38100" dist="38100" dir="2700000" algn="tl">
                    <a:srgbClr val="000000">
                      <a:alpha val="43137"/>
                    </a:srgbClr>
                  </a:outerShdw>
                </a:effectLst>
              </a:rPr>
              <a:t>5’-  А У Г   Г Ц У   У У У   Г Ц А  - 3’</a:t>
            </a:r>
            <a:endParaRPr lang="ru-RU" b="1" dirty="0">
              <a:solidFill>
                <a:srgbClr val="7030A0"/>
              </a:solidFill>
              <a:effectLst>
                <a:outerShdw blurRad="38100" dist="38100" dir="2700000" algn="tl">
                  <a:srgbClr val="000000">
                    <a:alpha val="43137"/>
                  </a:srgbClr>
                </a:outerShdw>
              </a:effectLst>
            </a:endParaRPr>
          </a:p>
          <a:p>
            <a:pPr>
              <a:buNone/>
            </a:pPr>
            <a:r>
              <a:rPr lang="ru-RU" b="1" dirty="0"/>
              <a:t>Белок               </a:t>
            </a:r>
            <a:endParaRPr lang="ru-RU" dirty="0"/>
          </a:p>
        </p:txBody>
      </p:sp>
      <p:sp>
        <p:nvSpPr>
          <p:cNvPr id="76801" name="Rectangle 1"/>
          <p:cNvSpPr>
            <a:spLocks noChangeArrowheads="1"/>
          </p:cNvSpPr>
          <p:nvPr/>
        </p:nvSpPr>
        <p:spPr bwMode="auto">
          <a:xfrm>
            <a:off x="3491880" y="4153644"/>
            <a:ext cx="5615608"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3200" b="1" dirty="0">
                <a:solidFill>
                  <a:srgbClr val="7030A0"/>
                </a:solidFill>
                <a:effectLst>
                  <a:outerShdw blurRad="38100" dist="38100" dir="2700000" algn="tl">
                    <a:srgbClr val="000000">
                      <a:alpha val="43137"/>
                    </a:srgbClr>
                  </a:outerShdw>
                </a:effectLst>
                <a:ea typeface="Calibri" pitchFamily="34" charset="0"/>
                <a:cs typeface="Times New Roman" pitchFamily="18" charset="0"/>
              </a:rPr>
              <a:t>м</a:t>
            </a:r>
            <a:r>
              <a:rPr kumimoji="0" lang="ru-RU" sz="3200" b="1" i="0" u="none" strike="noStrike" cap="none" normalizeH="0" baseline="0" dirty="0">
                <a:ln>
                  <a:noFill/>
                </a:ln>
                <a:solidFill>
                  <a:srgbClr val="7030A0"/>
                </a:solidFill>
                <a:effectLst>
                  <a:outerShdw blurRad="38100" dist="38100" dir="2700000" algn="tl">
                    <a:srgbClr val="000000">
                      <a:alpha val="43137"/>
                    </a:srgbClr>
                  </a:outerShdw>
                </a:effectLst>
                <a:ea typeface="Calibri" pitchFamily="34" charset="0"/>
                <a:cs typeface="Times New Roman" pitchFamily="18" charset="0"/>
              </a:rPr>
              <a:t>ет  -  ала  -  фен  -  ала</a:t>
            </a:r>
            <a:endParaRPr kumimoji="0" lang="ru-RU" sz="4800" b="1" i="0" u="none" strike="noStrike" cap="none" normalizeH="0" baseline="0" dirty="0">
              <a:ln>
                <a:noFill/>
              </a:ln>
              <a:solidFill>
                <a:srgbClr val="7030A0"/>
              </a:solidFill>
              <a:effectLst>
                <a:outerShdw blurRad="38100" dist="38100" dir="2700000" algn="tl">
                  <a:srgbClr val="000000">
                    <a:alpha val="43137"/>
                  </a:srgbClr>
                </a:outerShdw>
              </a:effectLst>
              <a:cs typeface="Arial" pitchFamily="34" charset="0"/>
            </a:endParaRPr>
          </a:p>
        </p:txBody>
      </p:sp>
      <p:sp>
        <p:nvSpPr>
          <p:cNvPr id="5" name="Выгнутая вправо стрелка 4"/>
          <p:cNvSpPr/>
          <p:nvPr/>
        </p:nvSpPr>
        <p:spPr>
          <a:xfrm>
            <a:off x="8604448" y="3865612"/>
            <a:ext cx="360040" cy="864096"/>
          </a:xfrm>
          <a:prstGeom prst="curvedLef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6801"/>
                                        </p:tgtEl>
                                        <p:attrNameLst>
                                          <p:attrName>style.visibility</p:attrName>
                                        </p:attrNameLst>
                                      </p:cBhvr>
                                      <p:to>
                                        <p:strVal val="visible"/>
                                      </p:to>
                                    </p:set>
                                    <p:animEffect transition="in" filter="wipe(down)">
                                      <p:cBhvr>
                                        <p:cTn id="7" dur="500"/>
                                        <p:tgtEl>
                                          <p:spTgt spid="76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1"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21196"/>
            <a:ext cx="8820472" cy="5449788"/>
          </a:xfrm>
        </p:spPr>
        <p:txBody>
          <a:bodyPr>
            <a:normAutofit fontScale="55000" lnSpcReduction="20000"/>
          </a:bodyPr>
          <a:lstStyle/>
          <a:p>
            <a:pPr marL="0" indent="0" algn="ctr">
              <a:buNone/>
            </a:pPr>
            <a:r>
              <a:rPr lang="ru-RU" sz="4400" b="1" dirty="0">
                <a:solidFill>
                  <a:srgbClr val="C00000"/>
                </a:solidFill>
                <a:effectLst>
                  <a:outerShdw blurRad="38100" dist="38100" dir="2700000" algn="tl">
                    <a:srgbClr val="000000">
                      <a:alpha val="43137"/>
                    </a:srgbClr>
                  </a:outerShdw>
                </a:effectLst>
              </a:rPr>
              <a:t>5) После схемы пишем подробно ОТВЕТ </a:t>
            </a:r>
            <a:r>
              <a:rPr lang="ru-RU" sz="5100" i="1" dirty="0">
                <a:solidFill>
                  <a:srgbClr val="C00000"/>
                </a:solidFill>
              </a:rPr>
              <a:t>(при наличии только одной цепи ДНК элемент 1 не засчитывается):</a:t>
            </a:r>
            <a:endParaRPr lang="ru-RU" sz="5100" dirty="0">
              <a:solidFill>
                <a:srgbClr val="C00000"/>
              </a:solidFill>
            </a:endParaRPr>
          </a:p>
          <a:p>
            <a:pPr marL="0" indent="0">
              <a:buNone/>
            </a:pPr>
            <a:r>
              <a:rPr lang="ru-RU" sz="3600" b="1" dirty="0"/>
              <a:t>1. По принципу комплементарности находим нуклеотидную последовательность участка ДНК:</a:t>
            </a:r>
          </a:p>
          <a:p>
            <a:pPr marL="0" indent="0">
              <a:buNone/>
            </a:pPr>
            <a:r>
              <a:rPr lang="ru-RU" sz="4400" b="1" dirty="0"/>
              <a:t>5’-  А Т Г Г Ц Т Т Т Т  Г Ц А  - 3’</a:t>
            </a:r>
          </a:p>
          <a:p>
            <a:pPr marL="0" indent="0">
              <a:buNone/>
            </a:pPr>
            <a:r>
              <a:rPr lang="ru-RU" sz="4400" b="1" dirty="0"/>
              <a:t>3’-  Т А Ц Ц Г А А А А Ц Г Т -5’       </a:t>
            </a:r>
          </a:p>
          <a:p>
            <a:pPr marL="0" indent="0">
              <a:buNone/>
            </a:pPr>
            <a:r>
              <a:rPr lang="ru-RU" sz="4400" b="1" dirty="0"/>
              <a:t>Или</a:t>
            </a:r>
          </a:p>
          <a:p>
            <a:pPr marL="0" indent="0">
              <a:buNone/>
            </a:pPr>
            <a:r>
              <a:rPr lang="ru-RU" sz="4400" b="1" dirty="0"/>
              <a:t>3’-  Т А Ц Ц Г А А А А Ц Г Т -5’       </a:t>
            </a:r>
          </a:p>
          <a:p>
            <a:pPr marL="0" indent="0">
              <a:buNone/>
            </a:pPr>
            <a:r>
              <a:rPr lang="ru-RU" sz="4400" b="1" dirty="0"/>
              <a:t>5’-  А Т Г Г Ц Т Т Т Т  Г Ц А  - 3’</a:t>
            </a:r>
          </a:p>
          <a:p>
            <a:pPr marL="0" indent="0">
              <a:buNone/>
            </a:pPr>
            <a:r>
              <a:rPr lang="ru-RU" sz="4400" b="1" dirty="0"/>
              <a:t>Или</a:t>
            </a:r>
          </a:p>
          <a:p>
            <a:pPr marL="0" indent="0">
              <a:buNone/>
            </a:pPr>
            <a:r>
              <a:rPr lang="ru-RU" sz="4400" b="1" dirty="0"/>
              <a:t>5’-  Т Г Ц А А А А Г Ц Ц А Т - 3’</a:t>
            </a:r>
          </a:p>
          <a:p>
            <a:pPr marL="0" indent="0">
              <a:buNone/>
            </a:pPr>
            <a:r>
              <a:rPr lang="ru-RU" sz="4400" b="1" dirty="0"/>
              <a:t>3’-  А Ц Г Т Т Т Т Ц Г Г Т А-5’       </a:t>
            </a:r>
          </a:p>
          <a:p>
            <a:pPr marL="0" indent="0">
              <a:buNone/>
            </a:pPr>
            <a:r>
              <a:rPr lang="ru-RU" sz="4400" b="1" dirty="0"/>
              <a:t>Или</a:t>
            </a:r>
          </a:p>
          <a:p>
            <a:pPr marL="0" indent="0">
              <a:buNone/>
            </a:pPr>
            <a:r>
              <a:rPr lang="ru-RU" sz="4400" b="1" dirty="0"/>
              <a:t>3’-  А Ц Г Т Т Т Т Ц Г Г Т А-5’       </a:t>
            </a:r>
          </a:p>
          <a:p>
            <a:pPr marL="0" indent="0">
              <a:buNone/>
            </a:pPr>
            <a:r>
              <a:rPr lang="ru-RU" sz="4400" b="1" dirty="0"/>
              <a:t>5’-  Т Г Ц А А А А Г Ц Ц А Т - 3’</a:t>
            </a:r>
          </a:p>
          <a:p>
            <a:pPr>
              <a:buNone/>
            </a:pPr>
            <a:endParaRPr lang="ru-RU" b="1"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medbio-kgmu.ru/Graphics/279.gif"/>
          <p:cNvPicPr>
            <a:picLocks noChangeAspect="1" noChangeArrowheads="1"/>
          </p:cNvPicPr>
          <p:nvPr/>
        </p:nvPicPr>
        <p:blipFill>
          <a:blip r:embed="rId2"/>
          <a:srcRect/>
          <a:stretch>
            <a:fillRect/>
          </a:stretch>
        </p:blipFill>
        <p:spPr bwMode="auto">
          <a:xfrm>
            <a:off x="759835" y="1237321"/>
            <a:ext cx="7592585" cy="2603174"/>
          </a:xfrm>
          <a:prstGeom prst="rect">
            <a:avLst/>
          </a:prstGeom>
          <a:noFill/>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465848"/>
            <a:ext cx="8640960" cy="4839924"/>
          </a:xfrm>
        </p:spPr>
        <p:txBody>
          <a:bodyPr>
            <a:normAutofit/>
          </a:bodyPr>
          <a:lstStyle/>
          <a:p>
            <a:pPr marL="0" indent="0">
              <a:buNone/>
            </a:pPr>
            <a:r>
              <a:rPr lang="ru-RU" sz="3800" b="1" dirty="0"/>
              <a:t>2. </a:t>
            </a:r>
            <a:r>
              <a:rPr lang="ru-RU" b="1" dirty="0"/>
              <a:t>Последовательность нуклеотидов </a:t>
            </a:r>
            <a:r>
              <a:rPr lang="ru-RU" b="1" dirty="0" err="1"/>
              <a:t>иРНК</a:t>
            </a:r>
            <a:r>
              <a:rPr lang="ru-RU" b="1" dirty="0"/>
              <a:t> находим по ПК к цепи ДНК, которая комплементарна вирусной РНК  (по условию): </a:t>
            </a:r>
            <a:r>
              <a:rPr lang="ru-RU" b="1" i="1" dirty="0"/>
              <a:t>5’-  А У Г Г Ц У У У У Г Ц А  - 3’</a:t>
            </a:r>
            <a:endParaRPr lang="ru-RU" b="1" dirty="0"/>
          </a:p>
          <a:p>
            <a:pPr marL="0" indent="0">
              <a:buNone/>
            </a:pPr>
            <a:r>
              <a:rPr lang="ru-RU" sz="3800" b="1" dirty="0"/>
              <a:t>3. </a:t>
            </a:r>
            <a:r>
              <a:rPr lang="ru-RU" b="1" dirty="0"/>
              <a:t>Последовательность аминокислот вирусного белка находим с помощью таблицы генетического кода по </a:t>
            </a:r>
            <a:r>
              <a:rPr lang="ru-RU" b="1" dirty="0" err="1"/>
              <a:t>иРНК</a:t>
            </a:r>
            <a:r>
              <a:rPr lang="ru-RU" b="1" dirty="0"/>
              <a:t>: </a:t>
            </a:r>
            <a:br>
              <a:rPr lang="ru-RU" b="1" dirty="0"/>
            </a:br>
            <a:r>
              <a:rPr lang="ru-RU" b="1" dirty="0"/>
              <a:t>мет – ала – фен - ала</a:t>
            </a:r>
          </a:p>
          <a:p>
            <a:pPr>
              <a:buNone/>
            </a:pPr>
            <a:endParaRPr lang="ru-RU" b="1"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864"/>
            <a:ext cx="8229600" cy="2772651"/>
          </a:xfrm>
          <a:solidFill>
            <a:schemeClr val="accent6">
              <a:lumMod val="40000"/>
              <a:lumOff val="60000"/>
            </a:schemeClr>
          </a:solidFill>
        </p:spPr>
        <p:txBody>
          <a:bodyPr>
            <a:normAutofit/>
          </a:bodyPr>
          <a:lstStyle/>
          <a:p>
            <a:r>
              <a:rPr lang="ru-RU" b="1" dirty="0"/>
              <a:t>АЛГОРИТМ РАБОТЫ В ЗАДАЧАХ НА «НЕИНФОРМАТИВНУЮ И ИНФОРМАТИВНУЮ» ЧАСТИ ГЕНА</a:t>
            </a:r>
            <a:endParaRPr lang="ru-RU"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337220"/>
            <a:ext cx="8686800" cy="5184576"/>
          </a:xfrm>
        </p:spPr>
        <p:txBody>
          <a:bodyPr>
            <a:normAutofit fontScale="85000" lnSpcReduction="20000"/>
          </a:bodyPr>
          <a:lstStyle/>
          <a:p>
            <a:pPr marL="0" indent="0">
              <a:buNone/>
            </a:pPr>
            <a:r>
              <a:rPr lang="ru-RU" sz="5100" b="1" u="sng" dirty="0">
                <a:solidFill>
                  <a:srgbClr val="7030A0"/>
                </a:solidFill>
                <a:effectLst>
                  <a:outerShdw blurRad="38100" dist="38100" dir="2700000" algn="tl">
                    <a:srgbClr val="000000">
                      <a:alpha val="43137"/>
                    </a:srgbClr>
                  </a:outerShdw>
                </a:effectLst>
              </a:rPr>
              <a:t>ПРИМЕР 10</a:t>
            </a:r>
            <a:r>
              <a:rPr lang="ru-RU" sz="5100" b="1" dirty="0">
                <a:solidFill>
                  <a:srgbClr val="7030A0"/>
                </a:solidFill>
                <a:effectLst>
                  <a:outerShdw blurRad="38100" dist="38100" dir="2700000" algn="tl">
                    <a:srgbClr val="000000">
                      <a:alpha val="43137"/>
                    </a:srgbClr>
                  </a:outerShdw>
                </a:effectLst>
              </a:rPr>
              <a:t> </a:t>
            </a:r>
            <a:r>
              <a:rPr lang="ru-RU" b="1" dirty="0"/>
              <a:t>Фрагмент начала гена имеет следующую последовательность нуклеотидов (верхняя цепь смысловая, нижняя транскрибируемая).</a:t>
            </a:r>
          </a:p>
          <a:p>
            <a:pPr marL="0" indent="0">
              <a:buNone/>
            </a:pPr>
            <a:r>
              <a:rPr lang="ru-RU" b="1" dirty="0"/>
              <a:t>5’-  Т А А Т Г А Ц Ц Г Ц А Т А Т А Т Ц Ц А Т -3’</a:t>
            </a:r>
          </a:p>
          <a:p>
            <a:pPr marL="0" indent="0">
              <a:buNone/>
            </a:pPr>
            <a:r>
              <a:rPr lang="ru-RU" b="1" dirty="0"/>
              <a:t>3’-  А Т Т А Ц Т Г Г Ц Г Т А  Т А Т А Г Г Т А  -5’ </a:t>
            </a:r>
          </a:p>
          <a:p>
            <a:pPr marL="0" indent="0" algn="ctr">
              <a:buNone/>
            </a:pPr>
            <a:r>
              <a:rPr lang="ru-RU" b="1" dirty="0"/>
              <a:t>Ген содержит информативную и неинформативную части для трансляции. Информативная часть гена начинается с триплета, кодирующего аминокислоту Мет. С какого нуклеотида начинается информативная часть гена? Определите последовательность аминокислот во фрагменте полипептидной цепи. Ответ поясните. Для выполнения задания используйте таблицу генетического кода.</a:t>
            </a:r>
          </a:p>
          <a:p>
            <a:pPr>
              <a:buNone/>
            </a:pPr>
            <a:endParaRPr lang="ru-RU" dirty="0"/>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52872"/>
            <a:ext cx="8229600" cy="952500"/>
          </a:xfrm>
        </p:spPr>
        <p:txBody>
          <a:bodyPr>
            <a:normAutofit fontScale="90000"/>
          </a:bodyPr>
          <a:lstStyle/>
          <a:p>
            <a:r>
              <a:rPr lang="ru-RU" sz="4000" b="1" dirty="0">
                <a:effectLst>
                  <a:outerShdw blurRad="38100" dist="38100" dir="2700000" algn="tl">
                    <a:srgbClr val="000000">
                      <a:alpha val="43137"/>
                    </a:srgbClr>
                  </a:outerShdw>
                </a:effectLst>
              </a:rPr>
              <a:t>1) Записать заготовку. </a:t>
            </a:r>
            <a:r>
              <a:rPr lang="ru-RU" sz="4000" b="1" dirty="0" err="1">
                <a:effectLst>
                  <a:outerShdw blurRad="38100" dist="38100" dir="2700000" algn="tl">
                    <a:srgbClr val="000000">
                      <a:alpha val="43137"/>
                    </a:srgbClr>
                  </a:outerShdw>
                </a:effectLst>
              </a:rPr>
              <a:t>тРНК</a:t>
            </a:r>
            <a:r>
              <a:rPr lang="ru-RU" sz="4000" b="1" dirty="0">
                <a:effectLst>
                  <a:outerShdw blurRad="38100" dist="38100" dir="2700000" algn="tl">
                    <a:srgbClr val="000000">
                      <a:alpha val="43137"/>
                    </a:srgbClr>
                  </a:outerShdw>
                </a:effectLst>
              </a:rPr>
              <a:t> не пишем в заготовку, так как по задаче антикодоны находить НЕ нужно:</a:t>
            </a:r>
            <a:br>
              <a:rPr lang="ru-RU" sz="4000" b="1" dirty="0">
                <a:effectLst>
                  <a:outerShdw blurRad="38100" dist="38100" dir="2700000" algn="tl">
                    <a:srgbClr val="000000">
                      <a:alpha val="43137"/>
                    </a:srgbClr>
                  </a:outerShdw>
                </a:effectLst>
              </a:rPr>
            </a:br>
            <a:endParaRPr lang="ru-RU"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2038192"/>
            <a:ext cx="8229600" cy="3771636"/>
          </a:xfrm>
        </p:spPr>
        <p:txBody>
          <a:bodyPr>
            <a:normAutofit/>
          </a:bodyPr>
          <a:lstStyle/>
          <a:p>
            <a:pPr marL="0" indent="0">
              <a:buNone/>
            </a:pPr>
            <a:r>
              <a:rPr lang="ru-RU" b="1" dirty="0"/>
              <a:t>ДНК смысл</a:t>
            </a:r>
          </a:p>
          <a:p>
            <a:pPr marL="0" indent="0">
              <a:buNone/>
            </a:pPr>
            <a:r>
              <a:rPr lang="ru-RU" b="1" dirty="0"/>
              <a:t>ДНК </a:t>
            </a:r>
            <a:r>
              <a:rPr lang="ru-RU" b="1" dirty="0" err="1"/>
              <a:t>транскр</a:t>
            </a:r>
            <a:endParaRPr lang="ru-RU" b="1" dirty="0"/>
          </a:p>
          <a:p>
            <a:pPr marL="0" indent="0">
              <a:buNone/>
            </a:pPr>
            <a:r>
              <a:rPr lang="ru-RU" b="1" dirty="0" err="1"/>
              <a:t>иРНК</a:t>
            </a:r>
            <a:endParaRPr lang="ru-RU" b="1" dirty="0"/>
          </a:p>
          <a:p>
            <a:pPr marL="0" indent="0">
              <a:buNone/>
            </a:pPr>
            <a:r>
              <a:rPr lang="ru-RU" b="1" dirty="0"/>
              <a:t>белок</a:t>
            </a:r>
          </a:p>
          <a:p>
            <a:pPr>
              <a:buNone/>
            </a:pPr>
            <a:endParaRPr lang="ru-RU" b="1"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600" b="1" dirty="0">
                <a:effectLst>
                  <a:outerShdw blurRad="38100" dist="38100" dir="2700000" algn="tl">
                    <a:srgbClr val="000000">
                      <a:alpha val="43137"/>
                    </a:srgbClr>
                  </a:outerShdw>
                </a:effectLst>
              </a:rPr>
              <a:t>2) Записать то, что дано по задаче напротив соответствующего пункта </a:t>
            </a:r>
            <a:r>
              <a:rPr lang="ru-RU" sz="3600" b="1" i="1" dirty="0">
                <a:effectLst>
                  <a:outerShdw blurRad="38100" dist="38100" dir="2700000" algn="tl">
                    <a:srgbClr val="000000">
                      <a:alpha val="43137"/>
                    </a:srgbClr>
                  </a:outerShdw>
                </a:effectLst>
              </a:rPr>
              <a:t>(в данном случае это 2-цепочечная молекула ДНК):</a:t>
            </a:r>
            <a:endParaRPr lang="ru-RU"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133672" y="1966184"/>
            <a:ext cx="8686800" cy="3771636"/>
          </a:xfrm>
        </p:spPr>
        <p:txBody>
          <a:bodyPr>
            <a:normAutofit/>
          </a:bodyPr>
          <a:lstStyle/>
          <a:p>
            <a:pPr marL="0" indent="0">
              <a:buNone/>
            </a:pPr>
            <a:r>
              <a:rPr lang="ru-RU" sz="2800" b="1" dirty="0"/>
              <a:t>ДНК </a:t>
            </a:r>
            <a:r>
              <a:rPr lang="ru-RU" sz="2400" b="1" dirty="0"/>
              <a:t>смысл</a:t>
            </a:r>
            <a:r>
              <a:rPr lang="ru-RU" sz="2800" b="1" dirty="0"/>
              <a:t>  5’-  Т А А Т Г А Ц Ц Г Ц А Т А Т А Т Ц Ц А Т -3’</a:t>
            </a:r>
          </a:p>
          <a:p>
            <a:pPr marL="0" indent="0">
              <a:buNone/>
            </a:pPr>
            <a:r>
              <a:rPr lang="ru-RU" sz="2800" b="1" dirty="0"/>
              <a:t>ДНК </a:t>
            </a:r>
            <a:r>
              <a:rPr lang="ru-RU" sz="2000" b="1" dirty="0" err="1"/>
              <a:t>транскр</a:t>
            </a:r>
            <a:r>
              <a:rPr lang="ru-RU" sz="2800" b="1" dirty="0"/>
              <a:t>  3’-  А Т Т А Ц Т Г Г Ц Г Т А Т А Т А Г Г Т А -5’ </a:t>
            </a:r>
          </a:p>
          <a:p>
            <a:pPr marL="0" indent="0">
              <a:buNone/>
            </a:pPr>
            <a:r>
              <a:rPr lang="ru-RU" sz="2800" b="1" dirty="0" err="1"/>
              <a:t>иРНК</a:t>
            </a:r>
            <a:endParaRPr lang="ru-RU" sz="2800" b="1" dirty="0"/>
          </a:p>
          <a:p>
            <a:pPr marL="0" indent="0">
              <a:buNone/>
            </a:pPr>
            <a:r>
              <a:rPr lang="ru-RU" sz="2800" b="1" dirty="0"/>
              <a:t>белок</a:t>
            </a:r>
            <a:endParaRPr lang="ru-RU" sz="2800" dirty="0"/>
          </a:p>
          <a:p>
            <a:pPr>
              <a:buNone/>
            </a:pPr>
            <a:endParaRPr lang="ru-RU" sz="2800"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92832"/>
            <a:ext cx="8229600" cy="952500"/>
          </a:xfrm>
        </p:spPr>
        <p:txBody>
          <a:bodyPr>
            <a:noAutofit/>
          </a:bodyPr>
          <a:lstStyle/>
          <a:p>
            <a:r>
              <a:rPr lang="ru-RU" sz="2800" b="1" dirty="0">
                <a:effectLst>
                  <a:outerShdw blurRad="38100" dist="38100" dir="2700000" algn="tl">
                    <a:srgbClr val="000000">
                      <a:alpha val="43137"/>
                    </a:srgbClr>
                  </a:outerShdw>
                </a:effectLst>
              </a:rPr>
              <a:t>3) По ПК к молекуле  ДНК строим молекулу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 записываем и подчеркиваем цепь </a:t>
            </a:r>
            <a:r>
              <a:rPr lang="ru-RU" sz="2800" b="1" i="1" dirty="0">
                <a:effectLst>
                  <a:outerShdw blurRad="38100" dist="38100" dir="2700000" algn="tl">
                    <a:srgbClr val="000000">
                      <a:alpha val="43137"/>
                    </a:srgbClr>
                  </a:outerShdw>
                </a:effectLst>
              </a:rPr>
              <a:t>(так как именно по </a:t>
            </a:r>
            <a:r>
              <a:rPr lang="ru-RU" sz="2800" b="1" i="1" dirty="0" err="1">
                <a:effectLst>
                  <a:outerShdw blurRad="38100" dist="38100" dir="2700000" algn="tl">
                    <a:srgbClr val="000000">
                      <a:alpha val="43137"/>
                    </a:srgbClr>
                  </a:outerShdw>
                </a:effectLst>
              </a:rPr>
              <a:t>иРНК</a:t>
            </a:r>
            <a:r>
              <a:rPr lang="ru-RU" sz="2800" b="1" i="1" dirty="0">
                <a:effectLst>
                  <a:outerShdw blurRad="38100" dist="38100" dir="2700000" algn="tl">
                    <a:srgbClr val="000000">
                      <a:alpha val="43137"/>
                    </a:srgbClr>
                  </a:outerShdw>
                </a:effectLst>
              </a:rPr>
              <a:t> мы с помощью таблицы ГК будем позже искать последовательность АК в белке):</a:t>
            </a:r>
            <a:endParaRPr lang="ru-RU" sz="2800" b="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457200" y="1993404"/>
            <a:ext cx="8686800" cy="3111732"/>
          </a:xfrm>
        </p:spPr>
        <p:txBody>
          <a:bodyPr>
            <a:normAutofit/>
          </a:bodyPr>
          <a:lstStyle/>
          <a:p>
            <a:pPr>
              <a:buNone/>
            </a:pPr>
            <a:r>
              <a:rPr lang="ru-RU" sz="2400" b="1" dirty="0"/>
              <a:t>ДНК смысл      </a:t>
            </a:r>
            <a:r>
              <a:rPr lang="ru-RU" sz="2800" b="1" dirty="0"/>
              <a:t>5’- Т А А Т Г А Ц Ц Г Ц А Т А Т А Т Ц Ц А Т -3’</a:t>
            </a:r>
            <a:endParaRPr lang="ru-RU" sz="2400" b="1" dirty="0"/>
          </a:p>
          <a:p>
            <a:pPr>
              <a:buNone/>
            </a:pPr>
            <a:r>
              <a:rPr lang="ru-RU" sz="2400" b="1" dirty="0"/>
              <a:t>ДНК </a:t>
            </a:r>
            <a:r>
              <a:rPr lang="ru-RU" sz="2400" b="1" dirty="0" err="1"/>
              <a:t>транскр</a:t>
            </a:r>
            <a:r>
              <a:rPr lang="ru-RU" sz="2400" b="1" dirty="0"/>
              <a:t>    </a:t>
            </a:r>
            <a:r>
              <a:rPr lang="ru-RU" sz="2800" b="1" dirty="0"/>
              <a:t>3’- А Т Т А Ц Т Г Г  Ц Г Т  А Т А Т А Г Г Т А -5’</a:t>
            </a:r>
          </a:p>
          <a:p>
            <a:pPr>
              <a:buNone/>
            </a:pPr>
            <a:r>
              <a:rPr lang="ru-RU" sz="2400" b="1" u="sng" dirty="0" err="1">
                <a:solidFill>
                  <a:srgbClr val="7030A0"/>
                </a:solidFill>
              </a:rPr>
              <a:t>иРНК</a:t>
            </a:r>
            <a:r>
              <a:rPr lang="ru-RU" sz="2400" b="1" u="sng" dirty="0">
                <a:solidFill>
                  <a:srgbClr val="7030A0"/>
                </a:solidFill>
              </a:rPr>
              <a:t> </a:t>
            </a:r>
            <a:endParaRPr lang="ru-RU" sz="2400" b="1" dirty="0">
              <a:solidFill>
                <a:srgbClr val="7030A0"/>
              </a:solidFill>
            </a:endParaRPr>
          </a:p>
          <a:p>
            <a:pPr>
              <a:buNone/>
            </a:pPr>
            <a:endParaRPr lang="ru-RU" sz="2400" b="1" dirty="0"/>
          </a:p>
        </p:txBody>
      </p:sp>
      <p:sp>
        <p:nvSpPr>
          <p:cNvPr id="86017" name="Rectangle 1"/>
          <p:cNvSpPr>
            <a:spLocks noChangeArrowheads="1"/>
          </p:cNvSpPr>
          <p:nvPr/>
        </p:nvSpPr>
        <p:spPr bwMode="auto">
          <a:xfrm>
            <a:off x="2380126" y="3001516"/>
            <a:ext cx="6872394"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a:ln>
                  <a:noFill/>
                </a:ln>
                <a:solidFill>
                  <a:srgbClr val="7030A0"/>
                </a:solidFill>
                <a:effectLst/>
                <a:ea typeface="TimesNewRoman" charset="-128"/>
                <a:cs typeface="TimesNewRoman" charset="-128"/>
              </a:rPr>
              <a:t>5’- У А А У Г А Ц Ц Г Ц А У А У А У Ц Ц А У -3’</a:t>
            </a:r>
            <a:endParaRPr kumimoji="0" lang="ru-RU" sz="4400" b="1" i="0" u="none" strike="noStrike" cap="none" normalizeH="0" baseline="0" dirty="0">
              <a:ln>
                <a:noFill/>
              </a:ln>
              <a:solidFill>
                <a:srgbClr val="7030A0"/>
              </a:solidFill>
              <a:effectLst/>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6017"/>
                                        </p:tgtEl>
                                        <p:attrNameLst>
                                          <p:attrName>style.visibility</p:attrName>
                                        </p:attrNameLst>
                                      </p:cBhvr>
                                      <p:to>
                                        <p:strVal val="visible"/>
                                      </p:to>
                                    </p:set>
                                    <p:animEffect transition="in" filter="wipe(down)">
                                      <p:cBhvr>
                                        <p:cTn id="7" dur="500"/>
                                        <p:tgtEl>
                                          <p:spTgt spid="86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7"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Генетический код — свойственный всем живым организмам способ ..."/>
          <p:cNvPicPr>
            <a:picLocks noChangeAspect="1" noChangeArrowheads="1"/>
          </p:cNvPicPr>
          <p:nvPr/>
        </p:nvPicPr>
        <p:blipFill>
          <a:blip r:embed="rId2" cstate="print"/>
          <a:srcRect/>
          <a:stretch>
            <a:fillRect/>
          </a:stretch>
        </p:blipFill>
        <p:spPr bwMode="auto">
          <a:xfrm>
            <a:off x="1619672" y="1725542"/>
            <a:ext cx="6120680" cy="3917619"/>
          </a:xfrm>
          <a:prstGeom prst="rect">
            <a:avLst/>
          </a:prstGeom>
          <a:noFill/>
        </p:spPr>
      </p:pic>
      <p:sp>
        <p:nvSpPr>
          <p:cNvPr id="2" name="Заголовок 1"/>
          <p:cNvSpPr>
            <a:spLocks noGrp="1"/>
          </p:cNvSpPr>
          <p:nvPr>
            <p:ph type="title"/>
          </p:nvPr>
        </p:nvSpPr>
        <p:spPr>
          <a:xfrm>
            <a:off x="205680" y="265212"/>
            <a:ext cx="8686800" cy="952500"/>
          </a:xfrm>
        </p:spPr>
        <p:txBody>
          <a:bodyPr>
            <a:noAutofit/>
          </a:bodyPr>
          <a:lstStyle/>
          <a:p>
            <a:r>
              <a:rPr lang="ru-RU" sz="2800" b="1" dirty="0">
                <a:effectLst>
                  <a:outerShdw blurRad="38100" dist="38100" dir="2700000" algn="tl">
                    <a:srgbClr val="000000">
                      <a:alpha val="43137"/>
                    </a:srgbClr>
                  </a:outerShdw>
                </a:effectLst>
              </a:rPr>
              <a:t>4) По таблице генетического кода находим какой кодон на </a:t>
            </a:r>
            <a:r>
              <a:rPr lang="ru-RU" sz="2800" b="1" dirty="0" err="1">
                <a:effectLst>
                  <a:outerShdw blurRad="38100" dist="38100" dir="2700000" algn="tl">
                    <a:srgbClr val="000000">
                      <a:alpha val="43137"/>
                    </a:srgbClr>
                  </a:outerShdw>
                </a:effectLst>
              </a:rPr>
              <a:t>иРНК</a:t>
            </a:r>
            <a:r>
              <a:rPr lang="ru-RU" sz="2800" b="1" dirty="0">
                <a:effectLst>
                  <a:outerShdw blurRad="38100" dist="38100" dir="2700000" algn="tl">
                    <a:srgbClr val="000000">
                      <a:alpha val="43137"/>
                    </a:srgbClr>
                  </a:outerShdw>
                </a:effectLst>
              </a:rPr>
              <a:t> кодирует аминокислоту Мет.</a:t>
            </a:r>
            <a:br>
              <a:rPr lang="ru-RU" sz="2800" b="1" dirty="0">
                <a:effectLst>
                  <a:outerShdw blurRad="38100" dist="38100" dir="2700000" algn="tl">
                    <a:srgbClr val="000000">
                      <a:alpha val="43137"/>
                    </a:srgbClr>
                  </a:outerShdw>
                </a:effectLst>
              </a:rPr>
            </a:br>
            <a:r>
              <a:rPr lang="ru-RU" sz="2800" b="1" dirty="0">
                <a:effectLst>
                  <a:outerShdw blurRad="38100" dist="38100" dir="2700000" algn="tl">
                    <a:srgbClr val="000000">
                      <a:alpha val="43137"/>
                    </a:srgbClr>
                  </a:outerShdw>
                </a:effectLst>
              </a:rPr>
              <a:t> Это кодон – АУГ. </a:t>
            </a:r>
          </a:p>
        </p:txBody>
      </p:sp>
      <p:sp>
        <p:nvSpPr>
          <p:cNvPr id="5" name="Овал 4"/>
          <p:cNvSpPr/>
          <p:nvPr/>
        </p:nvSpPr>
        <p:spPr>
          <a:xfrm>
            <a:off x="2915816" y="4513684"/>
            <a:ext cx="504056" cy="360040"/>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672" y="228865"/>
            <a:ext cx="9010328" cy="952500"/>
          </a:xfrm>
        </p:spPr>
        <p:txBody>
          <a:bodyPr>
            <a:noAutofit/>
          </a:bodyPr>
          <a:lstStyle/>
          <a:p>
            <a:r>
              <a:rPr lang="ru-RU" sz="3200" b="1" dirty="0">
                <a:effectLst>
                  <a:outerShdw blurRad="38100" dist="38100" dir="2700000" algn="tl">
                    <a:srgbClr val="000000">
                      <a:alpha val="43137"/>
                    </a:srgbClr>
                  </a:outerShdw>
                </a:effectLst>
              </a:rPr>
              <a:t>Начинаем двигаться по </a:t>
            </a:r>
            <a:r>
              <a:rPr lang="ru-RU" sz="3200" b="1" dirty="0" err="1">
                <a:effectLst>
                  <a:outerShdw blurRad="38100" dist="38100" dir="2700000" algn="tl">
                    <a:srgbClr val="000000">
                      <a:alpha val="43137"/>
                    </a:srgbClr>
                  </a:outerShdw>
                </a:effectLst>
              </a:rPr>
              <a:t>иРНК</a:t>
            </a:r>
            <a:r>
              <a:rPr lang="ru-RU" sz="3200" b="1" dirty="0">
                <a:effectLst>
                  <a:outerShdw blurRad="38100" dist="38100" dir="2700000" algn="tl">
                    <a:srgbClr val="000000">
                      <a:alpha val="43137"/>
                    </a:srgbClr>
                  </a:outerShdw>
                </a:effectLst>
              </a:rPr>
              <a:t> и ищем этот триплет. Соответственно с третьего нуклеотида </a:t>
            </a:r>
            <a:r>
              <a:rPr lang="ru-RU" sz="3200" b="1" dirty="0">
                <a:solidFill>
                  <a:srgbClr val="C00000"/>
                </a:solidFill>
                <a:effectLst>
                  <a:outerShdw blurRad="38100" dist="38100" dir="2700000" algn="tl">
                    <a:srgbClr val="000000">
                      <a:alpha val="43137"/>
                    </a:srgbClr>
                  </a:outerShdw>
                </a:effectLst>
              </a:rPr>
              <a:t>Т</a:t>
            </a:r>
            <a:r>
              <a:rPr lang="ru-RU" sz="3200" b="1" dirty="0">
                <a:effectLst>
                  <a:outerShdw blurRad="38100" dist="38100" dir="2700000" algn="tl">
                    <a:srgbClr val="000000">
                      <a:alpha val="43137"/>
                    </a:srgbClr>
                  </a:outerShdw>
                </a:effectLst>
              </a:rPr>
              <a:t> на ДНК начинается информативная часть гена.</a:t>
            </a:r>
          </a:p>
        </p:txBody>
      </p:sp>
      <p:sp>
        <p:nvSpPr>
          <p:cNvPr id="4" name="Содержимое 2"/>
          <p:cNvSpPr>
            <a:spLocks noGrp="1"/>
          </p:cNvSpPr>
          <p:nvPr>
            <p:ph idx="1"/>
          </p:nvPr>
        </p:nvSpPr>
        <p:spPr>
          <a:xfrm>
            <a:off x="457200" y="1993404"/>
            <a:ext cx="8686800" cy="3111732"/>
          </a:xfrm>
        </p:spPr>
        <p:txBody>
          <a:bodyPr>
            <a:normAutofit/>
          </a:bodyPr>
          <a:lstStyle/>
          <a:p>
            <a:pPr>
              <a:buNone/>
            </a:pPr>
            <a:r>
              <a:rPr lang="ru-RU" sz="2400" b="1" dirty="0"/>
              <a:t>ДНК смысл      </a:t>
            </a:r>
            <a:r>
              <a:rPr lang="ru-RU" sz="2800" b="1" dirty="0"/>
              <a:t>5’- Т А А Т Г А Ц Ц Г Ц А Т А Т А Т Ц Ц А Т -3’</a:t>
            </a:r>
            <a:endParaRPr lang="ru-RU" sz="2400" b="1" dirty="0"/>
          </a:p>
          <a:p>
            <a:pPr>
              <a:buNone/>
            </a:pPr>
            <a:r>
              <a:rPr lang="ru-RU" sz="2400" b="1" dirty="0"/>
              <a:t>ДНК </a:t>
            </a:r>
            <a:r>
              <a:rPr lang="ru-RU" sz="2400" b="1" dirty="0" err="1"/>
              <a:t>транскр</a:t>
            </a:r>
            <a:r>
              <a:rPr lang="ru-RU" sz="2400" b="1" dirty="0"/>
              <a:t>    </a:t>
            </a:r>
            <a:r>
              <a:rPr lang="ru-RU" sz="2800" b="1" dirty="0"/>
              <a:t>3’- А Т </a:t>
            </a:r>
            <a:r>
              <a:rPr lang="ru-RU" sz="2800" b="1" dirty="0">
                <a:solidFill>
                  <a:srgbClr val="C00000"/>
                </a:solidFill>
              </a:rPr>
              <a:t>Т</a:t>
            </a:r>
            <a:r>
              <a:rPr lang="ru-RU" sz="2800" b="1" dirty="0"/>
              <a:t> А Ц Т Г Г  Ц Г Т  А Т А Т А Г Г Т А -5’</a:t>
            </a:r>
          </a:p>
          <a:p>
            <a:pPr lvl="0">
              <a:buNone/>
            </a:pPr>
            <a:r>
              <a:rPr lang="ru-RU" sz="2800" b="1" dirty="0" err="1"/>
              <a:t>иРНК</a:t>
            </a:r>
            <a:r>
              <a:rPr lang="ru-RU" sz="2800" b="1" dirty="0"/>
              <a:t>             </a:t>
            </a:r>
            <a:r>
              <a:rPr lang="ru-RU" sz="2800" b="1" dirty="0">
                <a:ea typeface="TimesNewRoman" charset="-128"/>
                <a:cs typeface="TimesNewRoman" charset="-128"/>
              </a:rPr>
              <a:t>5’- У А </a:t>
            </a:r>
            <a:r>
              <a:rPr lang="ru-RU" sz="2800" b="1" dirty="0">
                <a:solidFill>
                  <a:srgbClr val="C00000"/>
                </a:solidFill>
                <a:ea typeface="TimesNewRoman" charset="-128"/>
                <a:cs typeface="TimesNewRoman" charset="-128"/>
              </a:rPr>
              <a:t>А У Г А Ц Ц Г Ц А У А У А У Ц Ц А У </a:t>
            </a:r>
            <a:r>
              <a:rPr lang="ru-RU" sz="2800" b="1" dirty="0">
                <a:ea typeface="TimesNewRoman" charset="-128"/>
                <a:cs typeface="TimesNewRoman" charset="-128"/>
              </a:rPr>
              <a:t>-3’</a:t>
            </a:r>
            <a:endParaRPr lang="ru-RU" sz="4400" b="1" dirty="0">
              <a:cs typeface="Arial" pitchFamily="34" charset="0"/>
            </a:endParaRPr>
          </a:p>
          <a:p>
            <a:pPr>
              <a:buNone/>
            </a:pPr>
            <a:endParaRPr lang="ru-RU" sz="2400" b="1" dirty="0">
              <a:solidFill>
                <a:srgbClr val="7030A0"/>
              </a:solidFill>
            </a:endParaRPr>
          </a:p>
          <a:p>
            <a:pPr>
              <a:buNone/>
            </a:pPr>
            <a:endParaRPr lang="ru-RU" sz="2400" b="1" dirty="0"/>
          </a:p>
        </p:txBody>
      </p:sp>
      <p:cxnSp>
        <p:nvCxnSpPr>
          <p:cNvPr id="7" name="Прямая со стрелкой 6"/>
          <p:cNvCxnSpPr/>
          <p:nvPr/>
        </p:nvCxnSpPr>
        <p:spPr>
          <a:xfrm>
            <a:off x="3419872" y="3505572"/>
            <a:ext cx="720080"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8" name="Овал 7"/>
          <p:cNvSpPr/>
          <p:nvPr/>
        </p:nvSpPr>
        <p:spPr>
          <a:xfrm>
            <a:off x="3419872" y="2569468"/>
            <a:ext cx="360040" cy="4320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92832"/>
            <a:ext cx="8820472" cy="952500"/>
          </a:xfrm>
        </p:spPr>
        <p:txBody>
          <a:bodyPr>
            <a:noAutofit/>
          </a:bodyPr>
          <a:lstStyle/>
          <a:p>
            <a:r>
              <a:rPr lang="ru-RU" sz="2800" b="1" dirty="0"/>
              <a:t>5) Находим последовательность АК в белке с помощью таблицы ГК, используя кодоны </a:t>
            </a:r>
            <a:r>
              <a:rPr lang="ru-RU" sz="2800" b="1" u="sng" dirty="0" err="1"/>
              <a:t>иРНК</a:t>
            </a:r>
            <a:r>
              <a:rPr lang="ru-RU" sz="2800" b="1" u="sng" dirty="0"/>
              <a:t>. </a:t>
            </a:r>
            <a:br>
              <a:rPr lang="ru-RU" sz="2800" b="1" u="sng" dirty="0"/>
            </a:br>
            <a:r>
              <a:rPr lang="ru-RU" sz="2800" b="1" dirty="0">
                <a:solidFill>
                  <a:srgbClr val="C00000"/>
                </a:solidFill>
              </a:rPr>
              <a:t>Начинаем с кодона АУГ,</a:t>
            </a:r>
            <a:r>
              <a:rPr lang="ru-RU" sz="2800" b="1" dirty="0"/>
              <a:t> пропуская первые два «неинформативных» нуклеотида.</a:t>
            </a:r>
          </a:p>
        </p:txBody>
      </p:sp>
      <p:sp>
        <p:nvSpPr>
          <p:cNvPr id="4" name="Содержимое 2"/>
          <p:cNvSpPr>
            <a:spLocks noGrp="1"/>
          </p:cNvSpPr>
          <p:nvPr>
            <p:ph idx="1"/>
          </p:nvPr>
        </p:nvSpPr>
        <p:spPr>
          <a:xfrm>
            <a:off x="323528" y="1993404"/>
            <a:ext cx="8686800" cy="3111732"/>
          </a:xfrm>
        </p:spPr>
        <p:txBody>
          <a:bodyPr>
            <a:normAutofit/>
          </a:bodyPr>
          <a:lstStyle/>
          <a:p>
            <a:pPr>
              <a:buNone/>
            </a:pPr>
            <a:r>
              <a:rPr lang="ru-RU" sz="2400" b="1" dirty="0"/>
              <a:t>ДНК </a:t>
            </a:r>
            <a:r>
              <a:rPr lang="ru-RU" sz="1800" b="1" dirty="0"/>
              <a:t>смысл</a:t>
            </a:r>
            <a:r>
              <a:rPr lang="ru-RU" sz="2400" b="1" dirty="0"/>
              <a:t>   </a:t>
            </a:r>
            <a:r>
              <a:rPr lang="ru-RU" sz="2800" b="1" dirty="0"/>
              <a:t>5’- Т А А Т Г А Ц Ц Г Ц А Т А Т А Т Ц Ц А Т -3’</a:t>
            </a:r>
            <a:endParaRPr lang="ru-RU" sz="2400" b="1" dirty="0"/>
          </a:p>
          <a:p>
            <a:pPr>
              <a:buNone/>
            </a:pPr>
            <a:r>
              <a:rPr lang="ru-RU" sz="2400" b="1" dirty="0"/>
              <a:t>ДНК </a:t>
            </a:r>
            <a:r>
              <a:rPr lang="ru-RU" sz="1800" b="1" dirty="0" err="1"/>
              <a:t>транскр</a:t>
            </a:r>
            <a:r>
              <a:rPr lang="ru-RU" sz="1800" b="1" dirty="0"/>
              <a:t> </a:t>
            </a:r>
            <a:r>
              <a:rPr lang="ru-RU" sz="2400" b="1" dirty="0"/>
              <a:t> </a:t>
            </a:r>
            <a:r>
              <a:rPr lang="ru-RU" sz="2800" b="1" dirty="0"/>
              <a:t>3’- А Т </a:t>
            </a:r>
            <a:r>
              <a:rPr lang="ru-RU" sz="2800" b="1" dirty="0">
                <a:solidFill>
                  <a:srgbClr val="C00000"/>
                </a:solidFill>
              </a:rPr>
              <a:t>Т</a:t>
            </a:r>
            <a:r>
              <a:rPr lang="ru-RU" sz="2800" b="1" dirty="0"/>
              <a:t> А Ц Т Г Г  Ц Г Т  А Т А Т А Г Г Т А -5’</a:t>
            </a:r>
          </a:p>
          <a:p>
            <a:pPr lvl="0">
              <a:buNone/>
            </a:pPr>
            <a:r>
              <a:rPr lang="ru-RU" sz="2800" b="1" dirty="0" err="1"/>
              <a:t>иРНК</a:t>
            </a:r>
            <a:r>
              <a:rPr lang="ru-RU" sz="2800" b="1" dirty="0"/>
              <a:t>         </a:t>
            </a:r>
            <a:r>
              <a:rPr lang="ru-RU" sz="2800" b="1" dirty="0">
                <a:ea typeface="TimesNewRoman" charset="-128"/>
                <a:cs typeface="TimesNewRoman" charset="-128"/>
              </a:rPr>
              <a:t>5’ </a:t>
            </a:r>
            <a:r>
              <a:rPr lang="ru-RU" sz="2800" b="1" strike="sngStrike" dirty="0">
                <a:ea typeface="TimesNewRoman" charset="-128"/>
                <a:cs typeface="TimesNewRoman" charset="-128"/>
              </a:rPr>
              <a:t>У А</a:t>
            </a:r>
            <a:r>
              <a:rPr lang="ru-RU" sz="2800" b="1" dirty="0">
                <a:ea typeface="TimesNewRoman" charset="-128"/>
                <a:cs typeface="TimesNewRoman" charset="-128"/>
              </a:rPr>
              <a:t>  </a:t>
            </a:r>
            <a:r>
              <a:rPr lang="ru-RU" sz="2800" b="1" dirty="0">
                <a:solidFill>
                  <a:srgbClr val="C00000"/>
                </a:solidFill>
                <a:ea typeface="TimesNewRoman" charset="-128"/>
                <a:cs typeface="TimesNewRoman" charset="-128"/>
              </a:rPr>
              <a:t>А У Г  А Ц Ц  Г Ц А  У А У  А У Ц  Ц А У </a:t>
            </a:r>
            <a:r>
              <a:rPr lang="ru-RU" sz="2800" b="1" dirty="0">
                <a:ea typeface="TimesNewRoman" charset="-128"/>
                <a:cs typeface="TimesNewRoman" charset="-128"/>
              </a:rPr>
              <a:t>3’</a:t>
            </a:r>
          </a:p>
          <a:p>
            <a:pPr lvl="0">
              <a:buNone/>
            </a:pPr>
            <a:r>
              <a:rPr lang="ru-RU" sz="2800" b="1" dirty="0">
                <a:cs typeface="Arial" pitchFamily="34" charset="0"/>
              </a:rPr>
              <a:t>Белок:</a:t>
            </a:r>
            <a:endParaRPr lang="ru-RU" sz="4400" b="1" dirty="0">
              <a:cs typeface="Arial" pitchFamily="34" charset="0"/>
            </a:endParaRPr>
          </a:p>
          <a:p>
            <a:pPr>
              <a:buNone/>
            </a:pPr>
            <a:endParaRPr lang="ru-RU" sz="2400" b="1" dirty="0">
              <a:solidFill>
                <a:srgbClr val="7030A0"/>
              </a:solidFill>
            </a:endParaRPr>
          </a:p>
          <a:p>
            <a:pPr>
              <a:buNone/>
            </a:pPr>
            <a:endParaRPr lang="ru-RU" sz="2400" b="1" dirty="0"/>
          </a:p>
        </p:txBody>
      </p:sp>
      <p:sp>
        <p:nvSpPr>
          <p:cNvPr id="5" name="Прямоугольник 4"/>
          <p:cNvSpPr/>
          <p:nvPr/>
        </p:nvSpPr>
        <p:spPr>
          <a:xfrm>
            <a:off x="2999320" y="3577580"/>
            <a:ext cx="5389104" cy="523220"/>
          </a:xfrm>
          <a:prstGeom prst="rect">
            <a:avLst/>
          </a:prstGeom>
        </p:spPr>
        <p:txBody>
          <a:bodyPr wrap="none">
            <a:spAutoFit/>
          </a:bodyPr>
          <a:lstStyle/>
          <a:p>
            <a:r>
              <a:rPr lang="ru-RU" sz="2800" b="1" dirty="0"/>
              <a:t>Мет  – </a:t>
            </a:r>
            <a:r>
              <a:rPr lang="ru-RU" sz="2800" b="1" dirty="0" err="1"/>
              <a:t>Тре</a:t>
            </a:r>
            <a:r>
              <a:rPr lang="ru-RU" sz="2800" b="1" dirty="0"/>
              <a:t> –  Ала – Тир – Иле - Гис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337220"/>
            <a:ext cx="8892480" cy="5184576"/>
          </a:xfrm>
        </p:spPr>
        <p:txBody>
          <a:bodyPr>
            <a:normAutofit fontScale="92500" lnSpcReduction="10000"/>
          </a:bodyPr>
          <a:lstStyle/>
          <a:p>
            <a:pPr marL="0" indent="0" algn="ctr">
              <a:buNone/>
            </a:pPr>
            <a:r>
              <a:rPr lang="ru-RU" b="1" dirty="0">
                <a:effectLst>
                  <a:outerShdw blurRad="38100" dist="38100" dir="2700000" algn="tl">
                    <a:srgbClr val="000000">
                      <a:alpha val="43137"/>
                    </a:srgbClr>
                  </a:outerShdw>
                </a:effectLst>
              </a:rPr>
              <a:t>6) После схемы пишем ОТВЕТ -  поясняем каждое свое действие, так как это просят в задании «Ответ обоснуйте»: </a:t>
            </a:r>
          </a:p>
          <a:p>
            <a:pPr marL="0" indent="0">
              <a:spcBef>
                <a:spcPts val="1200"/>
              </a:spcBef>
              <a:buNone/>
            </a:pPr>
            <a:r>
              <a:rPr lang="ru-RU" b="1" dirty="0"/>
              <a:t>ОТВЕТ: 1) По принципу комплементарности находим цепь </a:t>
            </a:r>
            <a:r>
              <a:rPr lang="ru-RU" b="1" dirty="0" err="1"/>
              <a:t>иРНК</a:t>
            </a:r>
            <a:r>
              <a:rPr lang="ru-RU" b="1" dirty="0"/>
              <a:t>: </a:t>
            </a:r>
            <a:br>
              <a:rPr lang="ru-RU" b="1" dirty="0"/>
            </a:br>
            <a:r>
              <a:rPr lang="ru-RU" b="1" i="1" dirty="0"/>
              <a:t>5’-  У А А У Г А Ц Ц Г Ц А У А У А У Ц Ц А У -3’</a:t>
            </a:r>
            <a:endParaRPr lang="ru-RU" b="1" dirty="0"/>
          </a:p>
          <a:p>
            <a:pPr marL="0" indent="0">
              <a:spcBef>
                <a:spcPts val="1200"/>
              </a:spcBef>
              <a:buNone/>
            </a:pPr>
            <a:r>
              <a:rPr lang="ru-RU" b="1" dirty="0"/>
              <a:t>2) Информативная часть гена начинается с третьего нуклеотида Т на ДНК, так как кодон АУГ кодирует аминокислоту Мет. </a:t>
            </a:r>
          </a:p>
          <a:p>
            <a:pPr marL="0" indent="0">
              <a:spcBef>
                <a:spcPts val="1200"/>
              </a:spcBef>
              <a:buNone/>
            </a:pPr>
            <a:r>
              <a:rPr lang="ru-RU" b="1" dirty="0"/>
              <a:t>3) Последовательность полипептида находим по таблице ГК: </a:t>
            </a:r>
            <a:r>
              <a:rPr lang="ru-RU" b="1" dirty="0" err="1"/>
              <a:t>Мет-Тре-Ала-Тир-Иле-Гис</a:t>
            </a:r>
            <a:endParaRPr lang="ru-RU" b="1" dirty="0"/>
          </a:p>
          <a:p>
            <a:pPr>
              <a:buNone/>
            </a:pPr>
            <a:endParaRPr lang="ru-RU" b="1"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3851</TotalTime>
  <Words>7738</Words>
  <Application>Microsoft Office PowerPoint</Application>
  <PresentationFormat>Экран (16:10)</PresentationFormat>
  <Paragraphs>525</Paragraphs>
  <Slides>104</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104</vt:i4>
      </vt:variant>
    </vt:vector>
  </HeadingPairs>
  <TitlesOfParts>
    <vt:vector size="108" baseType="lpstr">
      <vt:lpstr>Arial</vt:lpstr>
      <vt:lpstr>Calibri</vt:lpstr>
      <vt:lpstr>Times New Roman</vt:lpstr>
      <vt:lpstr>Тема Office</vt:lpstr>
      <vt:lpstr>РЕШЕНИЕ ЗАДАЧ ЛИНИИ 27 «Решение цитологических задач»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ПРИНЦИП КОМПЛЕМЕНТАРНОСТИ (ПК):  А-Т (У), Г-Ц  (во всех молекулах РНК азотистое основание Тимин заменяется на Урацил): </vt:lpstr>
      <vt:lpstr>ЗАГОТОВКА ДЛЯ СТАНДАРТНЫХ ЗАДАЧ (то есть кроме тех, которые начинаются со слов: «Все виды РНК синтезируются на ДНК-матрице. Фрагмент цепи ДНК, на которой синтезируется участок центральной петли тРНК…») </vt:lpstr>
      <vt:lpstr>Презентация PowerPoint</vt:lpstr>
      <vt:lpstr>ТАБЛИЦА ГЕНЕТИЧЕСКОГО КОДА  (таблица ГК) – будет приложена к заданию</vt:lpstr>
      <vt:lpstr>«ЗНАКИ» В НУКЛЕИНОВЫХ КИСЛОТАХ;</vt:lpstr>
      <vt:lpstr>АЛГОРИТМ РАБОТЫ ПРИ САМЫХ СТАНДАРТНЫХ ЗАДАЧАХ:</vt:lpstr>
      <vt:lpstr>1) Записать заготовку. Записать то, что дано по задаче напротив соответствующего пункта (в данном случае это двуцепочечная молекула ДНК):</vt:lpstr>
      <vt:lpstr>2) По ПК к молекуле  ДНК строим молекулу иРНК, записывем и подчеркиваем цепь (так как именно по иРНК мы с помощью таблицы ГК будем позже искать последовательность АК в белке):</vt:lpstr>
      <vt:lpstr>3) По ПК к кодонам иРНК находим антикодоны тРНК (!пишем через запятую!). </vt:lpstr>
      <vt:lpstr>4) Находим последовательность АК в белке с помощью таблицы ГК, используя кодоны иРНК:</vt:lpstr>
      <vt:lpstr>иРНК   5’- Ц А Ц   Г Г Ц   А Г У   У У У -3’</vt:lpstr>
      <vt:lpstr>4) Находим последовательность АК в белке с помощью таблицы ГК, используя кодоны иРНК:</vt:lpstr>
      <vt:lpstr>5) После схемы пишем ОТВЕТ -  поясняем каждое свое действие, так как это просят в задании «Ответ обоснуйте»: </vt:lpstr>
      <vt:lpstr>Презентация PowerPoint</vt:lpstr>
      <vt:lpstr>1) Записываем заготовку. Сразу наметьте себе расположение «штрих-концов»</vt:lpstr>
      <vt:lpstr>2) Записать то, что дано по задаче напротив соответствующего пункта -  данном случае это молекулы тРНК. Не забывайте, что запись всех одиночных цепей нуклеиновых кислот в условии или ответах идет по умолчанию от 5’ к  3’ концу.  Соответственно, для нашей схемы, нужно «перевернуть» КАЖДЫЙ антикодон тРНК (поворачиваем не целиком, так как это отдельные молекулы тРНК).</vt:lpstr>
      <vt:lpstr>2) Записать то, что дано по задаче напротив соответствующего пункта -  данном случае это молекулы тРНК. </vt:lpstr>
      <vt:lpstr>3) По ПК к антикодонам тРНК строим кодоны иРНК, записываем и подчеркиваем цепь (так как именно по иРНК мы с помощью таблицы ГК будем позже искать последовательность АК в белке):</vt:lpstr>
      <vt:lpstr>4.1) По ПК к кодонам иРНК находим триплеты транскрибируемой цепи ДНК. </vt:lpstr>
      <vt:lpstr>4.2) По ПК к триплетам транскрибируемой цепи ДНК, находим триплеты смысловой цепи ДНК. </vt:lpstr>
      <vt:lpstr>4.3) Используя таблицу ГК находим последовательность аминокислот в белке (по кодонам иРНК).</vt:lpstr>
      <vt:lpstr>иРНК        5’- УАЦ  ГУА   ГЦА   УГЦ  -3’ </vt:lpstr>
      <vt:lpstr>4.4) Используя таблицу ГК находим последовательность аминокислот в белке (по кодонам иРНК).</vt:lpstr>
      <vt:lpstr>ОТВЕТ</vt:lpstr>
      <vt:lpstr>АЛГОРИТМ РЕШЕНИЯ ЗАДАЧ, ГДЕ НУЖНО НАЙТИ КОЛИЧЕСТВО НУКЛЕОТИДОВ В ДВУЦЕПОЧЕЧНОЙ МОЛЕКУЛЕ ДНК </vt:lpstr>
      <vt:lpstr>Презентация PowerPoint</vt:lpstr>
      <vt:lpstr>1) Записываем заготовку. Сразу наметьте себе расположение «штрих-концов». Белок убираем из схемы – по задаче последовательность аминокислот находить не нужно. </vt:lpstr>
      <vt:lpstr>2) Записать то, что дано по задаче напротив соответствующего пункта -  данном случае это молекулы тРНК. Не забывайте, что запись всех одиночных цепей нуклеиновых кислот в условии или ответах идет по умолчанию от 5’ к  3’ концу.  Соответственно, для нашей схемы, нужно «перевернуть» КАЖДЫЙ антикодон тРНК (поворачиваем не целиком, так как это отдельные молекулы тРНК).</vt:lpstr>
      <vt:lpstr>2) Записать то, что дано по задаче напротив соответствующего пункта -  данном случае это молекулы тРНК. </vt:lpstr>
      <vt:lpstr>3) По ПК к антикодонам тРНК строим кодоны иРНК, записываем и подчеркиваем цепь (так как именно по иРНК мы с помощью таблицы ГК будем позже искать последовательность АК в белке):</vt:lpstr>
      <vt:lpstr>4.1) По ПК к кодонам иРНК находим триплеты транскрибируемой цепи ДНК. </vt:lpstr>
      <vt:lpstr>4.2) По ПК к триплетам транскрибируемой цепи ДНК, находим триплеты смысловой цепи ДНК.  </vt:lpstr>
      <vt:lpstr>5) Считаем количество нуклеотидов каждого типа в обеих цепях ДНК (А, Т, Г, Ц):</vt:lpstr>
      <vt:lpstr>6) После схемы пишем ОТВЕТ -  поясняем каждое свое действие, так как это просят в задании «Ответ обоснуйте». Также пишем количество нуклеотидов каждого вида в 2уцепочечной молекуле ДНК.</vt:lpstr>
      <vt:lpstr>АЛГОРИТМ РАБОТЫ В ЗАДАЧАХ С МУТЦИЯМИ (ЗАМЕНА АМИНОКИСЛОТЫ, ВЫПАДЕНИЕ ИЛИ УДВОЕНИЕ ТРИПЛЕТА И ПРОЧ.).</vt:lpstr>
      <vt:lpstr>Презентация PowerPoint</vt:lpstr>
      <vt:lpstr>1.1) Записать заготовку. тРНК не пишем в заготовку, так как по задаче антикодоны находить НЕ нужно. </vt:lpstr>
      <vt:lpstr>1.2) Находим четвёртые триплеты смысловой и транскрибируемой ДНК, в которых происходит мутация. На смысловой цепи – ГАТ, на транскрибируемой цепи – АТЦ (читать триплеты\кодоны\антикодоны нужно в направлении от 5’ к 3’).</vt:lpstr>
      <vt:lpstr>2) По принципу комплементарности к транскрибируемой ДНК (только к четвертому триплету) определяем кодон на иРНК. А далее, по таблице ГК находим какую аминокислоту он кодирует.</vt:lpstr>
      <vt:lpstr>3) Смотрим на условие задачи «..замены одного нуклеотида в ДНК четвёртая аминокислота во фрагменте полипептида заменилась на  аминокислоту Вал..».  Соответственно аминокислота Асп заменяется на Вал. </vt:lpstr>
      <vt:lpstr>И нужно по таблице ГК определить на как выглядит новый кодон (вместо ГАУ), который кодирует аминокислоту Вал – он отличается одним нуклеотидом – ГУУ.</vt:lpstr>
      <vt:lpstr>4) Далее можно изобразить новую схему с мутированными последовательностями и найти как изменились триплеты на смысловой и транскрибируемой ДНК.</vt:lpstr>
      <vt:lpstr>5) После схемы пишем ОТВЕТ -  поясняем каждое свое действие, объясняем как изменятся белок, иРНК и ДНК после мутации, называем свойство генетического кода в данном случае.</vt:lpstr>
      <vt:lpstr>Презентация PowerPoint</vt:lpstr>
      <vt:lpstr>Презентация PowerPoint</vt:lpstr>
      <vt:lpstr>1) Записываем заготовку и запишем то, что дано по задаче напротив соответствующего пункта (в данном случае это двуцепочечная молекула ДНК). тРНК не пишем – так по задаче антикодоны находить не нужно.</vt:lpstr>
      <vt:lpstr>2) По ПК к триплетам транскрибируемой цепи ДНК находим триплеты иРНК записывем и подчеркиваем цепь (так как именно по ней мы с помощью таблицы ГК будем позже искать последовательность АК в белке). </vt:lpstr>
      <vt:lpstr>3) Находим последовательность АК в белке с помощью таблицы ГК, используя кодоны иРНК:</vt:lpstr>
      <vt:lpstr>4) Разбираемся с мутацией – замена второй аминокислоты Тре на Про.  Добавляем к схеме «мутантный белок» и выделяем (подчеркиваем или обводим) АК, которая изменилась:</vt:lpstr>
      <vt:lpstr>Презентация PowerPoint</vt:lpstr>
      <vt:lpstr>Презентация PowerPoint</vt:lpstr>
      <vt:lpstr>6) После схемы пишем ОТВЕТ -  поясняем каждое свое действие, объясняем как изменятся белок, иРНК и цепях ДНК после мутации, называем свойство генетического кода в данном случае.</vt:lpstr>
      <vt:lpstr>ПРИМЕР ЗАДАЧИ, КОГДА ОТДЕЛЬНО НЕ ПИШЕМ ОТВЕТ</vt:lpstr>
      <vt:lpstr>По ПК к триплетам транскрибируемой цепи ДНК находим кодоны иРНК</vt:lpstr>
      <vt:lpstr>Находим последовательность АК в белке с помощью таблицы ГК, используя кодоны иРНК. </vt:lpstr>
      <vt:lpstr>В результате мутации на смысловой цепи ДНК меняется  4 нуклеотид «А» на «Г» (второй триплет ААГ меняется на ГАГ). На транскрибируемой цепи меняется 4 нуклеотид  «Т» на «Ц» (второй триплет ЦТТ меняется ЦТЦ – Не забывайте, что в ответе мы пишем триплеты в направлении 5’ к 3’ концам).</vt:lpstr>
      <vt:lpstr>Данная генная мутация изменит 2ой кодон на иРНК (ААГ на ГАГ), который будет кодировать другую аминокислоту (глу вместо лиз), следовательно изменится первичная структура белка и его свойства, так как генетический код однозначен и триплетен.</vt:lpstr>
      <vt:lpstr>ПРИМЕР 7 (задание с ЕГЭ 2020)</vt:lpstr>
      <vt:lpstr>1) Записываем заготовку и запишем то, что дано по задаче напротив соответствующего пункта (в данном случае это двуцепочечная молекула ДНК). тРНК не пишем – так по задаче антикодоны находить не нужно.</vt:lpstr>
      <vt:lpstr>2) По ПК к триплетам транскрибируемой цепи ДНК находим триплеты иРНК записывем и подчеркиваем цепь (так как именно по ней мы с помощью таблицы ГК будем позже искать последовательность АК в белке).  </vt:lpstr>
      <vt:lpstr>3) Находим третью АК в белке с помощью таблицы ГК, используя третий кодон иРНК: </vt:lpstr>
      <vt:lpstr>4) Разбираемся с ТОЧЕЧНОЙ мутацией – замена третей аминокислоты Иле на Вал (за счет изменения только одного нуклеотида за счет замены одного азотистого основания).  Добавляем к схеме «мутантный белок» и выделяем (подчеркиваем или обводим) АК, которая изменилась:  </vt:lpstr>
      <vt:lpstr>5) По таблице ГК находим, что аминокислоту Вал кодируют 4 кодона иРНК: ГУУ, ГУА, ГУЦ, ГУГ.  То есть подходит только один вариант: до мутации кодон - АУА, а после точечной мутации стал ГУА;  </vt:lpstr>
      <vt:lpstr>6) Определяем как изменился третий триплет на ДНК после мутации (это можно в схему не добавлять – расписать на черновике и добавить в ответ) </vt:lpstr>
      <vt:lpstr>Презентация PowerPoint</vt:lpstr>
      <vt:lpstr>Презентация PowerPoint</vt:lpstr>
      <vt:lpstr>АЛГОРИТМ РАБОТЫ В НЕСТАНДАРТНЫХ ЗАДАЧАХ НА ТРАНСКРИПЦИЮ – СИНТЕЗ РНК С ДНК  (начинаются о слов:  «Все виды РНК синтезируются на ДНК-матрице..»).</vt:lpstr>
      <vt:lpstr>Презентация PowerPoint</vt:lpstr>
      <vt:lpstr>1) Записываем заготовку. В данном случае иРНК и тРНК меняем местами (относительно стандартных задач) Записываем то, что дано по задаче – это двуцепочечная молекула ДНК. </vt:lpstr>
      <vt:lpstr>2) По ПК к триплетам транскрибируемой цепи ДНК находим антикодоны тРНК. тРНК записываем без «запятых», так как это целая молекула!  </vt:lpstr>
      <vt:lpstr>3) Для того чтобы найти аминокислоту, нужно воспользоваться таблицей генетического кода, но для этого нужно знать кодон иРНК – находим его по ПК к антикодону тРНК (находим только 1 кодон – другое по задаче НЕ просят и могут снять баллы). </vt:lpstr>
      <vt:lpstr>4) Находим соответствующую кодону (смотрим по кодону в направлении от 5’ к 3’ концу - то есть по УГЦ иРНК аминокислоту по таблице ГК:</vt:lpstr>
      <vt:lpstr>Презентация PowerPoint</vt:lpstr>
      <vt:lpstr>АЛГОРИТМ РАБОТЫ В ЗАДАЧАХ НА ОБРАТНУЮ ТРАНСКРИПЦИЮ (ЗАДАЧИ ПРО РНК-СОДЕРЖАЩИЕ ВИРУСЫ, </vt:lpstr>
      <vt:lpstr>Презентация PowerPoint</vt:lpstr>
      <vt:lpstr>1) Записываем заготовку. В данном случае в самое начало ставим вирусную РНК и записываем ее последовательность (дана по задаче). Направление цепей ДНК «подстраиваем» под принцип антипараллельности. </vt:lpstr>
      <vt:lpstr>2) По ПК к вирусной РНК сначала находим первую цепь ДНК, а после вторую цепь (2 цепь находим по ПК к 1ой цепи ДНК). </vt:lpstr>
      <vt:lpstr>3) Подчеркиваем цепь, которая комплементарна вирусной РНК и по ней, по принципу комплементарности находим кодоны иРНК (это сказано в условии). </vt:lpstr>
      <vt:lpstr>4) С помощью таблицы ГК по иРНК (выделите её, чтобы не запутаться) находим последовательность аминокислот в белке.</vt:lpstr>
      <vt:lpstr>Презентация PowerPoint</vt:lpstr>
      <vt:lpstr>Презентация PowerPoint</vt:lpstr>
      <vt:lpstr>АЛГОРИТМ РАБОТЫ В ЗАДАЧАХ НА «НЕИНФОРМАТИВНУЮ И ИНФОРМАТИВНУЮ» ЧАСТИ ГЕНА</vt:lpstr>
      <vt:lpstr>Презентация PowerPoint</vt:lpstr>
      <vt:lpstr>1) Записать заготовку. тРНК не пишем в заготовку, так как по задаче антикодоны находить НЕ нужно: </vt:lpstr>
      <vt:lpstr>2) Записать то, что дано по задаче напротив соответствующего пункта (в данном случае это 2-цепочечная молекула ДНК):</vt:lpstr>
      <vt:lpstr>3) По ПК к молекуле  ДНК строим молекулу иРНК, записываем и подчеркиваем цепь (так как именно по иРНК мы с помощью таблицы ГК будем позже искать последовательность АК в белке):</vt:lpstr>
      <vt:lpstr>4) По таблице генетического кода находим какой кодон на иРНК кодирует аминокислоту Мет.  Это кодон – АУГ. </vt:lpstr>
      <vt:lpstr>Начинаем двигаться по иРНК и ищем этот триплет. Соответственно с третьего нуклеотида Т на ДНК начинается информативная часть гена.</vt:lpstr>
      <vt:lpstr>5) Находим последовательность АК в белке с помощью таблицы ГК, используя кодоны иРНК.  Начинаем с кодона АУГ, пропуская первые два «неинформативных» нуклеотида.</vt:lpstr>
      <vt:lpstr>Презентация PowerPoint</vt:lpstr>
      <vt:lpstr>Презентация PowerPoint</vt:lpstr>
      <vt:lpstr>Презентация PowerPoint</vt:lpstr>
      <vt:lpstr>По таблице генетического кода находим какой кодон на иРНК кодирует аминокислоту Мет.  Это кодон – АУГ. </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Катюша</dc:creator>
  <cp:lastModifiedBy>Пользователь</cp:lastModifiedBy>
  <cp:revision>26</cp:revision>
  <dcterms:created xsi:type="dcterms:W3CDTF">2020-06-28T12:02:25Z</dcterms:created>
  <dcterms:modified xsi:type="dcterms:W3CDTF">2022-02-01T20:32:16Z</dcterms:modified>
</cp:coreProperties>
</file>