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5" r:id="rId3"/>
    <p:sldId id="333" r:id="rId4"/>
    <p:sldId id="294" r:id="rId5"/>
    <p:sldId id="336" r:id="rId6"/>
    <p:sldId id="337" r:id="rId7"/>
    <p:sldId id="338" r:id="rId8"/>
    <p:sldId id="268" r:id="rId9"/>
    <p:sldId id="339" r:id="rId10"/>
    <p:sldId id="34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665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22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40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07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8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31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65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72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515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33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01075-EADB-49B1-A7AB-DE8555171559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7C82-151C-424F-8FA3-E1DEF907F0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07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4411" y="1946365"/>
            <a:ext cx="5590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«</a:t>
            </a:r>
            <a:r>
              <a:rPr lang="ru-RU" sz="2800" b="1" dirty="0" smtClean="0"/>
              <a:t>ПЕДАГОГИЧЕСКИЙ ДИЗАЙН»</a:t>
            </a:r>
            <a:endParaRPr lang="ru-RU" sz="2800" b="1" dirty="0"/>
          </a:p>
        </p:txBody>
      </p:sp>
      <p:pic>
        <p:nvPicPr>
          <p:cNvPr id="2050" name="Picture 2" descr="C:\Users\Иванова Наталия\Desktop\8TGbeka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2593" y="1036191"/>
            <a:ext cx="4493623" cy="4019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514350"/>
            <a:ext cx="1016317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Читаем и обсуждаем первоисточники</a:t>
            </a:r>
          </a:p>
          <a:p>
            <a:endParaRPr lang="ru-RU" dirty="0"/>
          </a:p>
          <a:p>
            <a:r>
              <a:rPr lang="ru-RU" sz="2400" dirty="0"/>
              <a:t>Краснянский М.Н., Радченко И.М. Основы педагогического дизайна и создания мультимедийных обучающих аудио/видео материалов. Учебно-методическое пособие. – Тамбов, 2006.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27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275" y="647700"/>
            <a:ext cx="997267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pPr algn="ctr"/>
            <a:r>
              <a:rPr lang="ru-RU" sz="2000" b="1" dirty="0"/>
              <a:t>Этимология понятия "дизайн" </a:t>
            </a:r>
            <a:endParaRPr lang="ru-RU" sz="2000" b="1" dirty="0" smtClean="0"/>
          </a:p>
          <a:p>
            <a:r>
              <a:rPr lang="ru-RU" dirty="0" smtClean="0"/>
              <a:t>Дизайн </a:t>
            </a:r>
            <a:r>
              <a:rPr lang="ru-RU" dirty="0"/>
              <a:t>(англ. </a:t>
            </a:r>
            <a:r>
              <a:rPr lang="ru-RU" dirty="0" err="1"/>
              <a:t>design</a:t>
            </a:r>
            <a:r>
              <a:rPr lang="ru-RU" dirty="0"/>
              <a:t>) – замысел, умысел, план, цель, намерение, творческий замысел, проект, чертеж, расчет, конструкция; </a:t>
            </a:r>
            <a:endParaRPr lang="ru-RU" dirty="0" smtClean="0"/>
          </a:p>
          <a:p>
            <a:r>
              <a:rPr lang="ru-RU" dirty="0" smtClean="0"/>
              <a:t>эскиз</a:t>
            </a:r>
            <a:r>
              <a:rPr lang="ru-RU" dirty="0"/>
              <a:t>, рисунок, узор, композиция, искусство композиции, произведение искусства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очерчивать, набрасывать, размечать, маркировать, планировать, набрасывать план в уме, цель, сделать предварительный набросок для конструирования чего-либо. </a:t>
            </a:r>
            <a:endParaRPr lang="ru-RU" dirty="0" smtClean="0"/>
          </a:p>
          <a:p>
            <a:pPr algn="ctr"/>
            <a:r>
              <a:rPr lang="ru-RU" sz="2000" b="1" dirty="0" smtClean="0"/>
              <a:t>Смысл </a:t>
            </a:r>
            <a:r>
              <a:rPr lang="ru-RU" sz="2000" b="1" dirty="0"/>
              <a:t>понятия "дизайн" </a:t>
            </a:r>
            <a:endParaRPr lang="ru-RU" sz="2000" b="1" dirty="0" smtClean="0"/>
          </a:p>
          <a:p>
            <a:pPr algn="ctr"/>
            <a:r>
              <a:rPr lang="ru-RU" dirty="0" smtClean="0"/>
              <a:t>Дизайн </a:t>
            </a:r>
            <a:r>
              <a:rPr lang="ru-RU" dirty="0"/>
              <a:t>– специфический род проектной деятельности, объединивший художественно-предметное творчество и научно-обоснованную инженерную практику в сфере индустриального производства. </a:t>
            </a:r>
            <a:endParaRPr lang="ru-RU" dirty="0" smtClean="0"/>
          </a:p>
          <a:p>
            <a:pPr algn="ctr"/>
            <a:r>
              <a:rPr lang="ru-RU" sz="2000" b="1" dirty="0" smtClean="0"/>
              <a:t>Определение </a:t>
            </a:r>
            <a:r>
              <a:rPr lang="ru-RU" sz="2000" b="1" dirty="0"/>
              <a:t>понятия "дизайн" </a:t>
            </a:r>
            <a:endParaRPr lang="ru-RU" sz="2000" b="1" dirty="0" smtClean="0"/>
          </a:p>
          <a:p>
            <a:r>
              <a:rPr lang="ru-RU" dirty="0" smtClean="0"/>
              <a:t>Дизайн </a:t>
            </a:r>
            <a:r>
              <a:rPr lang="ru-RU" dirty="0"/>
              <a:t>– это творческий метод, процесс и результат художественно-технического проектирования промышленных изделий, их комплексов и систем, ориентированный на достижение наиболее полного соответствия создаваемых объектов и среды в целом возможностям и потребностям человека как утилитарным, так и эстетическим. </a:t>
            </a:r>
          </a:p>
          <a:p>
            <a:pPr algn="ctr"/>
            <a:r>
              <a:rPr lang="ru-RU" b="1" dirty="0"/>
              <a:t>Предмет дизайна </a:t>
            </a:r>
            <a:endParaRPr lang="ru-RU" b="1" dirty="0" smtClean="0"/>
          </a:p>
          <a:p>
            <a:r>
              <a:rPr lang="ru-RU" dirty="0" smtClean="0"/>
              <a:t>Предметом </a:t>
            </a:r>
            <a:r>
              <a:rPr lang="ru-RU" dirty="0"/>
              <a:t>дизайнерской деятельности (тем, на что она направлена) является создание гармоничной содержательной и выразительной формы объекта, в которой отражается целостное значение его потребительской ценности. </a:t>
            </a:r>
            <a:endParaRPr lang="ru-RU" dirty="0" smtClean="0"/>
          </a:p>
          <a:p>
            <a:endParaRPr lang="ru-RU" sz="2400" dirty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019553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9531" y="836023"/>
            <a:ext cx="102935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Дизайн </a:t>
            </a:r>
            <a:r>
              <a:rPr lang="ru-RU" sz="2000" dirty="0" smtClean="0"/>
              <a:t>– органическое </a:t>
            </a:r>
            <a:r>
              <a:rPr lang="ru-RU" sz="2000" b="1" dirty="0" smtClean="0">
                <a:solidFill>
                  <a:srgbClr val="FF0000"/>
                </a:solidFill>
              </a:rPr>
              <a:t>новое соединение</a:t>
            </a:r>
            <a:r>
              <a:rPr lang="ru-RU" sz="2000" dirty="0" smtClean="0"/>
              <a:t> существующих материальных объектов и (или) жизненных ситуаций на основе  </a:t>
            </a:r>
            <a:r>
              <a:rPr lang="ru-RU" sz="2000" b="1" dirty="0" smtClean="0">
                <a:solidFill>
                  <a:srgbClr val="FF0000"/>
                </a:solidFill>
              </a:rPr>
              <a:t>метода компоновки  </a:t>
            </a:r>
            <a:r>
              <a:rPr lang="ru-RU" sz="2000" dirty="0" smtClean="0"/>
              <a:t>при необходимом использовании данных науки с целью придания результатам этого соединения э</a:t>
            </a:r>
            <a:r>
              <a:rPr lang="ru-RU" sz="2000" b="1" dirty="0" smtClean="0">
                <a:solidFill>
                  <a:srgbClr val="FF0000"/>
                </a:solidFill>
              </a:rPr>
              <a:t>стетических качеств </a:t>
            </a:r>
            <a:r>
              <a:rPr lang="ru-RU" sz="2000" dirty="0" smtClean="0"/>
              <a:t>и </a:t>
            </a:r>
            <a:r>
              <a:rPr lang="ru-RU" sz="2000" b="1" dirty="0" smtClean="0">
                <a:solidFill>
                  <a:srgbClr val="FF0000"/>
                </a:solidFill>
              </a:rPr>
              <a:t>оптимизации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их взаимодействия  с человеком и обществом.</a:t>
            </a:r>
          </a:p>
          <a:p>
            <a:r>
              <a:rPr lang="ru-RU" sz="2000" dirty="0" smtClean="0"/>
              <a:t>Это определяет наличие  присущих дизайну социальных последствий, проявляющихся в содействии общественному прогрессу и формированию личности.»</a:t>
            </a:r>
          </a:p>
          <a:p>
            <a:endParaRPr lang="ru-RU" dirty="0" smtClean="0"/>
          </a:p>
          <a:p>
            <a:pPr algn="r"/>
            <a:r>
              <a:rPr lang="ru-RU" dirty="0" smtClean="0"/>
              <a:t>(Н.В. Воронов)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11680" y="3618411"/>
            <a:ext cx="7785463" cy="992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Преобразующее воздействие дизайна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rot="5400000">
            <a:off x="4872446" y="4036422"/>
            <a:ext cx="457201" cy="1606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rot="16200000" flipH="1">
            <a:off x="6498772" y="4016828"/>
            <a:ext cx="587829" cy="17765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037806" y="5238206"/>
            <a:ext cx="2495005" cy="7315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Пространство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53200" y="5273041"/>
            <a:ext cx="2495005" cy="7315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Личность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250" y="400050"/>
            <a:ext cx="1082992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r>
              <a:rPr lang="ru-RU" sz="2400" dirty="0" smtClean="0"/>
              <a:t>Преобразующее</a:t>
            </a:r>
            <a:r>
              <a:rPr lang="ru-RU" sz="2400" dirty="0"/>
              <a:t> воздействие дизайна не  только на пространство, но и на </a:t>
            </a:r>
            <a:endParaRPr lang="ru-RU" sz="2400" dirty="0" smtClean="0"/>
          </a:p>
          <a:p>
            <a:pPr algn="ctr"/>
            <a:r>
              <a:rPr lang="ru-RU" sz="2400" dirty="0" smtClean="0"/>
              <a:t>личность</a:t>
            </a:r>
            <a:r>
              <a:rPr lang="ru-RU" sz="2400" dirty="0"/>
              <a:t> позволяет говорить о его распространении на  такие практики, </a:t>
            </a:r>
          </a:p>
          <a:p>
            <a:pPr algn="ctr"/>
            <a:r>
              <a:rPr lang="ru-RU" sz="2400" dirty="0"/>
              <a:t>которые не связаны напрямую с проектно‐графическими </a:t>
            </a:r>
            <a:r>
              <a:rPr lang="ru-RU" sz="2400" dirty="0" smtClean="0"/>
              <a:t>методами.</a:t>
            </a:r>
          </a:p>
          <a:p>
            <a:endParaRPr lang="ru-RU" sz="2400" dirty="0"/>
          </a:p>
          <a:p>
            <a:pPr algn="ctr"/>
            <a:r>
              <a:rPr lang="ru-RU" sz="2400" dirty="0"/>
              <a:t> </a:t>
            </a:r>
            <a:r>
              <a:rPr lang="ru-RU" sz="2400" dirty="0" smtClean="0"/>
              <a:t>Таким</a:t>
            </a:r>
            <a:r>
              <a:rPr lang="ru-RU" sz="2400" dirty="0"/>
              <a:t> образом, появляются понятия </a:t>
            </a:r>
          </a:p>
          <a:p>
            <a:pPr algn="ctr"/>
            <a:r>
              <a:rPr lang="ru-RU" sz="2400" dirty="0" err="1"/>
              <a:t>психодизайн</a:t>
            </a:r>
            <a:r>
              <a:rPr lang="ru-RU" sz="2400" dirty="0"/>
              <a:t>, </a:t>
            </a:r>
          </a:p>
          <a:p>
            <a:pPr algn="ctr"/>
            <a:r>
              <a:rPr lang="ru-RU" sz="2400" dirty="0" err="1"/>
              <a:t>экодизайн</a:t>
            </a:r>
            <a:r>
              <a:rPr lang="ru-RU" sz="2400" dirty="0"/>
              <a:t>, </a:t>
            </a:r>
            <a:endParaRPr lang="ru-RU" sz="2400" dirty="0" smtClean="0"/>
          </a:p>
          <a:p>
            <a:pPr algn="ctr"/>
            <a:r>
              <a:rPr lang="ru-RU" sz="2400" dirty="0"/>
              <a:t>генный дизайн, </a:t>
            </a:r>
          </a:p>
          <a:p>
            <a:pPr algn="ctr"/>
            <a:r>
              <a:rPr lang="ru-RU" sz="2400" dirty="0"/>
              <a:t>педагогический дизайн.</a:t>
            </a:r>
          </a:p>
          <a:p>
            <a:pPr algn="ct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10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1337" y="470264"/>
            <a:ext cx="1054172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sz="2000" dirty="0"/>
          </a:p>
          <a:p>
            <a:pPr algn="just"/>
            <a:r>
              <a:rPr lang="ru-RU" sz="2000" dirty="0"/>
              <a:t>В отечественной педагогике </a:t>
            </a:r>
            <a:r>
              <a:rPr lang="ru-RU" sz="2000" dirty="0" smtClean="0"/>
              <a:t>термин «педагогический дизайн» </a:t>
            </a:r>
            <a:r>
              <a:rPr lang="ru-RU" sz="2000" dirty="0"/>
              <a:t>заимствован из английского языка и имеет </a:t>
            </a:r>
            <a:r>
              <a:rPr lang="ru-RU" sz="2000" dirty="0" smtClean="0"/>
              <a:t>несколько </a:t>
            </a:r>
            <a:r>
              <a:rPr lang="ru-RU" sz="2000" dirty="0"/>
              <a:t>переводов:</a:t>
            </a:r>
          </a:p>
          <a:p>
            <a:pPr algn="just"/>
            <a:r>
              <a:rPr lang="ru-RU" sz="2000" dirty="0"/>
              <a:t>– </a:t>
            </a:r>
            <a:r>
              <a:rPr lang="ru-RU" sz="2000" dirty="0" err="1"/>
              <a:t>instructional</a:t>
            </a:r>
            <a:r>
              <a:rPr lang="ru-RU" sz="2000" dirty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– разработка учебных материалов;</a:t>
            </a:r>
          </a:p>
          <a:p>
            <a:pPr algn="just"/>
            <a:r>
              <a:rPr lang="ru-RU" sz="2000" dirty="0"/>
              <a:t>– </a:t>
            </a:r>
            <a:r>
              <a:rPr lang="ru-RU" sz="2000" dirty="0" err="1"/>
              <a:t>learning</a:t>
            </a:r>
            <a:r>
              <a:rPr lang="ru-RU" sz="2000" dirty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– разработка учебного процесса;</a:t>
            </a:r>
          </a:p>
          <a:p>
            <a:pPr algn="just"/>
            <a:r>
              <a:rPr lang="ru-RU" sz="2000" dirty="0"/>
              <a:t>– </a:t>
            </a:r>
            <a:r>
              <a:rPr lang="ru-RU" sz="2000" dirty="0" err="1"/>
              <a:t>leаrning</a:t>
            </a:r>
            <a:r>
              <a:rPr lang="ru-RU" sz="2000" dirty="0"/>
              <a:t> </a:t>
            </a:r>
            <a:r>
              <a:rPr lang="ru-RU" sz="2000" dirty="0" err="1"/>
              <a:t>environment</a:t>
            </a:r>
            <a:r>
              <a:rPr lang="ru-RU" sz="2000" dirty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– разработка учебной среды;</a:t>
            </a:r>
          </a:p>
          <a:p>
            <a:pPr algn="just"/>
            <a:r>
              <a:rPr lang="ru-RU" sz="2000" dirty="0"/>
              <a:t>– </a:t>
            </a:r>
            <a:r>
              <a:rPr lang="ru-RU" sz="2000" dirty="0" err="1"/>
              <a:t>learning</a:t>
            </a:r>
            <a:r>
              <a:rPr lang="ru-RU" sz="2000" dirty="0"/>
              <a:t> </a:t>
            </a:r>
            <a:r>
              <a:rPr lang="ru-RU" sz="2000" dirty="0" err="1"/>
              <a:t>activities</a:t>
            </a:r>
            <a:r>
              <a:rPr lang="ru-RU" sz="2000" dirty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– дизайн учебной деятельности учащихся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Термин используется в нескольких значениях: как 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процесс,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дисциплина</a:t>
            </a:r>
            <a:r>
              <a:rPr lang="ru-RU" sz="2000" dirty="0" smtClean="0"/>
              <a:t>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наука</a:t>
            </a:r>
            <a:r>
              <a:rPr lang="ru-RU" sz="2000" dirty="0" smtClean="0"/>
              <a:t>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открытая </a:t>
            </a:r>
            <a:r>
              <a:rPr lang="ru-RU" sz="2000" dirty="0" smtClean="0"/>
              <a:t>система.</a:t>
            </a:r>
            <a:endParaRPr lang="ru-RU" sz="2000" dirty="0"/>
          </a:p>
          <a:p>
            <a:pPr algn="just"/>
            <a:endParaRPr lang="ru-RU" sz="2000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32790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6651" y="535577"/>
            <a:ext cx="9823269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000" b="1" dirty="0" smtClean="0"/>
              <a:t>Определение  понятия «педагогический дизайн»</a:t>
            </a:r>
          </a:p>
          <a:p>
            <a:endParaRPr lang="ru-RU" dirty="0" smtClean="0"/>
          </a:p>
          <a:p>
            <a:r>
              <a:rPr lang="ru-RU" dirty="0" smtClean="0"/>
              <a:t>«Педагогический дизайн – систематическое (приведенное в систему) использование знаний (принципов) об эффективной учебной работе (учении и обучении)  в процессе </a:t>
            </a:r>
          </a:p>
          <a:p>
            <a:r>
              <a:rPr lang="ru-RU" dirty="0" smtClean="0"/>
              <a:t> 	проектирования, </a:t>
            </a:r>
          </a:p>
          <a:p>
            <a:r>
              <a:rPr lang="ru-RU" dirty="0" smtClean="0"/>
              <a:t>	разработки, </a:t>
            </a:r>
          </a:p>
          <a:p>
            <a:r>
              <a:rPr lang="ru-RU" dirty="0" smtClean="0"/>
              <a:t>	оценки и </a:t>
            </a:r>
          </a:p>
          <a:p>
            <a:r>
              <a:rPr lang="ru-RU" dirty="0" smtClean="0"/>
              <a:t>	использования учебных материалов»</a:t>
            </a:r>
          </a:p>
          <a:p>
            <a:endParaRPr lang="ru-RU" dirty="0" smtClean="0"/>
          </a:p>
          <a:p>
            <a:pPr algn="r"/>
            <a:r>
              <a:rPr lang="ru-RU" sz="1600" dirty="0" smtClean="0"/>
              <a:t>(Уваров А.Ю. Педагогический дизайн // </a:t>
            </a:r>
          </a:p>
          <a:p>
            <a:pPr algn="r"/>
            <a:r>
              <a:rPr lang="ru-RU" sz="1600" dirty="0" smtClean="0"/>
              <a:t>Информатика: Прил. к газете «Первое сентября». – </a:t>
            </a:r>
          </a:p>
          <a:p>
            <a:pPr algn="r"/>
            <a:r>
              <a:rPr lang="ru-RU" sz="1600" dirty="0" smtClean="0"/>
              <a:t>(Б.м. ).– 2003. – 8-15 августа (№ 30). – С. 2-31.)</a:t>
            </a:r>
          </a:p>
          <a:p>
            <a:pPr algn="r"/>
            <a:endParaRPr lang="ru-RU" dirty="0" smtClean="0"/>
          </a:p>
          <a:p>
            <a:pPr algn="just"/>
            <a:r>
              <a:rPr lang="ru-RU" dirty="0" smtClean="0"/>
              <a:t>Педагогический дизайн – система процедур, обеспечивающих педагогическую эффективность учебных материалов, в том числе разработанных с использованием новых информационных   технологий.  </a:t>
            </a:r>
          </a:p>
          <a:p>
            <a:pPr algn="r"/>
            <a:r>
              <a:rPr lang="ru-RU" sz="1600" dirty="0" smtClean="0"/>
              <a:t>(</a:t>
            </a:r>
            <a:r>
              <a:rPr lang="ru-RU" sz="1600" dirty="0" err="1" smtClean="0"/>
              <a:t>Подковырова</a:t>
            </a:r>
            <a:r>
              <a:rPr lang="ru-RU" sz="1600" dirty="0" smtClean="0"/>
              <a:t> В.Н. Основы педагогического дизайна (Электронный ресурс). </a:t>
            </a:r>
            <a:endParaRPr lang="en-US" sz="1600" dirty="0" smtClean="0"/>
          </a:p>
          <a:p>
            <a:pPr algn="r"/>
            <a:r>
              <a:rPr lang="ru-RU" sz="1600" dirty="0" smtClean="0"/>
              <a:t>– </a:t>
            </a:r>
            <a:r>
              <a:rPr lang="en-US" sz="1600" dirty="0" smtClean="0"/>
              <a:t>URL</a:t>
            </a:r>
            <a:r>
              <a:rPr lang="ru-RU" sz="1600" dirty="0" smtClean="0"/>
              <a:t>: </a:t>
            </a:r>
            <a:r>
              <a:rPr lang="en-US" sz="1600" dirty="0" smtClean="0"/>
              <a:t>http</a:t>
            </a:r>
            <a:r>
              <a:rPr lang="ru-RU" sz="1600" dirty="0" smtClean="0"/>
              <a:t>://</a:t>
            </a:r>
            <a:r>
              <a:rPr lang="en-US" sz="1600" dirty="0" smtClean="0"/>
              <a:t>school.uni-altai.ru</a:t>
            </a:r>
            <a:r>
              <a:rPr lang="ru-RU" sz="1600" dirty="0" smtClean="0"/>
              <a:t>/</a:t>
            </a:r>
            <a:r>
              <a:rPr lang="en-US" sz="1600" dirty="0" smtClean="0"/>
              <a:t>m</a:t>
            </a:r>
            <a:r>
              <a:rPr lang="ru-RU" sz="1600" dirty="0" smtClean="0"/>
              <a:t>_</a:t>
            </a:r>
            <a:r>
              <a:rPr lang="en-US" sz="1600" dirty="0" smtClean="0"/>
              <a:t>conf</a:t>
            </a:r>
            <a:r>
              <a:rPr lang="ru-RU" sz="1600" dirty="0" smtClean="0"/>
              <a:t>01/</a:t>
            </a:r>
            <a:r>
              <a:rPr lang="en-US" sz="1600" dirty="0" err="1" smtClean="0"/>
              <a:t>podkovirova</a:t>
            </a:r>
            <a:r>
              <a:rPr lang="ru-RU" sz="1600" dirty="0" smtClean="0"/>
              <a:t>-</a:t>
            </a:r>
            <a:r>
              <a:rPr lang="en-US" sz="1600" dirty="0" smtClean="0"/>
              <a:t>dezign.pdf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141" y="500514"/>
            <a:ext cx="106070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Определение  понятия «педагогический дизайн»</a:t>
            </a:r>
            <a:endParaRPr lang="ru-RU" sz="2000" b="1" dirty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  <a:p>
            <a:pPr algn="ctr"/>
            <a:r>
              <a:rPr lang="ru-RU" sz="2000" b="1" dirty="0" smtClean="0"/>
              <a:t>Педагогический</a:t>
            </a:r>
            <a:r>
              <a:rPr lang="ru-RU" sz="2000" b="1" dirty="0"/>
              <a:t>  </a:t>
            </a:r>
            <a:r>
              <a:rPr lang="ru-RU" sz="2000" b="1" dirty="0" smtClean="0"/>
              <a:t>дизайн</a:t>
            </a:r>
          </a:p>
          <a:p>
            <a:pPr algn="ctr"/>
            <a:r>
              <a:rPr lang="ru-RU" sz="2000" b="1" dirty="0"/>
              <a:t> 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целостный</a:t>
            </a:r>
            <a:r>
              <a:rPr lang="ru-RU" sz="2000" dirty="0"/>
              <a:t>  подход к построению учебного процесса, с помощью которого выстраивается </a:t>
            </a:r>
            <a:endParaRPr lang="ru-RU" sz="2000" dirty="0" smtClean="0"/>
          </a:p>
          <a:p>
            <a:r>
              <a:rPr lang="ru-RU" sz="2000" dirty="0" smtClean="0"/>
              <a:t>единая</a:t>
            </a:r>
            <a:r>
              <a:rPr lang="ru-RU" sz="2000" dirty="0"/>
              <a:t> система из </a:t>
            </a:r>
            <a:r>
              <a:rPr lang="ru-RU" sz="2000" dirty="0" smtClean="0"/>
              <a:t>целей</a:t>
            </a:r>
            <a:r>
              <a:rPr lang="ru-RU" sz="2000" dirty="0"/>
              <a:t> </a:t>
            </a:r>
            <a:r>
              <a:rPr lang="ru-RU" sz="2000" dirty="0" smtClean="0"/>
              <a:t>обучения,</a:t>
            </a:r>
            <a:r>
              <a:rPr lang="ru-RU" sz="2000" dirty="0"/>
              <a:t> </a:t>
            </a:r>
            <a:r>
              <a:rPr lang="ru-RU" sz="2000" dirty="0" smtClean="0"/>
              <a:t>учебного</a:t>
            </a:r>
            <a:r>
              <a:rPr lang="ru-RU" sz="2000" dirty="0"/>
              <a:t> </a:t>
            </a:r>
            <a:r>
              <a:rPr lang="ru-RU" sz="2000" dirty="0" smtClean="0"/>
              <a:t>материала</a:t>
            </a:r>
            <a:r>
              <a:rPr lang="ru-RU" sz="2000" dirty="0"/>
              <a:t>, </a:t>
            </a:r>
            <a:r>
              <a:rPr lang="ru-RU" sz="2000" dirty="0" smtClean="0"/>
              <a:t>       				    инструментов</a:t>
            </a:r>
            <a:r>
              <a:rPr lang="ru-RU" sz="2000" dirty="0"/>
              <a:t> для передачи  знаний в открытой информационно‐образовательной среде, </a:t>
            </a:r>
            <a:endParaRPr lang="ru-RU" sz="2000" dirty="0" smtClean="0"/>
          </a:p>
          <a:p>
            <a:endParaRPr lang="ru-RU" sz="2000" dirty="0"/>
          </a:p>
          <a:p>
            <a:pPr algn="ctr"/>
            <a:r>
              <a:rPr lang="ru-RU" sz="2000" dirty="0"/>
              <a:t> и 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специальным</a:t>
            </a:r>
            <a:r>
              <a:rPr lang="ru-RU" sz="2000" dirty="0"/>
              <a:t> образом  </a:t>
            </a:r>
            <a:r>
              <a:rPr lang="ru-RU" sz="2000" dirty="0" smtClean="0"/>
              <a:t>организованная</a:t>
            </a:r>
            <a:r>
              <a:rPr lang="ru-RU" sz="2000" dirty="0"/>
              <a:t> </a:t>
            </a:r>
            <a:r>
              <a:rPr lang="ru-RU" sz="2000" dirty="0" smtClean="0"/>
              <a:t>учебная</a:t>
            </a:r>
            <a:r>
              <a:rPr lang="ru-RU" sz="2000" dirty="0"/>
              <a:t> деятельность (педагогически </a:t>
            </a:r>
            <a:r>
              <a:rPr lang="ru-RU" sz="2000" dirty="0" smtClean="0"/>
              <a:t>обоснованная,</a:t>
            </a:r>
            <a:r>
              <a:rPr lang="ru-RU" sz="2000" dirty="0"/>
              <a:t> </a:t>
            </a:r>
            <a:endParaRPr lang="ru-RU" sz="2000" dirty="0" smtClean="0"/>
          </a:p>
          <a:p>
            <a:r>
              <a:rPr lang="ru-RU" sz="2000" dirty="0" smtClean="0"/>
              <a:t>технологически</a:t>
            </a:r>
            <a:r>
              <a:rPr lang="ru-RU" sz="2000" dirty="0"/>
              <a:t>  </a:t>
            </a:r>
            <a:r>
              <a:rPr lang="ru-RU" sz="2000" dirty="0" smtClean="0"/>
              <a:t>реализуемая,</a:t>
            </a:r>
            <a:r>
              <a:rPr lang="ru-RU" sz="2000" dirty="0"/>
              <a:t> этически </a:t>
            </a:r>
            <a:r>
              <a:rPr lang="ru-RU" sz="2000" dirty="0" smtClean="0"/>
              <a:t>выверенная</a:t>
            </a:r>
            <a:r>
              <a:rPr lang="ru-RU" sz="2000" dirty="0"/>
              <a:t> и эстетически </a:t>
            </a:r>
            <a:r>
              <a:rPr lang="ru-RU" sz="2000" dirty="0" smtClean="0"/>
              <a:t>оформленная),</a:t>
            </a:r>
            <a:r>
              <a:rPr lang="ru-RU" sz="2000" dirty="0"/>
              <a:t> которая представляет  личностную </a:t>
            </a:r>
            <a:r>
              <a:rPr lang="ru-RU" sz="2000" dirty="0" smtClean="0"/>
              <a:t>значимость</a:t>
            </a:r>
            <a:r>
              <a:rPr lang="ru-RU" sz="2000" dirty="0"/>
              <a:t> для обучающегося.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752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6274" y="693019"/>
            <a:ext cx="1098242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Основная цель </a:t>
            </a:r>
            <a:r>
              <a:rPr lang="ru-RU" sz="2400" b="1" dirty="0"/>
              <a:t>педагогического дизайна </a:t>
            </a:r>
            <a:r>
              <a:rPr lang="ru-RU" sz="2400" b="1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- </a:t>
            </a:r>
            <a:r>
              <a:rPr lang="ru-RU" sz="2000" dirty="0" smtClean="0"/>
              <a:t>повышение </a:t>
            </a:r>
            <a:r>
              <a:rPr lang="ru-RU" sz="2000" dirty="0"/>
              <a:t>эффективности и результативности учебных материалов, </a:t>
            </a:r>
            <a:endParaRPr lang="ru-RU" sz="2000" dirty="0" smtClean="0"/>
          </a:p>
          <a:p>
            <a:r>
              <a:rPr lang="ru-RU" sz="2000" dirty="0" smtClean="0"/>
              <a:t>- способствование </a:t>
            </a:r>
            <a:r>
              <a:rPr lang="ru-RU" sz="2000" dirty="0"/>
              <a:t>увеличению объема и качества усваиваемой учащимися информации</a:t>
            </a:r>
            <a:r>
              <a:rPr lang="ru-RU" sz="2000" dirty="0" smtClean="0"/>
              <a:t>.</a:t>
            </a:r>
          </a:p>
          <a:p>
            <a:r>
              <a:rPr lang="ru-RU" dirty="0" smtClean="0"/>
              <a:t>- </a:t>
            </a:r>
            <a:r>
              <a:rPr lang="ru-RU" sz="2000" dirty="0" smtClean="0"/>
              <a:t>расширение </a:t>
            </a:r>
            <a:r>
              <a:rPr lang="ru-RU" sz="2000" dirty="0"/>
              <a:t>возможностей </a:t>
            </a:r>
            <a:r>
              <a:rPr lang="ru-RU" sz="2000" dirty="0" smtClean="0"/>
              <a:t>учащихся. </a:t>
            </a:r>
            <a:endParaRPr lang="ru-RU" sz="2000" dirty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400" b="1" dirty="0" smtClean="0"/>
              <a:t>Основные содержательные компоненты педагогического дизайна </a:t>
            </a:r>
            <a:endParaRPr lang="ru-RU" sz="2400" b="1" dirty="0"/>
          </a:p>
          <a:p>
            <a:r>
              <a:rPr lang="ru-RU" dirty="0" smtClean="0"/>
              <a:t>- </a:t>
            </a:r>
            <a:r>
              <a:rPr lang="ru-RU" sz="2000" dirty="0" smtClean="0"/>
              <a:t>анализ </a:t>
            </a:r>
            <a:r>
              <a:rPr lang="ru-RU" sz="2000" dirty="0"/>
              <a:t>потребностей и целей обучения, </a:t>
            </a:r>
            <a:endParaRPr lang="ru-RU" sz="2000" dirty="0" smtClean="0"/>
          </a:p>
          <a:p>
            <a:r>
              <a:rPr lang="ru-RU" sz="2000" dirty="0" smtClean="0"/>
              <a:t>- разработка </a:t>
            </a:r>
            <a:r>
              <a:rPr lang="ru-RU" sz="2000" dirty="0"/>
              <a:t>системы преподавания для удовлетворения </a:t>
            </a:r>
            <a:r>
              <a:rPr lang="ru-RU" sz="2000" dirty="0" smtClean="0"/>
              <a:t>образовательных  потребностей обучающихся,</a:t>
            </a:r>
          </a:p>
          <a:p>
            <a:r>
              <a:rPr lang="ru-RU" sz="2000" dirty="0" smtClean="0"/>
              <a:t>- разработка </a:t>
            </a:r>
            <a:r>
              <a:rPr lang="ru-RU" sz="2000" dirty="0"/>
              <a:t>педагогических материалов и видов деятельности, </a:t>
            </a:r>
            <a:endParaRPr lang="ru-RU" sz="2000" dirty="0" smtClean="0"/>
          </a:p>
          <a:p>
            <a:r>
              <a:rPr lang="ru-RU" sz="2000" dirty="0" smtClean="0"/>
              <a:t>- разработка инструментов  </a:t>
            </a:r>
            <a:r>
              <a:rPr lang="ru-RU" sz="2000" dirty="0"/>
              <a:t>оценки эффективности всех педагогических и учебных видов деятельности.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101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6023" y="809897"/>
            <a:ext cx="1030659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Сущностные характеристики  понятия «педагогический  дизайн»</a:t>
            </a:r>
            <a:endParaRPr lang="en-US" sz="2000" b="1" dirty="0" smtClean="0"/>
          </a:p>
          <a:p>
            <a:pPr algn="ctr"/>
            <a:endParaRPr lang="en-US" sz="2000" b="1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создание среды ОО на основе рационального представления о   взаимосвязи и сочетания различных  типов ресурсов для обеспечения психологически комфортного и педагогически обоснованного их развития,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- процесс формирования учебного пространства  посредством системы </a:t>
            </a:r>
            <a:r>
              <a:rPr lang="ru-RU" sz="2000" dirty="0" err="1" smtClean="0"/>
              <a:t>равзивающих</a:t>
            </a:r>
            <a:r>
              <a:rPr lang="ru-RU" sz="2000" dirty="0" smtClean="0"/>
              <a:t> занятий, условий и средств, направленных на развитие познавательных процессов и опыта самопознания,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разработка эффективных методов обучения посредством планируемого учебного материала, в  том числе  электронных образовательных ресурсов, компьютерных дидактических материалов с использованием современных информационных технологий,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-повышение эффективности и результативности учебных материалов, расширение когнитивных возможностей учащихся, увеличение </a:t>
            </a:r>
            <a:r>
              <a:rPr lang="ru-RU" sz="2000" dirty="0" err="1" smtClean="0"/>
              <a:t>обьема</a:t>
            </a:r>
            <a:r>
              <a:rPr lang="ru-RU" sz="2000" dirty="0" smtClean="0"/>
              <a:t> и качества усваиваемой учащимися информации.</a:t>
            </a:r>
          </a:p>
          <a:p>
            <a:pPr algn="just">
              <a:buFontTx/>
              <a:buChar char="-"/>
            </a:pP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551</Words>
  <Application>Microsoft Office PowerPoint</Application>
  <PresentationFormat>Широкоэкранный</PresentationFormat>
  <Paragraphs>95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 Иванова</dc:creator>
  <cp:lastModifiedBy>1</cp:lastModifiedBy>
  <cp:revision>54</cp:revision>
  <dcterms:created xsi:type="dcterms:W3CDTF">2018-08-08T10:17:36Z</dcterms:created>
  <dcterms:modified xsi:type="dcterms:W3CDTF">2021-10-16T09:00:22Z</dcterms:modified>
</cp:coreProperties>
</file>