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0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5/26/2020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457200"/>
            <a:ext cx="7772400" cy="1828800"/>
          </a:xfrm>
        </p:spPr>
        <p:txBody>
          <a:bodyPr/>
          <a:lstStyle/>
          <a:p>
            <a:r>
              <a:rPr lang="ru-RU" dirty="0" smtClean="0"/>
              <a:t>Нарушения чтения у младших школьников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3685032"/>
            <a:ext cx="3998976" cy="9144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учитель-логопед </a:t>
            </a:r>
          </a:p>
          <a:p>
            <a:r>
              <a:rPr lang="ru-RU" sz="1600" dirty="0" smtClean="0"/>
              <a:t>МАОУ СОШ № 2 ст. Павловской</a:t>
            </a:r>
          </a:p>
          <a:p>
            <a:r>
              <a:rPr lang="ru-RU" sz="1600" dirty="0" err="1" smtClean="0"/>
              <a:t>Захарина</a:t>
            </a:r>
            <a:r>
              <a:rPr lang="ru-RU" sz="1600" dirty="0" smtClean="0"/>
              <a:t> </a:t>
            </a:r>
            <a:r>
              <a:rPr lang="ru-RU" sz="1600" dirty="0" smtClean="0"/>
              <a:t>Н.Н</a:t>
            </a:r>
            <a:r>
              <a:rPr lang="ru-RU" sz="1600" dirty="0" smtClean="0"/>
              <a:t>.  </a:t>
            </a:r>
            <a:endParaRPr lang="ru-RU" sz="1600" dirty="0" smtClean="0"/>
          </a:p>
          <a:p>
            <a:endParaRPr lang="ru-RU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505200"/>
            <a:ext cx="3200400" cy="269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 Задания при </a:t>
            </a:r>
            <a:r>
              <a:rPr lang="ru-RU" dirty="0" err="1" smtClean="0"/>
              <a:t>аграмматической</a:t>
            </a:r>
            <a:r>
              <a:rPr lang="ru-RU" dirty="0" smtClean="0"/>
              <a:t> </a:t>
            </a:r>
            <a:r>
              <a:rPr lang="ru-RU" dirty="0" err="1" smtClean="0"/>
              <a:t>дислексии</a:t>
            </a:r>
            <a:r>
              <a:rPr lang="ru-RU" dirty="0" smtClean="0"/>
              <a:t> </a:t>
            </a:r>
            <a:r>
              <a:rPr lang="ru-RU" dirty="0" err="1" smtClean="0"/>
              <a:t>огранизовала</a:t>
            </a:r>
            <a:r>
              <a:rPr lang="ru-RU" dirty="0" smtClean="0"/>
              <a:t> по следующим </a:t>
            </a:r>
            <a:r>
              <a:rPr lang="ru-RU" b="1" u="sng" dirty="0" smtClean="0"/>
              <a:t>направлениям</a:t>
            </a:r>
            <a:r>
              <a:rPr lang="ru-RU" dirty="0" smtClean="0"/>
              <a:t>:</a:t>
            </a:r>
          </a:p>
          <a:p>
            <a:r>
              <a:rPr lang="ru-RU" dirty="0" smtClean="0"/>
              <a:t>Развитие лексико-грамматического строя речи:</a:t>
            </a:r>
          </a:p>
          <a:p>
            <a:r>
              <a:rPr lang="ru-RU" dirty="0" smtClean="0"/>
              <a:t>составить предложение по картинке и выложить фишками схему предложения под картинкой;</a:t>
            </a:r>
          </a:p>
          <a:p>
            <a:r>
              <a:rPr lang="ru-RU" dirty="0" smtClean="0"/>
              <a:t>игры на формирование функций словоизменения, например: «один-много» — стул –стулья, «назови ласково» — капля — капелька, «чья картинка» — кошка моя, солнышко мое, варежки мои, компьютер – мой; «без чего нарисовал художник картинку» — стол без ножки, чайник без ручки и т.п.; </a:t>
            </a:r>
          </a:p>
          <a:p>
            <a:r>
              <a:rPr lang="ru-RU" dirty="0" smtClean="0"/>
              <a:t>игры на формирование функций словообразования, например: «профессии» -воспитывает детей воспитатель; «образуй действие» - красный – краснеть.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В коррекционной работе по исправлению нарушений чтения </a:t>
            </a:r>
          </a:p>
          <a:p>
            <a:pPr algn="ctr">
              <a:buNone/>
            </a:pPr>
            <a:r>
              <a:rPr lang="ru-RU" dirty="0" smtClean="0"/>
              <a:t>использовались следующие </a:t>
            </a:r>
            <a:r>
              <a:rPr lang="ru-RU" b="1" u="sng" dirty="0" smtClean="0"/>
              <a:t>виды работ:</a:t>
            </a:r>
          </a:p>
          <a:p>
            <a:endParaRPr lang="ru-RU" dirty="0" smtClean="0"/>
          </a:p>
          <a:p>
            <a:r>
              <a:rPr lang="ru-RU" dirty="0" smtClean="0"/>
              <a:t>1. Дыхательная, зрительная и артикуляционная гимнастики.</a:t>
            </a:r>
          </a:p>
          <a:p>
            <a:r>
              <a:rPr lang="ru-RU" dirty="0" smtClean="0"/>
              <a:t>2. Стимулирующий массаж и </a:t>
            </a:r>
            <a:r>
              <a:rPr lang="ru-RU" dirty="0" err="1" smtClean="0"/>
              <a:t>самомассаж</a:t>
            </a:r>
            <a:r>
              <a:rPr lang="ru-RU" dirty="0" smtClean="0"/>
              <a:t> кистей и пальцев рук.</a:t>
            </a:r>
          </a:p>
          <a:p>
            <a:r>
              <a:rPr lang="ru-RU" dirty="0" smtClean="0"/>
              <a:t>3. Ритмико-речевая, музыкальная и витаминная терапия.</a:t>
            </a:r>
          </a:p>
          <a:p>
            <a:r>
              <a:rPr lang="ru-RU" dirty="0" smtClean="0"/>
              <a:t>4. Зеркально-симметричное рисование обеими руками.</a:t>
            </a:r>
          </a:p>
          <a:p>
            <a:r>
              <a:rPr lang="ru-RU" dirty="0" smtClean="0"/>
              <a:t>5. Упражнения для развития зрительно-моторных координаций, оперативного поля чтения. </a:t>
            </a:r>
          </a:p>
          <a:p>
            <a:r>
              <a:rPr lang="ru-RU" dirty="0" smtClean="0"/>
              <a:t>Модифицированные зрительные диктанты Федоренко.</a:t>
            </a:r>
          </a:p>
          <a:p>
            <a:r>
              <a:rPr lang="ru-RU" dirty="0" smtClean="0"/>
              <a:t>6. Интеллектуально-развивающие словесные игры: анаграммы, изографы, ребусы, криптограммы, перевёртыши, волшебные цепочки, словесные лабиринты, слова-матрёшки и другие.</a:t>
            </a:r>
          </a:p>
          <a:p>
            <a:r>
              <a:rPr lang="ru-RU" dirty="0" smtClean="0"/>
              <a:t>7. Поисковые таблицы слов «</a:t>
            </a:r>
            <a:r>
              <a:rPr lang="ru-RU" dirty="0" err="1" smtClean="0"/>
              <a:t>Фотоглаз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8. Метод «озвученного» чтения.</a:t>
            </a:r>
          </a:p>
          <a:p>
            <a:r>
              <a:rPr lang="ru-RU" dirty="0" smtClean="0"/>
              <a:t>9. Метод словесных анаграмм.</a:t>
            </a:r>
          </a:p>
          <a:p>
            <a:r>
              <a:rPr lang="ru-RU" dirty="0" smtClean="0"/>
              <a:t>10. Автоматизация оперативных единиц чтения по специальным слоговым таблицам.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При подборе заданий использовала следующие </a:t>
            </a:r>
            <a:r>
              <a:rPr lang="ru-RU" b="1" dirty="0" smtClean="0"/>
              <a:t>принципы</a:t>
            </a:r>
            <a:r>
              <a:rPr lang="ru-RU" dirty="0" smtClean="0"/>
              <a:t>: </a:t>
            </a:r>
          </a:p>
          <a:p>
            <a:r>
              <a:rPr lang="ru-RU" dirty="0" smtClean="0"/>
              <a:t>поэтапного усложнения заданий;</a:t>
            </a:r>
          </a:p>
          <a:p>
            <a:r>
              <a:rPr lang="ru-RU" dirty="0" smtClean="0"/>
              <a:t>большое количество упражнений, доводимые вырабатываемые временные связи у ребенка до полной автоматизации.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Также использовала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err="1" smtClean="0"/>
              <a:t>общедидактические</a:t>
            </a:r>
            <a:r>
              <a:rPr lang="ru-RU" b="1" dirty="0" smtClean="0"/>
              <a:t> принципы:</a:t>
            </a:r>
          </a:p>
          <a:p>
            <a:r>
              <a:rPr lang="ru-RU" dirty="0" smtClean="0"/>
              <a:t>индивидуального подхода; </a:t>
            </a:r>
          </a:p>
          <a:p>
            <a:r>
              <a:rPr lang="ru-RU" dirty="0" smtClean="0"/>
              <a:t>доступности; </a:t>
            </a:r>
          </a:p>
          <a:p>
            <a:r>
              <a:rPr lang="ru-RU" dirty="0" smtClean="0"/>
              <a:t>наглядности; </a:t>
            </a:r>
          </a:p>
          <a:p>
            <a:r>
              <a:rPr lang="ru-RU" dirty="0" smtClean="0"/>
              <a:t>конкретности.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84648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dirty="0" smtClean="0">
                <a:solidFill>
                  <a:srgbClr val="FF9900"/>
                </a:solidFill>
              </a:rPr>
              <a:t>  В результате своевременного выявления нарушений чтения и  проведенной коррекционной работы были достигнуты положительные результаты. Количество ошибок при чтении у младших школьников значительно уменьшилось, что позволило  быстрее усваивать учебный </a:t>
            </a:r>
            <a:r>
              <a:rPr lang="ru-RU" b="1" i="1" dirty="0" err="1" smtClean="0">
                <a:solidFill>
                  <a:srgbClr val="FF9900"/>
                </a:solidFill>
              </a:rPr>
              <a:t>материал,повысить</a:t>
            </a:r>
            <a:r>
              <a:rPr lang="ru-RU" b="1" i="1" dirty="0" smtClean="0">
                <a:solidFill>
                  <a:srgbClr val="FF9900"/>
                </a:solidFill>
              </a:rPr>
              <a:t> качество успеваемости и уверенней  </a:t>
            </a:r>
            <a:r>
              <a:rPr lang="ru-RU" b="1" i="1" smtClean="0">
                <a:solidFill>
                  <a:srgbClr val="FF9900"/>
                </a:solidFill>
              </a:rPr>
              <a:t>чувствовать себя </a:t>
            </a:r>
            <a:r>
              <a:rPr lang="ru-RU" b="1" i="1" dirty="0" smtClean="0">
                <a:solidFill>
                  <a:srgbClr val="FF9900"/>
                </a:solidFill>
              </a:rPr>
              <a:t>среди сверстников.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«О, муки чтения в раннем детстве, когда с головой погружаешься в механизм зубного сцепления букв, всем существом отдаваясь изучению машины из бесчисленных мельчайших колёсиков!... Именно тогда мы испытали первую головную боль от чтения и почти лишились чувств в густом тропическом лесу литературы».</a:t>
            </a:r>
          </a:p>
          <a:p>
            <a:pPr algn="r">
              <a:buNone/>
            </a:pPr>
            <a:endParaRPr lang="ru-RU" sz="2000" dirty="0" smtClean="0"/>
          </a:p>
          <a:p>
            <a:pPr algn="r">
              <a:buNone/>
            </a:pPr>
            <a:r>
              <a:rPr lang="ru-RU" sz="2000" dirty="0" err="1" smtClean="0"/>
              <a:t>Рамон</a:t>
            </a:r>
            <a:r>
              <a:rPr lang="ru-RU" sz="2000" dirty="0" smtClean="0"/>
              <a:t> </a:t>
            </a:r>
            <a:r>
              <a:rPr lang="ru-RU" sz="2000" dirty="0" err="1" smtClean="0"/>
              <a:t>Гомес</a:t>
            </a:r>
            <a:r>
              <a:rPr lang="ru-RU" sz="2000" dirty="0" smtClean="0"/>
              <a:t> де </a:t>
            </a:r>
            <a:r>
              <a:rPr lang="ru-RU" sz="2000" dirty="0" err="1" smtClean="0"/>
              <a:t>ла</a:t>
            </a:r>
            <a:r>
              <a:rPr lang="ru-RU" sz="2000" dirty="0" smtClean="0"/>
              <a:t> Серна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564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</a:t>
            </a:r>
          </a:p>
          <a:p>
            <a:pPr algn="just"/>
            <a:r>
              <a:rPr lang="ru-RU" dirty="0" smtClean="0"/>
              <a:t>   Нарушения чтения у детей младшего школьного возраста тревожат педагогов и родителей. Но больше всего от </a:t>
            </a:r>
            <a:r>
              <a:rPr lang="ru-RU" dirty="0" err="1" smtClean="0"/>
              <a:t>дислексии</a:t>
            </a:r>
            <a:r>
              <a:rPr lang="ru-RU" dirty="0" smtClean="0"/>
              <a:t> страдает сам ребенок. Подобные трудности являются одной из причин школьной </a:t>
            </a:r>
            <a:r>
              <a:rPr lang="ru-RU" dirty="0" err="1" smtClean="0"/>
              <a:t>дизадаптации</a:t>
            </a:r>
            <a:r>
              <a:rPr lang="ru-RU" dirty="0" smtClean="0"/>
              <a:t> и снижения учебной мотивации. Это способствовало выбору темы по самообразованию.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      Целью является изучение причин нарушений чтения,  определение видов </a:t>
            </a:r>
            <a:r>
              <a:rPr lang="ru-RU" dirty="0" err="1" smtClean="0"/>
              <a:t>дислексий</a:t>
            </a:r>
            <a:r>
              <a:rPr lang="ru-RU" dirty="0" smtClean="0"/>
              <a:t> для организации занятий,  насыщенных упражнениями и игровыми заданиями по  коррекции стойких  ошибок у </a:t>
            </a:r>
            <a:r>
              <a:rPr lang="ru-RU" smtClean="0"/>
              <a:t>детей-логопатов и </a:t>
            </a:r>
            <a:r>
              <a:rPr lang="ru-RU" dirty="0" smtClean="0"/>
              <a:t>повышения </a:t>
            </a:r>
            <a:r>
              <a:rPr lang="ru-RU" smtClean="0"/>
              <a:t>качества успеваемости.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72744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rgbClr val="FF9900"/>
                </a:solidFill>
              </a:rPr>
              <a:t>Причины </a:t>
            </a:r>
            <a:r>
              <a:rPr lang="ru-RU" sz="3600" b="1" dirty="0" err="1" smtClean="0">
                <a:solidFill>
                  <a:srgbClr val="FF9900"/>
                </a:solidFill>
              </a:rPr>
              <a:t>дислексии</a:t>
            </a:r>
            <a:r>
              <a:rPr lang="ru-RU" sz="3600" b="1" dirty="0" smtClean="0">
                <a:solidFill>
                  <a:srgbClr val="FF9900"/>
                </a:solidFill>
              </a:rPr>
              <a:t>.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smtClean="0"/>
              <a:t>1. Нейробиологические причины связаны с недоразвитием или поражением головного мозга в разные периоды развития ребенка.</a:t>
            </a:r>
          </a:p>
          <a:p>
            <a:endParaRPr lang="ru-RU" dirty="0" smtClean="0"/>
          </a:p>
          <a:p>
            <a:r>
              <a:rPr lang="ru-RU" dirty="0" smtClean="0"/>
              <a:t>2. Наследственность. Как выяснилось, </a:t>
            </a:r>
            <a:r>
              <a:rPr lang="ru-RU" dirty="0" err="1" smtClean="0"/>
              <a:t>дислексия</a:t>
            </a:r>
            <a:r>
              <a:rPr lang="ru-RU" dirty="0" smtClean="0"/>
              <a:t> является синдромом с наследственной обусловленностью. </a:t>
            </a:r>
          </a:p>
          <a:p>
            <a:endParaRPr lang="ru-RU" dirty="0" smtClean="0"/>
          </a:p>
          <a:p>
            <a:r>
              <a:rPr lang="ru-RU" dirty="0" smtClean="0"/>
              <a:t>3. Социально-психологические причины. К таким причинам относятся: недостаточность речевых контактов, педагогическая запущенность.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762000"/>
            <a:ext cx="8183880" cy="518160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5800" b="1" dirty="0" smtClean="0">
                <a:solidFill>
                  <a:srgbClr val="FF9900"/>
                </a:solidFill>
              </a:rPr>
              <a:t>Виды </a:t>
            </a:r>
            <a:r>
              <a:rPr lang="ru-RU" sz="5800" b="1" dirty="0" err="1" smtClean="0">
                <a:solidFill>
                  <a:srgbClr val="FF9900"/>
                </a:solidFill>
              </a:rPr>
              <a:t>дислексий</a:t>
            </a:r>
            <a:endParaRPr lang="ru-RU" sz="5800" b="1" dirty="0" smtClean="0">
              <a:solidFill>
                <a:srgbClr val="FF9900"/>
              </a:solidFill>
            </a:endParaRPr>
          </a:p>
          <a:p>
            <a:pPr algn="ctr">
              <a:buNone/>
            </a:pPr>
            <a:endParaRPr lang="ru-RU" sz="2000" dirty="0" smtClean="0">
              <a:solidFill>
                <a:srgbClr val="FF9900"/>
              </a:solidFill>
            </a:endParaRPr>
          </a:p>
          <a:p>
            <a:r>
              <a:rPr lang="ru-RU" sz="3600" dirty="0" smtClean="0"/>
              <a:t>1. </a:t>
            </a:r>
            <a:r>
              <a:rPr lang="ru-RU" sz="3600" b="1" dirty="0" smtClean="0"/>
              <a:t>Фонематическая </a:t>
            </a:r>
            <a:r>
              <a:rPr lang="ru-RU" sz="3600" b="1" dirty="0" err="1" smtClean="0"/>
              <a:t>дислексия</a:t>
            </a:r>
            <a:r>
              <a:rPr lang="ru-RU" sz="3600" b="1" dirty="0" smtClean="0"/>
              <a:t> </a:t>
            </a:r>
            <a:r>
              <a:rPr lang="ru-RU" sz="3600" dirty="0" smtClean="0"/>
              <a:t>- этот вид связан с недоразвитием функций фонематической системы.</a:t>
            </a:r>
          </a:p>
          <a:p>
            <a:r>
              <a:rPr lang="ru-RU" sz="3600" dirty="0" smtClean="0"/>
              <a:t>2. </a:t>
            </a:r>
            <a:r>
              <a:rPr lang="ru-RU" sz="3600" b="1" dirty="0" smtClean="0"/>
              <a:t>Семантическая </a:t>
            </a:r>
            <a:r>
              <a:rPr lang="ru-RU" sz="3600" b="1" dirty="0" err="1" smtClean="0"/>
              <a:t>дислексия</a:t>
            </a:r>
            <a:r>
              <a:rPr lang="ru-RU" sz="3600" dirty="0" smtClean="0"/>
              <a:t> (так называемое механическое чтение). Проявляется в нарушении понимания прочитанных слов, предложений, текста при технически правильном чтении. </a:t>
            </a:r>
          </a:p>
          <a:p>
            <a:pPr>
              <a:buNone/>
            </a:pPr>
            <a:r>
              <a:rPr lang="ru-RU" sz="3600" dirty="0" smtClean="0"/>
              <a:t>   </a:t>
            </a:r>
          </a:p>
          <a:p>
            <a:r>
              <a:rPr lang="ru-RU" sz="3600" dirty="0" smtClean="0"/>
              <a:t>3. </a:t>
            </a:r>
            <a:r>
              <a:rPr lang="ru-RU" sz="3600" b="1" dirty="0" err="1" smtClean="0"/>
              <a:t>Аграмматическая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дислексия</a:t>
            </a:r>
            <a:r>
              <a:rPr lang="ru-RU" sz="3600" b="1" dirty="0" smtClean="0"/>
              <a:t>. </a:t>
            </a:r>
            <a:r>
              <a:rPr lang="ru-RU" sz="3600" dirty="0" smtClean="0"/>
              <a:t>Чаще всего наблюдается у детей с системным недоразвитием речи.</a:t>
            </a:r>
          </a:p>
          <a:p>
            <a:r>
              <a:rPr lang="ru-RU" sz="3600" dirty="0" smtClean="0"/>
              <a:t>4. </a:t>
            </a:r>
            <a:r>
              <a:rPr lang="ru-RU" sz="3600" b="1" dirty="0" smtClean="0"/>
              <a:t>Оптическая </a:t>
            </a:r>
            <a:r>
              <a:rPr lang="ru-RU" sz="3600" b="1" dirty="0" err="1" smtClean="0"/>
              <a:t>дислексия</a:t>
            </a:r>
            <a:r>
              <a:rPr lang="ru-RU" sz="3600" dirty="0" smtClean="0"/>
              <a:t>. Проявляется в трудностях усвоения и в смешениях сходных графических букв. </a:t>
            </a:r>
          </a:p>
          <a:p>
            <a:r>
              <a:rPr lang="ru-RU" sz="3600" dirty="0" smtClean="0"/>
              <a:t>5. </a:t>
            </a:r>
            <a:r>
              <a:rPr lang="ru-RU" sz="3600" b="1" dirty="0" err="1" smtClean="0"/>
              <a:t>Мнестическая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дислексия</a:t>
            </a:r>
            <a:r>
              <a:rPr lang="ru-RU" sz="3600" b="1" dirty="0" smtClean="0"/>
              <a:t>. </a:t>
            </a:r>
            <a:r>
              <a:rPr lang="ru-RU" sz="3600" dirty="0" smtClean="0"/>
              <a:t>Эта форма </a:t>
            </a:r>
            <a:r>
              <a:rPr lang="ru-RU" sz="3600" dirty="0" err="1" smtClean="0"/>
              <a:t>дислексии</a:t>
            </a:r>
            <a:r>
              <a:rPr lang="ru-RU" sz="3600" dirty="0" smtClean="0"/>
              <a:t> проявляется в трудности усвоения букв. Ребенок не знает, какая буква соответствует тому или иному звуку.  </a:t>
            </a:r>
            <a:endParaRPr lang="ru-RU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6084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При проведении диагностики чтения было обращено внимание на следующие </a:t>
            </a:r>
            <a:r>
              <a:rPr lang="ru-RU" b="1" u="sng" dirty="0" smtClean="0"/>
              <a:t>компоненты</a:t>
            </a:r>
            <a:r>
              <a:rPr lang="ru-RU" dirty="0" smtClean="0"/>
              <a:t>:</a:t>
            </a:r>
          </a:p>
          <a:p>
            <a:r>
              <a:rPr lang="ru-RU" i="1" dirty="0" smtClean="0"/>
              <a:t>способ чтения;</a:t>
            </a:r>
          </a:p>
          <a:p>
            <a:r>
              <a:rPr lang="ru-RU" i="1" dirty="0" smtClean="0"/>
              <a:t>правильность;</a:t>
            </a:r>
          </a:p>
          <a:p>
            <a:r>
              <a:rPr lang="ru-RU" i="1" dirty="0" smtClean="0"/>
              <a:t>выразительность;</a:t>
            </a:r>
          </a:p>
          <a:p>
            <a:r>
              <a:rPr lang="ru-RU" i="1" dirty="0" smtClean="0"/>
              <a:t>осознанность;</a:t>
            </a:r>
          </a:p>
          <a:p>
            <a:r>
              <a:rPr lang="ru-RU" i="1" dirty="0" smtClean="0"/>
              <a:t>темп</a:t>
            </a:r>
          </a:p>
          <a:p>
            <a:pPr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dirty="0" smtClean="0"/>
              <a:t>В результате было выявлено два </a:t>
            </a:r>
            <a:r>
              <a:rPr lang="ru-RU" b="1" u="sng" dirty="0" smtClean="0"/>
              <a:t>вида</a:t>
            </a:r>
            <a:r>
              <a:rPr lang="ru-RU" dirty="0" smtClean="0"/>
              <a:t> </a:t>
            </a:r>
            <a:r>
              <a:rPr lang="ru-RU" dirty="0" err="1" smtClean="0"/>
              <a:t>дислексии</a:t>
            </a:r>
            <a:r>
              <a:rPr lang="ru-RU" dirty="0" smtClean="0"/>
              <a:t>:</a:t>
            </a:r>
          </a:p>
          <a:p>
            <a:r>
              <a:rPr lang="ru-RU" i="1" dirty="0" smtClean="0"/>
              <a:t>фонематическая</a:t>
            </a:r>
          </a:p>
          <a:p>
            <a:r>
              <a:rPr lang="ru-RU" i="1" dirty="0" err="1" smtClean="0"/>
              <a:t>аграмматическая</a:t>
            </a:r>
            <a:r>
              <a:rPr lang="ru-RU" i="1" dirty="0" smtClean="0"/>
              <a:t> </a:t>
            </a:r>
            <a:endParaRPr lang="ru-RU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При фонематической </a:t>
            </a:r>
            <a:r>
              <a:rPr lang="ru-RU" dirty="0" err="1" smtClean="0"/>
              <a:t>дислексии</a:t>
            </a:r>
            <a:r>
              <a:rPr lang="ru-RU" dirty="0" smtClean="0"/>
              <a:t> характерными являются следующие ошибки: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smtClean="0"/>
              <a:t>Чаще всего ребенок с этой формой </a:t>
            </a:r>
            <a:r>
              <a:rPr lang="ru-RU" dirty="0" err="1" smtClean="0"/>
              <a:t>дислексии</a:t>
            </a:r>
            <a:r>
              <a:rPr lang="ru-RU" dirty="0" smtClean="0"/>
              <a:t> смешивает на слух звуки, отличающиеся одним смыслоразличительным признаком (</a:t>
            </a:r>
            <a:r>
              <a:rPr lang="ru-RU" dirty="0" err="1" smtClean="0"/>
              <a:t>ц-с</a:t>
            </a:r>
            <a:r>
              <a:rPr lang="ru-RU" dirty="0" smtClean="0"/>
              <a:t>; </a:t>
            </a:r>
            <a:r>
              <a:rPr lang="ru-RU" dirty="0" err="1" smtClean="0"/>
              <a:t>с-ш</a:t>
            </a:r>
            <a:r>
              <a:rPr lang="ru-RU" dirty="0" smtClean="0"/>
              <a:t>; </a:t>
            </a:r>
            <a:r>
              <a:rPr lang="ru-RU" dirty="0" err="1" smtClean="0"/>
              <a:t>ж-ш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Не дифференцирует </a:t>
            </a:r>
            <a:r>
              <a:rPr lang="ru-RU" dirty="0" err="1" smtClean="0"/>
              <a:t>фонемы,отличающиеся</a:t>
            </a:r>
            <a:r>
              <a:rPr lang="ru-RU" dirty="0" smtClean="0"/>
              <a:t> друг от  друга множеством смыслоразличительных признаков (например, твердость - мягкость; звонкость - глухость; способ и место образования и т.д.) </a:t>
            </a:r>
          </a:p>
          <a:p>
            <a:r>
              <a:rPr lang="ru-RU" dirty="0" smtClean="0"/>
              <a:t>Изменение одной из фонем в слове (косы - козы; дом - том - ком) или изменение последовательности (липа - пила) приводит к изменению смысла. </a:t>
            </a:r>
          </a:p>
          <a:p>
            <a:r>
              <a:rPr lang="ru-RU" dirty="0" smtClean="0"/>
              <a:t>Отмечается также: побуквенное чтение; нарушение </a:t>
            </a:r>
            <a:r>
              <a:rPr lang="ru-RU" dirty="0" err="1" smtClean="0"/>
              <a:t>звукослоговой</a:t>
            </a:r>
            <a:r>
              <a:rPr lang="ru-RU" dirty="0" smtClean="0"/>
              <a:t> структуры слова (пропуски букв, вставки, перестановки звуков, слогов.)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3704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   Задания при фонематической </a:t>
            </a:r>
            <a:r>
              <a:rPr lang="ru-RU" dirty="0" err="1" smtClean="0"/>
              <a:t>дислексии</a:t>
            </a:r>
            <a:r>
              <a:rPr lang="ru-RU" dirty="0" smtClean="0"/>
              <a:t> организовала по следующим </a:t>
            </a:r>
            <a:r>
              <a:rPr lang="ru-RU" b="1" u="sng" dirty="0" smtClean="0"/>
              <a:t>направлениям</a:t>
            </a:r>
            <a:r>
              <a:rPr lang="ru-RU" dirty="0" smtClean="0"/>
              <a:t>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развитие фонематического слуха;</a:t>
            </a:r>
          </a:p>
          <a:p>
            <a:r>
              <a:rPr lang="ru-RU" dirty="0" smtClean="0"/>
              <a:t>развитие звукового анализа и синтеза;</a:t>
            </a:r>
          </a:p>
          <a:p>
            <a:r>
              <a:rPr lang="ru-RU" dirty="0" smtClean="0"/>
              <a:t>развитие слогового анализа и синтеза;</a:t>
            </a:r>
          </a:p>
          <a:p>
            <a:r>
              <a:rPr lang="ru-RU" dirty="0" smtClean="0"/>
              <a:t>развитие языкового анализа и синтеза на уровне определения количества, последовательности и места слов в предложении;</a:t>
            </a:r>
          </a:p>
          <a:p>
            <a:r>
              <a:rPr lang="ru-RU" dirty="0" smtClean="0"/>
              <a:t>автоматизация навыка </a:t>
            </a:r>
            <a:r>
              <a:rPr lang="ru-RU" dirty="0" err="1" smtClean="0"/>
              <a:t>слогослияния</a:t>
            </a:r>
            <a:r>
              <a:rPr lang="ru-RU" dirty="0" smtClean="0"/>
              <a:t>;</a:t>
            </a:r>
          </a:p>
          <a:p>
            <a:r>
              <a:rPr lang="ru-RU" dirty="0" smtClean="0"/>
              <a:t>совершенствование </a:t>
            </a:r>
            <a:r>
              <a:rPr lang="ru-RU" dirty="0" err="1" smtClean="0"/>
              <a:t>лексикограмматического</a:t>
            </a:r>
            <a:r>
              <a:rPr lang="ru-RU" dirty="0" smtClean="0"/>
              <a:t> строя речи;</a:t>
            </a:r>
          </a:p>
          <a:p>
            <a:r>
              <a:rPr lang="ru-RU" dirty="0" smtClean="0"/>
              <a:t>формирование понимания прочитанного.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6084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При </a:t>
            </a:r>
            <a:r>
              <a:rPr lang="ru-RU" dirty="0" err="1" smtClean="0"/>
              <a:t>аграмматической</a:t>
            </a:r>
            <a:r>
              <a:rPr lang="ru-RU" dirty="0" smtClean="0"/>
              <a:t> </a:t>
            </a:r>
            <a:r>
              <a:rPr lang="ru-RU" dirty="0" err="1" smtClean="0"/>
              <a:t>дислексии</a:t>
            </a:r>
            <a:r>
              <a:rPr lang="ru-RU" dirty="0" smtClean="0"/>
              <a:t> характерными являются следующие </a:t>
            </a:r>
            <a:r>
              <a:rPr lang="ru-RU" b="1" dirty="0" smtClean="0"/>
              <a:t>ошибки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При этой форме </a:t>
            </a:r>
            <a:r>
              <a:rPr lang="ru-RU" dirty="0" err="1" smtClean="0"/>
              <a:t>дислексии</a:t>
            </a:r>
            <a:r>
              <a:rPr lang="ru-RU" dirty="0" smtClean="0"/>
              <a:t> наблюдается: изменение падежных окончаний и числа существительных («у товарищах»); </a:t>
            </a:r>
          </a:p>
          <a:p>
            <a:r>
              <a:rPr lang="ru-RU" dirty="0" smtClean="0"/>
              <a:t>неправильное согласование в роде, числе и падеже существительного и прилагательного («интересное сказка»); </a:t>
            </a:r>
          </a:p>
          <a:p>
            <a:r>
              <a:rPr lang="ru-RU" dirty="0" smtClean="0"/>
              <a:t>изменение окончаний глаголов 3-го лица прошедшего времени.</a:t>
            </a:r>
          </a:p>
          <a:p>
            <a:r>
              <a:rPr lang="ru-RU" dirty="0" smtClean="0"/>
              <a:t>нарушения звукопроизношения, бедность словаря, неточность употребления слов. </a:t>
            </a:r>
          </a:p>
          <a:p>
            <a:r>
              <a:rPr lang="ru-RU" dirty="0" smtClean="0"/>
              <a:t>неправильно оформляют свою речь, ошибаются в употреблении слов, избегают сложных фраз, ограничиваются короткими предложениями, у них наблюдаются инверсии.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475</TotalTime>
  <Words>888</Words>
  <Application>Microsoft Office PowerPoint</Application>
  <PresentationFormat>Экран (4:3)</PresentationFormat>
  <Paragraphs>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Нарушения чтения у младших школьников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Нарушения чтения у младших школьников</dc:title>
  <dc:creator>Larisa</dc:creator>
  <cp:lastModifiedBy>Admin</cp:lastModifiedBy>
  <cp:revision>41</cp:revision>
  <dcterms:created xsi:type="dcterms:W3CDTF">2020-05-24T08:35:07Z</dcterms:created>
  <dcterms:modified xsi:type="dcterms:W3CDTF">2020-05-26T10:13:56Z</dcterms:modified>
</cp:coreProperties>
</file>