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9" r:id="rId3"/>
    <p:sldId id="260" r:id="rId4"/>
    <p:sldId id="261" r:id="rId5"/>
    <p:sldId id="262" r:id="rId6"/>
    <p:sldId id="263" r:id="rId7"/>
    <p:sldId id="264" r:id="rId8"/>
    <p:sldId id="265" r:id="rId9"/>
    <p:sldId id="267" r:id="rId10"/>
    <p:sldId id="268" r:id="rId11"/>
    <p:sldId id="269" r:id="rId12"/>
    <p:sldId id="266" r:id="rId13"/>
    <p:sldId id="270" r:id="rId14"/>
    <p:sldId id="273" r:id="rId15"/>
    <p:sldId id="274" r:id="rId16"/>
    <p:sldId id="275" r:id="rId17"/>
    <p:sldId id="276" r:id="rId18"/>
    <p:sldId id="285" r:id="rId19"/>
    <p:sldId id="277" r:id="rId20"/>
    <p:sldId id="278" r:id="rId21"/>
    <p:sldId id="279" r:id="rId22"/>
    <p:sldId id="280" r:id="rId23"/>
    <p:sldId id="281" r:id="rId24"/>
    <p:sldId id="282" r:id="rId25"/>
    <p:sldId id="283" r:id="rId26"/>
    <p:sldId id="284" r:id="rId27"/>
    <p:sldId id="286" r:id="rId28"/>
    <p:sldId id="291" r:id="rId29"/>
    <p:sldId id="290" r:id="rId30"/>
    <p:sldId id="289"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13.03.2022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13.03.2022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13.03.2022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13.03.2022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88640"/>
            <a:ext cx="8172400" cy="1200329"/>
          </a:xfrm>
          <a:prstGeom prst="rect">
            <a:avLst/>
          </a:prstGeom>
          <a:noFill/>
        </p:spPr>
        <p:txBody>
          <a:bodyPr wrap="square" rtlCol="0">
            <a:spAutoFit/>
          </a:bodyPr>
          <a:lstStyle/>
          <a:p>
            <a:pPr algn="ctr"/>
            <a:r>
              <a:rPr lang="ru-RU" sz="3600" b="1" dirty="0" smtClean="0">
                <a:latin typeface="Georgia" pitchFamily="18" charset="0"/>
              </a:rPr>
              <a:t>Россия во второй половине </a:t>
            </a:r>
          </a:p>
          <a:p>
            <a:pPr algn="ctr"/>
            <a:r>
              <a:rPr lang="en-US" sz="3600" b="1" dirty="0" smtClean="0">
                <a:latin typeface="Georgia" pitchFamily="18" charset="0"/>
              </a:rPr>
              <a:t>XIX – </a:t>
            </a:r>
            <a:r>
              <a:rPr lang="ru-RU" sz="3600" b="1" dirty="0" smtClean="0">
                <a:latin typeface="Georgia" pitchFamily="18" charset="0"/>
              </a:rPr>
              <a:t>начале </a:t>
            </a:r>
            <a:r>
              <a:rPr lang="en-US" sz="3600" b="1" dirty="0" smtClean="0">
                <a:latin typeface="Georgia" pitchFamily="18" charset="0"/>
              </a:rPr>
              <a:t>XX </a:t>
            </a:r>
            <a:r>
              <a:rPr lang="ru-RU" sz="3600" b="1" dirty="0" smtClean="0">
                <a:latin typeface="Georgia" pitchFamily="18" charset="0"/>
              </a:rPr>
              <a:t>века</a:t>
            </a:r>
            <a:endParaRPr lang="ru-RU" sz="3600" b="1" dirty="0">
              <a:latin typeface="Georgia" pitchFamily="18" charset="0"/>
            </a:endParaRPr>
          </a:p>
        </p:txBody>
      </p:sp>
      <p:pic>
        <p:nvPicPr>
          <p:cNvPr id="26628" name="Picture 4" descr="https://avatars.mds.yandex.net/get-zen_doc/2945823/pub_5f4ce602f464170bc2756714_5f4ce87411a7d1138bf43042/scale_1200"/>
          <p:cNvPicPr>
            <a:picLocks noChangeAspect="1" noChangeArrowheads="1"/>
          </p:cNvPicPr>
          <p:nvPr/>
        </p:nvPicPr>
        <p:blipFill>
          <a:blip r:embed="rId2" cstate="print"/>
          <a:srcRect t="3843" r="990"/>
          <a:stretch>
            <a:fillRect/>
          </a:stretch>
        </p:blipFill>
        <p:spPr bwMode="auto">
          <a:xfrm>
            <a:off x="1331640" y="1268760"/>
            <a:ext cx="7200800" cy="5373216"/>
          </a:xfrm>
          <a:prstGeom prst="rect">
            <a:avLst/>
          </a:prstGeom>
          <a:ln>
            <a:noFill/>
          </a:ln>
          <a:effectLst>
            <a:softEdge rad="1125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hist.reshuege.ru/get_file?id=34090"/>
          <p:cNvPicPr>
            <a:picLocks noChangeAspect="1" noChangeArrowheads="1"/>
          </p:cNvPicPr>
          <p:nvPr/>
        </p:nvPicPr>
        <p:blipFill>
          <a:blip r:embed="rId2" cstate="print"/>
          <a:srcRect/>
          <a:stretch>
            <a:fillRect/>
          </a:stretch>
        </p:blipFill>
        <p:spPr bwMode="auto">
          <a:xfrm>
            <a:off x="467544" y="1412776"/>
            <a:ext cx="8136904" cy="5256584"/>
          </a:xfrm>
          <a:prstGeom prst="rect">
            <a:avLst/>
          </a:prstGeom>
          <a:noFill/>
        </p:spPr>
      </p:pic>
      <p:sp>
        <p:nvSpPr>
          <p:cNvPr id="61441" name="Rectangle 1"/>
          <p:cNvSpPr>
            <a:spLocks noChangeArrowheads="1"/>
          </p:cNvSpPr>
          <p:nvPr/>
        </p:nvSpPr>
        <p:spPr bwMode="auto">
          <a:xfrm>
            <a:off x="251520" y="376645"/>
            <a:ext cx="8352928" cy="643738"/>
          </a:xfrm>
          <a:prstGeom prst="rect">
            <a:avLst/>
          </a:prstGeom>
          <a:solidFill>
            <a:srgbClr val="FFFFFF"/>
          </a:solidFill>
          <a:ln w="9525">
            <a:noFill/>
            <a:miter lim="800000"/>
            <a:headEnd/>
            <a:tailEnd/>
          </a:ln>
          <a:effectLst/>
        </p:spPr>
        <p:txBody>
          <a:bodyPr vert="horz" wrap="square" lIns="0" tIns="44436" rIns="0" bIns="44436" numCol="1" anchor="ctr" anchorCtr="0" compatLnSpc="1">
            <a:prstTxWarp prst="textNoShape">
              <a:avLst/>
            </a:prstTxWarp>
            <a:spAutoFit/>
          </a:bodyPr>
          <a:lstStyle/>
          <a:p>
            <a:pPr marL="0" marR="0" lvl="0" indent="166688"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0000"/>
                </a:solidFill>
                <a:effectLst/>
                <a:latin typeface="Times New Roman" pitchFamily="18" charset="0"/>
                <a:cs typeface="Times New Roman" pitchFamily="18" charset="0"/>
              </a:rPr>
              <a:t>Задание 9 .</a:t>
            </a:r>
            <a:r>
              <a:rPr kumimoji="0" lang="ru-RU" b="1" i="0" u="none" strike="noStrike" cap="none" normalizeH="0" dirty="0" smtClean="0">
                <a:ln>
                  <a:noFill/>
                </a:ln>
                <a:solidFill>
                  <a:srgbClr val="000000"/>
                </a:solidFill>
                <a:effectLst/>
                <a:latin typeface="Times New Roman" pitchFamily="18" charset="0"/>
                <a:cs typeface="Times New Roman" pitchFamily="18" charset="0"/>
              </a:rPr>
              <a:t> </a:t>
            </a:r>
            <a:r>
              <a:rPr kumimoji="0" lang="ru-RU" b="0" i="0" u="none" strike="noStrike" cap="none" normalizeH="0" baseline="0" dirty="0" smtClean="0">
                <a:ln>
                  <a:noFill/>
                </a:ln>
                <a:solidFill>
                  <a:srgbClr val="000000"/>
                </a:solidFill>
                <a:effectLst/>
                <a:latin typeface="Times New Roman" pitchFamily="18" charset="0"/>
                <a:cs typeface="Times New Roman" pitchFamily="18" charset="0"/>
              </a:rPr>
              <a:t>Напишите название страны–противника России в войне, событиям которой посвящена схема</a:t>
            </a: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a:t>
            </a:r>
            <a:endParaRPr kumimoji="0" lang="ru-RU" sz="1400" b="1" i="0" u="none" strike="noStrike" cap="none" normalizeH="0" baseline="0" dirty="0" smtClean="0">
              <a:ln>
                <a:noFill/>
              </a:ln>
              <a:solidFill>
                <a:srgbClr val="00000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3528" y="332656"/>
            <a:ext cx="8820472" cy="2800767"/>
          </a:xfrm>
          <a:prstGeom prst="rect">
            <a:avLst/>
          </a:prstGeom>
        </p:spPr>
        <p:txBody>
          <a:bodyPr wrap="square">
            <a:spAutoFit/>
          </a:bodyPr>
          <a:lstStyle/>
          <a:p>
            <a:pPr algn="just"/>
            <a:r>
              <a:rPr lang="ru-RU" sz="1600" b="1" dirty="0" smtClean="0"/>
              <a:t>Задание 10. </a:t>
            </a:r>
            <a:r>
              <a:rPr lang="ru-RU" sz="1600" dirty="0" smtClean="0"/>
              <a:t>Прочтите текст о событиях, отражённых на схеме, и, используя схему, укажите фамилию русского генерала в именительном падеже, которая пропущено в этом тексте.</a:t>
            </a:r>
          </a:p>
          <a:p>
            <a:pPr algn="just"/>
            <a:r>
              <a:rPr lang="ru-RU" sz="1600" dirty="0" smtClean="0"/>
              <a:t> «В сентябре 1877 г. он со своим корпусом вошёл в состав действующей Дунайской армии, и 2-го ноября весь его корпус был сосредоточен под осаждённой вражеской крепостью у Дольнего Дубняка и Горного </a:t>
            </a:r>
            <a:r>
              <a:rPr lang="ru-RU" sz="1600" dirty="0" err="1" smtClean="0"/>
              <a:t>Нетрополя</a:t>
            </a:r>
            <a:r>
              <a:rPr lang="ru-RU" sz="1600" dirty="0" smtClean="0"/>
              <a:t>; на ________ было возложено командование всеми войсками 6-го участка обложения крепости на левом берегу реки Вида. В битве он не щадил себя и нередко находился под неприятельскими выстрелами; 26 ноября он был контужен, но не опасно. 28 ноября _________ выдержал первый отчаянный натиск гарнизона противника и, перейдя в наступление, принудил </a:t>
            </a:r>
            <a:r>
              <a:rPr lang="ru-RU" sz="1600" dirty="0" err="1" smtClean="0"/>
              <a:t>Осман-пашу</a:t>
            </a:r>
            <a:r>
              <a:rPr lang="ru-RU" sz="1600" dirty="0" smtClean="0"/>
              <a:t> к сдаче. За этот блестящий подвиг он 29 ноября 1877 г. награждён орденом св. Георгия 3-й степени, возложенным на него собственноручно главнокомандующим Великим Князем Николаем Николаевичем Старшим»</a:t>
            </a:r>
            <a:endParaRPr lang="ru-RU" sz="1600" dirty="0"/>
          </a:p>
        </p:txBody>
      </p:sp>
      <p:sp>
        <p:nvSpPr>
          <p:cNvPr id="64513" name="Rectangle 1"/>
          <p:cNvSpPr>
            <a:spLocks noChangeArrowheads="1"/>
          </p:cNvSpPr>
          <p:nvPr/>
        </p:nvSpPr>
        <p:spPr bwMode="auto">
          <a:xfrm>
            <a:off x="0" y="3356992"/>
            <a:ext cx="8964488" cy="3044395"/>
          </a:xfrm>
          <a:prstGeom prst="rect">
            <a:avLst/>
          </a:prstGeom>
          <a:solidFill>
            <a:srgbClr val="FFFFFF"/>
          </a:solidFill>
          <a:ln w="9525">
            <a:noFill/>
            <a:miter lim="800000"/>
            <a:headEnd/>
            <a:tailEnd/>
          </a:ln>
          <a:effectLst/>
        </p:spPr>
        <p:txBody>
          <a:bodyPr vert="horz" wrap="square" lIns="0" tIns="44436" rIns="0" bIns="44436" numCol="1" anchor="ctr" anchorCtr="0" compatLnSpc="1">
            <a:prstTxWarp prst="textNoShape">
              <a:avLst/>
            </a:prstTxWarp>
            <a:spAutoFit/>
          </a:bodyPr>
          <a:lstStyle/>
          <a:p>
            <a:pPr marL="0" marR="0" lvl="0" indent="166688"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0000"/>
                </a:solidFill>
                <a:effectLst/>
                <a:latin typeface="Times New Roman" pitchFamily="18" charset="0"/>
                <a:cs typeface="Times New Roman" pitchFamily="18" charset="0"/>
              </a:rPr>
              <a:t>Задание 11</a:t>
            </a:r>
            <a:r>
              <a:rPr lang="ru-RU" sz="1600" b="1" dirty="0" smtClean="0">
                <a:solidFill>
                  <a:srgbClr val="000000"/>
                </a:solidFill>
                <a:latin typeface="Times New Roman" pitchFamily="18" charset="0"/>
                <a:cs typeface="Times New Roman" pitchFamily="18" charset="0"/>
              </a:rPr>
              <a:t>. </a:t>
            </a: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Какие суждения, относящиеся к событиям, обозначенным на схеме, являются верными? Выберите несколько суждений из шести предложенных. Запишите в таблицу цифры, под которыми они указаны.</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 </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 В войне, события которой обозначены на схеме, союзником России была Румыния.</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2) Итогом войны, события которой обозначены на схеме, стала независимость Сербии и Черногории.</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3) Осада крепости, обозначенной на схеме цифрой «1», продолжалась меньше двух недель.</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4) Одним из участков осады, обозначенной на схеме, руководил генерал, прославившийся завоевательными походами в Средней Азии и получивший прозвище Белый генерал.</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5) Мир, завершивший войну, события которой обозначены на схеме, был заключён в Париже.</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6) Одним из условий мира, заключённого по итогам войны, события которой обозначены на схеме, стала нейтрализация Чёрного моря.</a:t>
            </a:r>
            <a:endParaRPr kumimoji="0" lang="ru-RU" sz="1600" b="1" i="0" u="none" strike="noStrike" cap="none" normalizeH="0" baseline="0" dirty="0" smtClean="0">
              <a:ln>
                <a:noFill/>
              </a:ln>
              <a:solidFill>
                <a:srgbClr val="000000"/>
              </a:solidFill>
              <a:effectLst/>
              <a:latin typeface="Times New Roman" pitchFamily="18" charset="0"/>
              <a:cs typeface="Times New Roman" pitchFamily="18" charset="0"/>
            </a:endParaRPr>
          </a:p>
        </p:txBody>
      </p:sp>
      <p:pic>
        <p:nvPicPr>
          <p:cNvPr id="64514" name="Picture 2" descr="https://hist.reshuege.ru/img/briefcase--plus.png"/>
          <p:cNvPicPr>
            <a:picLocks noChangeAspect="1" noChangeArrowheads="1"/>
          </p:cNvPicPr>
          <p:nvPr/>
        </p:nvPicPr>
        <p:blipFill>
          <a:blip r:embed="rId2" cstate="print"/>
          <a:srcRect/>
          <a:stretch>
            <a:fillRect/>
          </a:stretch>
        </p:blipFill>
        <p:spPr bwMode="auto">
          <a:xfrm>
            <a:off x="1531938" y="-614363"/>
            <a:ext cx="152400" cy="1524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620688"/>
            <a:ext cx="8712968" cy="2031325"/>
          </a:xfrm>
          <a:prstGeom prst="rect">
            <a:avLst/>
          </a:prstGeom>
        </p:spPr>
        <p:txBody>
          <a:bodyPr wrap="square">
            <a:spAutoFit/>
          </a:bodyPr>
          <a:lstStyle/>
          <a:p>
            <a:r>
              <a:rPr lang="ru-RU" b="1" dirty="0" smtClean="0">
                <a:latin typeface="Times New Roman" pitchFamily="18" charset="0"/>
                <a:cs typeface="Times New Roman" pitchFamily="18" charset="0"/>
              </a:rPr>
              <a:t>Задание 17</a:t>
            </a:r>
            <a:r>
              <a:rPr lang="ru-RU" dirty="0" smtClean="0">
                <a:latin typeface="Times New Roman" pitchFamily="18" charset="0"/>
                <a:cs typeface="Times New Roman" pitchFamily="18" charset="0"/>
              </a:rPr>
              <a:t>. В правление императора Александра III Российская империя добилась впечатляющих успехов в развитии экономики, была достигнута финансовая стабильность, власти удалось справиться с революционным терроризмом, усилились внешняя мощь и авторитет в международных делах. Однако многие современники считали это царствование периодом «контрреформ», противостоящих реформам Александра II. Назовите три положения, доказывающих мнение современников о проведении в царствование Александра III «контрреформ».</a:t>
            </a:r>
            <a:endParaRPr lang="ru-RU"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404664"/>
            <a:ext cx="8640960" cy="1938992"/>
          </a:xfrm>
          <a:prstGeom prst="rect">
            <a:avLst/>
          </a:prstGeom>
          <a:noFill/>
        </p:spPr>
        <p:txBody>
          <a:bodyPr wrap="square" rtlCol="0">
            <a:spAutoFit/>
          </a:bodyPr>
          <a:lstStyle/>
          <a:p>
            <a:r>
              <a:rPr lang="ru-RU" sz="2000" b="1" dirty="0" smtClean="0">
                <a:latin typeface="Times New Roman" pitchFamily="18" charset="0"/>
                <a:cs typeface="Times New Roman" pitchFamily="18" charset="0"/>
              </a:rPr>
              <a:t>Задание 17. </a:t>
            </a:r>
            <a:r>
              <a:rPr lang="ru-RU" sz="2000" dirty="0" smtClean="0">
                <a:latin typeface="Times New Roman" pitchFamily="18" charset="0"/>
                <a:cs typeface="Times New Roman" pitchFamily="18" charset="0"/>
              </a:rPr>
              <a:t>19 октября 1870 г. в Великобританию, Австро-Венгрию, Италию, Турцию и Францию была отправлена циркулярная нота, извещавшая, о том, что Россия больше не намерена соблюдать условия Парижского договора, в первую очередь статью о запрете содержать флот на Черном море. Укажите три любые причины  (предпосылки), по которой действия российской дипломатии оказались успешными.</a:t>
            </a:r>
            <a:endParaRPr lang="ru-RU" sz="2000"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240" y="0"/>
            <a:ext cx="9126760" cy="6832640"/>
          </a:xfrm>
          <a:prstGeom prst="rect">
            <a:avLst/>
          </a:prstGeom>
        </p:spPr>
        <p:txBody>
          <a:bodyPr wrap="square">
            <a:spAutoFit/>
          </a:bodyPr>
          <a:lstStyle/>
          <a:p>
            <a:r>
              <a:rPr lang="ru-RU" sz="1600" b="1" dirty="0" smtClean="0">
                <a:latin typeface="Times New Roman" pitchFamily="18" charset="0"/>
                <a:cs typeface="Times New Roman" pitchFamily="18" charset="0"/>
              </a:rPr>
              <a:t>С. Ю. Витте Из конспекта лекций, читанных великому князю Михаилу 1900-1902 гг.</a:t>
            </a:r>
            <a:endParaRPr lang="ru-RU" sz="1600" dirty="0" smtClean="0">
              <a:latin typeface="Times New Roman" pitchFamily="18" charset="0"/>
              <a:cs typeface="Times New Roman" pitchFamily="18" charset="0"/>
            </a:endParaRPr>
          </a:p>
          <a:p>
            <a:r>
              <a:rPr lang="ru-RU" sz="1600" dirty="0" smtClean="0">
                <a:latin typeface="Times New Roman" pitchFamily="18" charset="0"/>
                <a:cs typeface="Times New Roman" pitchFamily="18" charset="0"/>
              </a:rPr>
              <a:t>«...Россия позже других государств вступила на путь широкого промышленного развития; промышленно-землевладельческою страною... она постепенно становится только теперь. Причина этого замедления кроется в бедности России капиталами... Постоянные капиталы (машины, орудия производства) в равной мере у нас ничтожны... При недостатке капиталов и при слабом развитии промышленности нет ничего удивительного, что в нашем земледелии все еще господствует хищническая экстенсивная система, что за отсутствием широкого поля для приложения народного труда всякий, даже местный, неурожай обращается, как и встарь, в народное бедствие... чего промышленные страны уже не знают... Уровень потребностей... общественных классов, а особенно простого народа (России), несравненно ниже, чем в культурных странах Запада. Потребление в русском крестьянском хозяйстве поражает своими незначительными размерами. Статистическое исследование в Воронежской губернии 67 хозяйств среднего достатка дало вывод, что при семье из 8 душ, в числе которых находятся два полных работника, расход на каждую... душу достигает 53 рублей 5 копеек в год. Из этой суммы 26 рублей 78 копеек представляют стоимость предметов, производимых самим крестьянским хозяйством, а 26 рублей 27 копеек являются денежным расходом. Малое развитие потребностей нашего народа объясняется тем, что он лишь недавно освободился от крепостного состояния. Разителен в этом отношении контраст между дореформенной и пореформенной Россией. За последние тридцать лет наше отечество в деле развития потребностей и производительных сил сделало больше, нежели за все время с Петра Великого...»</a:t>
            </a:r>
          </a:p>
          <a:p>
            <a:r>
              <a:rPr lang="ru-RU" sz="1600" dirty="0" smtClean="0">
                <a:latin typeface="Times New Roman" pitchFamily="18" charset="0"/>
                <a:cs typeface="Times New Roman" pitchFamily="18" charset="0"/>
              </a:rPr>
              <a:t> </a:t>
            </a:r>
          </a:p>
          <a:p>
            <a:r>
              <a:rPr lang="ru-RU" sz="1600" b="1" dirty="0" smtClean="0">
                <a:latin typeface="Times New Roman" pitchFamily="18" charset="0"/>
                <a:cs typeface="Times New Roman" pitchFamily="18" charset="0"/>
              </a:rPr>
              <a:t>Задание 12</a:t>
            </a:r>
            <a:r>
              <a:rPr lang="ru-RU" sz="1600" dirty="0" smtClean="0">
                <a:latin typeface="Times New Roman" pitchFamily="18" charset="0"/>
                <a:cs typeface="Times New Roman" pitchFamily="18" charset="0"/>
              </a:rPr>
              <a:t>. Какую должность занимал С. Ю. Витте в системе управления государством во время написания статьи? В правление какого императора началась его карьера как государственного деятеля? Какая главная проблема является предметом осмысления автора конспекта?</a:t>
            </a:r>
          </a:p>
          <a:p>
            <a:endParaRPr lang="ru-RU" sz="1600" dirty="0" smtClean="0">
              <a:latin typeface="Times New Roman" pitchFamily="18" charset="0"/>
              <a:cs typeface="Times New Roman" pitchFamily="18" charset="0"/>
            </a:endParaRPr>
          </a:p>
          <a:p>
            <a:r>
              <a:rPr lang="ru-RU" sz="1600" b="1" dirty="0" smtClean="0">
                <a:latin typeface="Times New Roman" pitchFamily="18" charset="0"/>
                <a:cs typeface="Times New Roman" pitchFamily="18" charset="0"/>
              </a:rPr>
              <a:t>Задание 13</a:t>
            </a:r>
            <a:r>
              <a:rPr lang="ru-RU" sz="1600" dirty="0" smtClean="0">
                <a:latin typeface="Times New Roman" pitchFamily="18" charset="0"/>
                <a:cs typeface="Times New Roman" pitchFamily="18" charset="0"/>
              </a:rPr>
              <a:t>. Какие факторы, по мнению Витте, оказывают негативное влияние на экономическое развитие России на рубеже XIX-XX? Какой главной причиной он объясняет сравнительную экономическую отсталость России?</a:t>
            </a:r>
            <a:endParaRPr lang="ru-RU" sz="1600"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0" y="-64839"/>
            <a:ext cx="8892480" cy="6553048"/>
          </a:xfrm>
          <a:prstGeom prst="rect">
            <a:avLst/>
          </a:prstGeom>
          <a:solidFill>
            <a:srgbClr val="FFFFFF"/>
          </a:solidFill>
          <a:ln w="9525">
            <a:noFill/>
            <a:miter lim="800000"/>
            <a:headEnd/>
            <a:tailEnd/>
          </a:ln>
          <a:effectLst/>
        </p:spPr>
        <p:txBody>
          <a:bodyPr vert="horz" wrap="square" lIns="0" tIns="44436" rIns="0" bIns="44436" numCol="1" anchor="ctr" anchorCtr="0" compatLnSpc="1">
            <a:prstTxWarp prst="textNoShape">
              <a:avLst/>
            </a:prstTxWarp>
            <a:spAutoFit/>
          </a:bodyPr>
          <a:lstStyle/>
          <a:p>
            <a:pPr marL="0" marR="0" lvl="0" indent="166688"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Times New Roman" pitchFamily="18" charset="0"/>
                <a:cs typeface="Times New Roman" pitchFamily="18" charset="0"/>
              </a:rPr>
              <a:t>Задание 6 </a:t>
            </a: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Прочтите отрывок из воспоминаний.</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 </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«Вид набережной и… улиц был необычный. Всюду виднелись разъезды кавалерии и пехотные патрули. Площади охранялись взводами и эскадронами...</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…Весь угол Александровского сада был занят толпой рабочих… Некоторые влезли на деревья... Подростки и даже просто мальчишки… повисли на самой решётке. Вся эта толпа по временам орала, свистела, шикала…</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И вот в момент прохода войск, или при угрожающих движениях оружием, толпа облаивала эти войска, обзывая их опричниками, убийцами, </a:t>
            </a:r>
            <a:r>
              <a:rPr kumimoji="0" lang="ru-RU" sz="1400" b="0" i="0" u="none" strike="noStrike" cap="none" normalizeH="0" baseline="0" dirty="0" err="1" smtClean="0">
                <a:ln>
                  <a:noFill/>
                </a:ln>
                <a:solidFill>
                  <a:srgbClr val="000000"/>
                </a:solidFill>
                <a:effectLst/>
                <a:latin typeface="Times New Roman" pitchFamily="18" charset="0"/>
                <a:cs typeface="Times New Roman" pitchFamily="18" charset="0"/>
              </a:rPr>
              <a:t>мерзавцами</a:t>
            </a: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 и проч.</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…Толпа прибывала, конница их разгоняла…</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Вдруг усилившиеся крики заставили меня обратить всё внимание на толпу, занимавшую самый угол Александровского сада.</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Очевидно, толпа принимала всё более угрожающий тон и вызывающее поведение. Усилившиеся крики, надо думать, были ответом на предупреждение о стрельбе (в этот день войска были исключительно с боевыми патронами)… Большинство, вероятно, были до последнего момента уверены, что будут стрелять холостыми, а о настоящих и не думали. Слышались возгласы: Господи, да что же такое? Неужели в своих-то! в братьев!! Мгновения летели… Офицеры отошли за строй, быстро сняли фуражки и перекрестились…</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Залп, хороший выдержанный залп раздался в морозном воздухе… Почти весь первый ряд повалился… Раздался второй такой же залп… Затем несколько одиночных выстрелов (пачками)… Толпа бросилась бежать…</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Какая-то дама нервно говорила: Вы слышали, Гапона убили!.. Они стреляли в крестный ход».</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 </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Используя отрывок и знания по истории, выберите в приведённом списке верные суждения. Запишите в таблицу цифры, под которыми они указаны.</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 </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 Описываемые в воспоминаниях события происходили в царствование Николая II.</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 Описываемые в тексте события вошли в историю как Ленский расстрел.</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3) В воспоминаниях отмечается, что свидетели событий были убеждены в том, что военные не откроют огонь на поражение.</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4) Большую часть толпы, о которой говорится в тексте, составляли рабочие</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 Описываемые в тексте события происходили в период Русско-турецкой войны.</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6) Современником событий, описываемых в тексте, был А. И. Герцен.</a:t>
            </a:r>
            <a:endParaRPr kumimoji="0" lang="ru-RU" sz="1400" b="1" i="0" u="none" strike="noStrike" cap="none" normalizeH="0" baseline="0" dirty="0" smtClean="0">
              <a:ln>
                <a:noFill/>
              </a:ln>
              <a:solidFill>
                <a:srgbClr val="000000"/>
              </a:solidFill>
              <a:effectLst/>
              <a:latin typeface="Times New Roman" pitchFamily="18" charset="0"/>
              <a:cs typeface="Times New Roman" pitchFamily="18" charset="0"/>
            </a:endParaRPr>
          </a:p>
        </p:txBody>
      </p:sp>
      <p:pic>
        <p:nvPicPr>
          <p:cNvPr id="67586" name="Picture 2" descr="https://hist.reshuege.ru/img/briefcase--plus.png"/>
          <p:cNvPicPr>
            <a:picLocks noChangeAspect="1" noChangeArrowheads="1"/>
          </p:cNvPicPr>
          <p:nvPr/>
        </p:nvPicPr>
        <p:blipFill>
          <a:blip r:embed="rId2" cstate="print"/>
          <a:srcRect/>
          <a:stretch>
            <a:fillRect/>
          </a:stretch>
        </p:blipFill>
        <p:spPr bwMode="auto">
          <a:xfrm>
            <a:off x="1450975" y="-1433513"/>
            <a:ext cx="152400" cy="1524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620688"/>
            <a:ext cx="7776864" cy="1754326"/>
          </a:xfrm>
          <a:prstGeom prst="rect">
            <a:avLst/>
          </a:prstGeom>
        </p:spPr>
        <p:txBody>
          <a:bodyPr wrap="square">
            <a:spAutoFit/>
          </a:bodyPr>
          <a:lstStyle/>
          <a:p>
            <a:r>
              <a:rPr lang="ru-RU" b="1" dirty="0" smtClean="0">
                <a:latin typeface="Times New Roman" pitchFamily="18" charset="0"/>
                <a:cs typeface="Times New Roman" pitchFamily="18" charset="0"/>
              </a:rPr>
              <a:t>Задание 17. </a:t>
            </a:r>
            <a:r>
              <a:rPr lang="ru-RU" dirty="0" smtClean="0">
                <a:latin typeface="Times New Roman" pitchFamily="18" charset="0"/>
                <a:cs typeface="Times New Roman" pitchFamily="18" charset="0"/>
              </a:rPr>
              <a:t>В начале января 1905 года «Собрание русских фабрично-заводских рабочих города Санкт-Петербурга» во главе со священником Гапоном принял решение о подаче петиции царю, в которой бы излагались требования рабочих. О желании рабочих подать петицию было известно властям, в том числе и царю. Приведите три причины недовольства рабочих своим положением.</a:t>
            </a:r>
            <a:endParaRPr lang="ru-RU" dirty="0">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411760" y="548680"/>
            <a:ext cx="5400600" cy="584775"/>
          </a:xfrm>
          <a:prstGeom prst="rect">
            <a:avLst/>
          </a:prstGeom>
        </p:spPr>
        <p:txBody>
          <a:bodyPr wrap="square">
            <a:spAutoFit/>
          </a:bodyPr>
          <a:lstStyle/>
          <a:p>
            <a:pPr algn="ctr"/>
            <a:r>
              <a:rPr lang="ru-RU" sz="3200" b="1" dirty="0" smtClean="0">
                <a:latin typeface="Georgia" pitchFamily="18" charset="0"/>
              </a:rPr>
              <a:t>Россия </a:t>
            </a:r>
            <a:r>
              <a:rPr lang="ru-RU" sz="3200" b="1" dirty="0" smtClean="0">
                <a:latin typeface="Georgia" pitchFamily="18" charset="0"/>
              </a:rPr>
              <a:t>в 1914-1945 </a:t>
            </a:r>
            <a:r>
              <a:rPr lang="ru-RU" sz="3200" b="1" dirty="0" err="1" smtClean="0">
                <a:latin typeface="Georgia" pitchFamily="18" charset="0"/>
              </a:rPr>
              <a:t>гг</a:t>
            </a:r>
            <a:endParaRPr lang="ru-RU" sz="3200" b="1" dirty="0">
              <a:latin typeface="Georgia" pitchFamily="18" charset="0"/>
            </a:endParaRPr>
          </a:p>
        </p:txBody>
      </p:sp>
      <p:pic>
        <p:nvPicPr>
          <p:cNvPr id="9218" name="Picture 2" descr="https://avatars.mds.yandex.net/get-zen_doc/1857554/pub_5e3ed0f10a4cb02ee427ea90_5e3ed0feed9e3c373ebf0b29/scale_1200"/>
          <p:cNvPicPr>
            <a:picLocks noChangeAspect="1" noChangeArrowheads="1"/>
          </p:cNvPicPr>
          <p:nvPr/>
        </p:nvPicPr>
        <p:blipFill>
          <a:blip r:embed="rId2" cstate="print"/>
          <a:srcRect/>
          <a:stretch>
            <a:fillRect/>
          </a:stretch>
        </p:blipFill>
        <p:spPr bwMode="auto">
          <a:xfrm>
            <a:off x="1187624" y="1484784"/>
            <a:ext cx="7161312" cy="4671637"/>
          </a:xfrm>
          <a:prstGeom prst="rect">
            <a:avLst/>
          </a:prstGeom>
          <a:ln>
            <a:noFill/>
          </a:ln>
          <a:effectLst>
            <a:softEdge rad="112500"/>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332656"/>
            <a:ext cx="8748464" cy="6247864"/>
          </a:xfrm>
          <a:prstGeom prst="rect">
            <a:avLst/>
          </a:prstGeom>
        </p:spPr>
        <p:txBody>
          <a:bodyPr wrap="square">
            <a:spAutoFit/>
          </a:bodyPr>
          <a:lstStyle/>
          <a:p>
            <a:r>
              <a:rPr lang="ru-RU" sz="1600" b="1" dirty="0" smtClean="0">
                <a:latin typeface="Times New Roman" pitchFamily="18" charset="0"/>
                <a:cs typeface="Times New Roman" pitchFamily="18" charset="0"/>
              </a:rPr>
              <a:t>Задание 6</a:t>
            </a:r>
            <a:r>
              <a:rPr lang="ru-RU" sz="1600" dirty="0" smtClean="0">
                <a:latin typeface="Times New Roman" pitchFamily="18" charset="0"/>
                <a:cs typeface="Times New Roman" pitchFamily="18" charset="0"/>
              </a:rPr>
              <a:t>. Прочтите </a:t>
            </a:r>
            <a:r>
              <a:rPr lang="ru-RU" sz="1600" dirty="0" smtClean="0">
                <a:latin typeface="Times New Roman" pitchFamily="18" charset="0"/>
                <a:cs typeface="Times New Roman" pitchFamily="18" charset="0"/>
              </a:rPr>
              <a:t>манифест.</a:t>
            </a:r>
          </a:p>
          <a:p>
            <a:r>
              <a:rPr lang="ru-RU" sz="1600" dirty="0" smtClean="0">
                <a:latin typeface="Times New Roman" pitchFamily="18" charset="0"/>
                <a:cs typeface="Times New Roman" pitchFamily="18" charset="0"/>
              </a:rPr>
              <a:t> </a:t>
            </a:r>
          </a:p>
          <a:p>
            <a:r>
              <a:rPr lang="ru-RU" sz="1600" dirty="0" smtClean="0">
                <a:latin typeface="Times New Roman" pitchFamily="18" charset="0"/>
                <a:cs typeface="Times New Roman" pitchFamily="18" charset="0"/>
              </a:rPr>
              <a:t>«Тяжкое бремя возложено на Меня волею Брата Моего, передавшего Мне Императорский Всероссийский Престол в годину беспримерной войны и волнений народных.</a:t>
            </a:r>
          </a:p>
          <a:p>
            <a:r>
              <a:rPr lang="ru-RU" sz="1600" dirty="0" smtClean="0">
                <a:latin typeface="Times New Roman" pitchFamily="18" charset="0"/>
                <a:cs typeface="Times New Roman" pitchFamily="18" charset="0"/>
              </a:rPr>
              <a:t>Одушевлённый единою со всем народом мыслью, что выше всего благо Родины нашей, принял Я твёрдое решение в том лишь случае воспринять Верховную власть, если такова будет воля народа нашего, которому надлежит всенародным голосованием, чрез представителей своих в Учредительном собрании, установить образ правления и новые Основные Законы Государства Российского.</a:t>
            </a:r>
          </a:p>
          <a:p>
            <a:r>
              <a:rPr lang="ru-RU" sz="1600" dirty="0" smtClean="0">
                <a:latin typeface="Times New Roman" pitchFamily="18" charset="0"/>
                <a:cs typeface="Times New Roman" pitchFamily="18" charset="0"/>
              </a:rPr>
              <a:t>Посему, призывая благословение Божие, прошу всех граждан Державы Российской подчиниться Временному правительству, по почину Государственной Думы возникшему и облечённому всею полнотою власти, впредь до того, как созванное в возможно кратчайший срок, на основании всеобщего, прямого, равного и тайного голосования, Учредительное собрание своим решением об образе правления выразит волю народа».</a:t>
            </a:r>
          </a:p>
          <a:p>
            <a:r>
              <a:rPr lang="ru-RU" sz="1600" dirty="0" smtClean="0">
                <a:latin typeface="Times New Roman" pitchFamily="18" charset="0"/>
                <a:cs typeface="Times New Roman" pitchFamily="18" charset="0"/>
              </a:rPr>
              <a:t> </a:t>
            </a:r>
          </a:p>
          <a:p>
            <a:r>
              <a:rPr lang="ru-RU" sz="1600" dirty="0" smtClean="0">
                <a:latin typeface="Times New Roman" pitchFamily="18" charset="0"/>
                <a:cs typeface="Times New Roman" pitchFamily="18" charset="0"/>
              </a:rPr>
              <a:t>Используя отрывок и знания по истории, выберите в приведённом списке верные суждения. Запишите в ответ цифры, под которыми они указаны.</a:t>
            </a:r>
          </a:p>
          <a:p>
            <a:r>
              <a:rPr lang="ru-RU" sz="1600" dirty="0" smtClean="0">
                <a:latin typeface="Times New Roman" pitchFamily="18" charset="0"/>
                <a:cs typeface="Times New Roman" pitchFamily="18" charset="0"/>
              </a:rPr>
              <a:t> </a:t>
            </a:r>
          </a:p>
          <a:p>
            <a:r>
              <a:rPr lang="ru-RU" sz="1600" dirty="0" smtClean="0">
                <a:latin typeface="Times New Roman" pitchFamily="18" charset="0"/>
                <a:cs typeface="Times New Roman" pitchFamily="18" charset="0"/>
              </a:rPr>
              <a:t>1) Автор данного манифеста — Алексей Николаевич Романов.</a:t>
            </a:r>
          </a:p>
          <a:p>
            <a:r>
              <a:rPr lang="ru-RU" sz="1600" dirty="0" smtClean="0">
                <a:latin typeface="Times New Roman" pitchFamily="18" charset="0"/>
                <a:cs typeface="Times New Roman" pitchFamily="18" charset="0"/>
              </a:rPr>
              <a:t>2) В данном манифесте его автор навсегда отрекается от престола.</a:t>
            </a:r>
          </a:p>
          <a:p>
            <a:r>
              <a:rPr lang="ru-RU" sz="1600" dirty="0" smtClean="0">
                <a:latin typeface="Times New Roman" pitchFamily="18" charset="0"/>
                <a:cs typeface="Times New Roman" pitchFamily="18" charset="0"/>
              </a:rPr>
              <a:t>3) Окончательное решение вопроса о власти в стране автор манифеста возлагает на орган власти, избранный народом.</a:t>
            </a:r>
          </a:p>
          <a:p>
            <a:r>
              <a:rPr lang="ru-RU" sz="1600" dirty="0" smtClean="0">
                <a:latin typeface="Times New Roman" pitchFamily="18" charset="0"/>
                <a:cs typeface="Times New Roman" pitchFamily="18" charset="0"/>
              </a:rPr>
              <a:t>4) Автор данного манифеста эмигрировал из России.</a:t>
            </a:r>
          </a:p>
          <a:p>
            <a:r>
              <a:rPr lang="ru-RU" sz="1600" dirty="0" smtClean="0">
                <a:latin typeface="Times New Roman" pitchFamily="18" charset="0"/>
                <a:cs typeface="Times New Roman" pitchFamily="18" charset="0"/>
              </a:rPr>
              <a:t>5) Данный манифест написан в марте 1917 г.</a:t>
            </a:r>
          </a:p>
          <a:p>
            <a:r>
              <a:rPr lang="ru-RU" sz="1600" dirty="0" smtClean="0">
                <a:latin typeface="Times New Roman" pitchFamily="18" charset="0"/>
                <a:cs typeface="Times New Roman" pitchFamily="18" charset="0"/>
              </a:rPr>
              <a:t>6) Правительство, упомянутое в манифесте, находилось у власти менее года.</a:t>
            </a:r>
            <a:endParaRPr lang="ru-RU" sz="1600" dirty="0">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p:cNvPicPr>
            <a:picLocks noChangeAspect="1" noChangeArrowheads="1"/>
          </p:cNvPicPr>
          <p:nvPr/>
        </p:nvPicPr>
        <p:blipFill>
          <a:blip r:embed="rId2" cstate="print"/>
          <a:srcRect l="34032" t="20297" r="22800" b="25563"/>
          <a:stretch>
            <a:fillRect/>
          </a:stretch>
        </p:blipFill>
        <p:spPr bwMode="auto">
          <a:xfrm>
            <a:off x="683568" y="260648"/>
            <a:ext cx="7200800" cy="5077487"/>
          </a:xfrm>
          <a:prstGeom prst="rect">
            <a:avLst/>
          </a:prstGeom>
          <a:noFill/>
          <a:ln w="9525">
            <a:noFill/>
            <a:miter lim="800000"/>
            <a:headEnd/>
            <a:tailEnd/>
          </a:ln>
        </p:spPr>
      </p:pic>
      <p:sp>
        <p:nvSpPr>
          <p:cNvPr id="3" name="Прямоугольник 2"/>
          <p:cNvSpPr/>
          <p:nvPr/>
        </p:nvSpPr>
        <p:spPr>
          <a:xfrm>
            <a:off x="467544" y="5229200"/>
            <a:ext cx="8208912" cy="923330"/>
          </a:xfrm>
          <a:prstGeom prst="rect">
            <a:avLst/>
          </a:prstGeom>
        </p:spPr>
        <p:txBody>
          <a:bodyPr wrap="square">
            <a:spAutoFit/>
          </a:bodyPr>
          <a:lstStyle/>
          <a:p>
            <a:r>
              <a:rPr lang="ru-RU" b="1" dirty="0" smtClean="0">
                <a:latin typeface="Times New Roman" pitchFamily="18" charset="0"/>
                <a:cs typeface="Times New Roman" pitchFamily="18" charset="0"/>
              </a:rPr>
              <a:t>Задание 14. Укажите </a:t>
            </a:r>
            <a:r>
              <a:rPr lang="ru-RU" b="1" dirty="0" smtClean="0">
                <a:latin typeface="Times New Roman" pitchFamily="18" charset="0"/>
                <a:cs typeface="Times New Roman" pitchFamily="18" charset="0"/>
              </a:rPr>
              <a:t>название войны, события которой изображены на марке стрелками. Используя изображение, приведите одно любое обоснование Вашего ответа.</a:t>
            </a:r>
            <a:endParaRPr lang="ru-RU" b="1"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323528" y="356763"/>
            <a:ext cx="8820472" cy="6122161"/>
          </a:xfrm>
          <a:prstGeom prst="rect">
            <a:avLst/>
          </a:prstGeom>
          <a:solidFill>
            <a:srgbClr val="FFFFFF"/>
          </a:solidFill>
          <a:ln w="9525">
            <a:noFill/>
            <a:miter lim="800000"/>
            <a:headEnd/>
            <a:tailEnd/>
          </a:ln>
          <a:effectLst/>
        </p:spPr>
        <p:txBody>
          <a:bodyPr vert="horz" wrap="square" lIns="0" tIns="44436" rIns="0" bIns="44436" numCol="1" anchor="ctr" anchorCtr="0" compatLnSpc="1">
            <a:prstTxWarp prst="textNoShape">
              <a:avLst/>
            </a:prstTxWarp>
            <a:spAutoFit/>
          </a:bodyPr>
          <a:lstStyle/>
          <a:p>
            <a:pPr marL="0" marR="0" lvl="0" indent="166688"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Times New Roman" pitchFamily="18" charset="0"/>
                <a:cs typeface="Times New Roman" pitchFamily="18" charset="0"/>
              </a:rPr>
              <a:t>Задание 6   </a:t>
            </a: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Прочтите отрывок из исторического источника.</a:t>
            </a:r>
          </a:p>
          <a:p>
            <a:pPr marL="0" marR="0" lvl="0" indent="166688"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 </a:t>
            </a:r>
          </a:p>
          <a:p>
            <a:pPr marL="0" marR="0" lvl="0" indent="166688"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«Наконец, Наполеон вторгся в Россию, и тогда-то народ русский впервые ощутил свою силу, тогда-то пробудилось во всех сердцах чувство независимости, сперва политической, а впоследствии и народной. Вот начало свободомыслия в России.</a:t>
            </a:r>
          </a:p>
          <a:p>
            <a:pPr marL="0" marR="0" lvl="0" indent="166688"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Правительство само произнесло слова: "Свобода, освобождение". Само рассевало сочинение о злоупотреблении неограниченной власти Наполеона, и клик русского монарха огласил берега Рейна и Сены. Ещё война длилась, когда ратники, </a:t>
            </a:r>
            <a:r>
              <a:rPr kumimoji="0" lang="ru-RU" sz="1400" b="0" i="0" u="none" strike="noStrike" cap="none" normalizeH="0" baseline="0" dirty="0" err="1" smtClean="0">
                <a:ln>
                  <a:noFill/>
                </a:ln>
                <a:solidFill>
                  <a:srgbClr val="000000"/>
                </a:solidFill>
                <a:effectLst/>
                <a:latin typeface="Times New Roman" pitchFamily="18" charset="0"/>
                <a:cs typeface="Times New Roman" pitchFamily="18" charset="0"/>
              </a:rPr>
              <a:t>возвратясь</a:t>
            </a: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 в дома, первые разнесли ропот в классе народа. "Мы проливали кровь, говорили они, а нас опять заставляют потеть на барщине. Мы избавили родину от тирана, а нас вновь тиранят господа..." Тогда-то стали говорить военные: "Для того ль освободили мы Европу, чтобы наложить цепи на себя? для того ль дали конституцию Франции, чтобы не сметь говорить о ней, и купили кровью первенство между народами, чтобы нас унижали дома?".</a:t>
            </a:r>
          </a:p>
          <a:p>
            <a:pPr marL="0" marR="0" lvl="0" indent="166688"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...А как ропот народа, от злоупотребления властей происшедший, грозил кровавою революцией, то тайные общества вознамерились отвратить меньшим злом большее и начать свои действия при первом удобном случае...»</a:t>
            </a:r>
          </a:p>
          <a:p>
            <a:pPr marL="0" marR="0" lvl="0" indent="166688"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 </a:t>
            </a:r>
          </a:p>
          <a:p>
            <a:pPr marL="0" marR="0" lvl="0" indent="166688"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Используя отрывок и знания по истории, выберите в приведённом списке верные суждения. Запишите в таблицу цифры, под которыми они указаны.</a:t>
            </a:r>
          </a:p>
          <a:p>
            <a:pPr marL="0" marR="0" lvl="0" indent="166688"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 </a:t>
            </a:r>
          </a:p>
          <a:p>
            <a:pPr marL="0" marR="0" lvl="0" indent="166688"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 Одной из главных целей движения военных, упоминаемого в отрывке, была отмена крепостного права.</a:t>
            </a:r>
          </a:p>
          <a:p>
            <a:pPr marL="0" marR="0" lvl="0" indent="166688"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 Русский монарх, упоминаемый в отрывке, — это Николай I.</a:t>
            </a:r>
          </a:p>
          <a:p>
            <a:pPr marL="0" marR="0" lvl="0" indent="166688"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3) Автор воспоминаний отрицательно относится к настроениям, распространявшимся в среде военных после окончания войны с Наполеоном.</a:t>
            </a:r>
          </a:p>
          <a:p>
            <a:pPr marL="0" marR="0" lvl="0" indent="166688"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4) Все участники движения военных, упоминаемого в отрывке, по своим политическим взглядам были республиканцами.</a:t>
            </a:r>
          </a:p>
          <a:p>
            <a:pPr marL="0" marR="0" lvl="0" indent="166688"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 Участниками тайных обществ, упоминаемых в отрывке, были И. И. </a:t>
            </a:r>
            <a:r>
              <a:rPr kumimoji="0" lang="ru-RU" sz="1400" b="0" i="0" u="none" strike="noStrike" cap="none" normalizeH="0" baseline="0" dirty="0" err="1" smtClean="0">
                <a:ln>
                  <a:noFill/>
                </a:ln>
                <a:solidFill>
                  <a:srgbClr val="000000"/>
                </a:solidFill>
                <a:effectLst/>
                <a:latin typeface="Times New Roman" pitchFamily="18" charset="0"/>
                <a:cs typeface="Times New Roman" pitchFamily="18" charset="0"/>
              </a:rPr>
              <a:t>Пущин</a:t>
            </a: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 и К. Ф. Рылеев.</a:t>
            </a:r>
          </a:p>
          <a:p>
            <a:pPr marL="0" marR="0" lvl="0" indent="166688"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6) Одними из первых тайных обществ, о которых говорится в отрывке, были Союз спасения и Союз благоденствия.</a:t>
            </a:r>
            <a:endParaRPr kumimoji="0" lang="ru-RU" sz="1400" b="1" i="0" u="none" strike="noStrike" cap="none" normalizeH="0" baseline="0" dirty="0" smtClean="0">
              <a:ln>
                <a:noFill/>
              </a:ln>
              <a:solidFill>
                <a:srgbClr val="000000"/>
              </a:solidFill>
              <a:effectLst/>
              <a:latin typeface="Times New Roman" pitchFamily="18" charset="0"/>
              <a:cs typeface="Times New Roman" pitchFamily="18" charset="0"/>
            </a:endParaRPr>
          </a:p>
        </p:txBody>
      </p:sp>
      <p:pic>
        <p:nvPicPr>
          <p:cNvPr id="55298" name="Picture 2" descr="https://hist.reshuege.ru/img/briefcase--plus.png"/>
          <p:cNvPicPr>
            <a:picLocks noChangeAspect="1" noChangeArrowheads="1"/>
          </p:cNvPicPr>
          <p:nvPr/>
        </p:nvPicPr>
        <p:blipFill>
          <a:blip r:embed="rId2" cstate="print"/>
          <a:srcRect/>
          <a:stretch>
            <a:fillRect/>
          </a:stretch>
        </p:blipFill>
        <p:spPr bwMode="auto">
          <a:xfrm>
            <a:off x="1370013" y="-1160463"/>
            <a:ext cx="152400" cy="1524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cstate="print"/>
          <a:srcRect l="34032" t="24904" r="22800" b="25563"/>
          <a:stretch>
            <a:fillRect/>
          </a:stretch>
        </p:blipFill>
        <p:spPr bwMode="auto">
          <a:xfrm>
            <a:off x="0" y="0"/>
            <a:ext cx="4824536" cy="3112444"/>
          </a:xfrm>
          <a:prstGeom prst="rect">
            <a:avLst/>
          </a:prstGeom>
          <a:noFill/>
          <a:ln w="9525">
            <a:noFill/>
            <a:miter lim="800000"/>
            <a:headEnd/>
            <a:tailEnd/>
          </a:ln>
        </p:spPr>
      </p:pic>
      <p:pic>
        <p:nvPicPr>
          <p:cNvPr id="7169" name="Picture 1"/>
          <p:cNvPicPr>
            <a:picLocks noChangeAspect="1" noChangeArrowheads="1"/>
          </p:cNvPicPr>
          <p:nvPr/>
        </p:nvPicPr>
        <p:blipFill>
          <a:blip r:embed="rId3" cstate="print"/>
          <a:srcRect l="40673" t="23250" r="26674" b="34422"/>
          <a:stretch>
            <a:fillRect/>
          </a:stretch>
        </p:blipFill>
        <p:spPr bwMode="auto">
          <a:xfrm>
            <a:off x="0" y="2554607"/>
            <a:ext cx="5904656" cy="4303393"/>
          </a:xfrm>
          <a:prstGeom prst="rect">
            <a:avLst/>
          </a:prstGeom>
          <a:noFill/>
          <a:ln w="9525">
            <a:noFill/>
            <a:miter lim="800000"/>
            <a:headEnd/>
            <a:tailEnd/>
          </a:ln>
        </p:spPr>
      </p:pic>
      <p:sp>
        <p:nvSpPr>
          <p:cNvPr id="4" name="Прямоугольник 3"/>
          <p:cNvSpPr/>
          <p:nvPr/>
        </p:nvSpPr>
        <p:spPr>
          <a:xfrm>
            <a:off x="5796136" y="260649"/>
            <a:ext cx="3347864" cy="4093428"/>
          </a:xfrm>
          <a:prstGeom prst="rect">
            <a:avLst/>
          </a:prstGeom>
        </p:spPr>
        <p:txBody>
          <a:bodyPr wrap="square">
            <a:spAutoFit/>
          </a:bodyPr>
          <a:lstStyle/>
          <a:p>
            <a:r>
              <a:rPr lang="ru-RU" sz="2000" b="1" dirty="0" smtClean="0">
                <a:latin typeface="Times New Roman" pitchFamily="18" charset="0"/>
                <a:cs typeface="Times New Roman" pitchFamily="18" charset="0"/>
              </a:rPr>
              <a:t>Задание 15</a:t>
            </a:r>
            <a:r>
              <a:rPr lang="ru-RU" sz="2000" dirty="0" smtClean="0">
                <a:latin typeface="Times New Roman" pitchFamily="18" charset="0"/>
                <a:cs typeface="Times New Roman" pitchFamily="18" charset="0"/>
              </a:rPr>
              <a:t>.Какой </a:t>
            </a:r>
            <a:r>
              <a:rPr lang="ru-RU" sz="2000" dirty="0" smtClean="0">
                <a:latin typeface="Times New Roman" pitchFamily="18" charset="0"/>
                <a:cs typeface="Times New Roman" pitchFamily="18" charset="0"/>
              </a:rPr>
              <a:t>из представленных ниже памятников архитектуры был создан в период жизни исторического деятеля, изображённого на марке? В ответе запишите цифру, которой обозначен этот памятник архитектуры. Укажите архитектора, по проекту которого создан данный памятник архитектуры.</a:t>
            </a:r>
            <a:endParaRPr lang="ru-RU" sz="2000" dirty="0">
              <a:latin typeface="Times New Roman" pitchFamily="18" charset="0"/>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6955750"/>
          </a:xfrm>
          <a:prstGeom prst="rect">
            <a:avLst/>
          </a:prstGeom>
        </p:spPr>
        <p:txBody>
          <a:bodyPr wrap="square">
            <a:spAutoFit/>
          </a:bodyPr>
          <a:lstStyle/>
          <a:p>
            <a:endParaRPr lang="ru-RU" sz="1400" b="1" dirty="0" smtClean="0">
              <a:latin typeface="Times New Roman" pitchFamily="18" charset="0"/>
              <a:cs typeface="Times New Roman" pitchFamily="18" charset="0"/>
            </a:endParaRPr>
          </a:p>
          <a:p>
            <a:r>
              <a:rPr lang="ru-RU" sz="1600" b="1" dirty="0" smtClean="0">
                <a:latin typeface="Times New Roman" pitchFamily="18" charset="0"/>
                <a:cs typeface="Times New Roman" pitchFamily="18" charset="0"/>
              </a:rPr>
              <a:t>Задание 6. </a:t>
            </a:r>
            <a:r>
              <a:rPr lang="ru-RU" sz="1600" dirty="0" smtClean="0">
                <a:latin typeface="Times New Roman" pitchFamily="18" charset="0"/>
                <a:cs typeface="Times New Roman" pitchFamily="18" charset="0"/>
              </a:rPr>
              <a:t>Прочтите </a:t>
            </a:r>
            <a:r>
              <a:rPr lang="ru-RU" sz="1600" dirty="0" smtClean="0">
                <a:latin typeface="Times New Roman" pitchFamily="18" charset="0"/>
                <a:cs typeface="Times New Roman" pitchFamily="18" charset="0"/>
              </a:rPr>
              <a:t>отрывок из телеграммы военачальника.</a:t>
            </a:r>
          </a:p>
          <a:p>
            <a:r>
              <a:rPr lang="ru-RU" sz="1600" dirty="0" smtClean="0">
                <a:latin typeface="Times New Roman" pitchFamily="18" charset="0"/>
                <a:cs typeface="Times New Roman" pitchFamily="18" charset="0"/>
              </a:rPr>
              <a:t> </a:t>
            </a:r>
          </a:p>
          <a:p>
            <a:r>
              <a:rPr lang="ru-RU" sz="1600" dirty="0" smtClean="0">
                <a:latin typeface="Times New Roman" pitchFamily="18" charset="0"/>
                <a:cs typeface="Times New Roman" pitchFamily="18" charset="0"/>
              </a:rPr>
              <a:t>«Все отлично сознавали, что при создавшейся обстановке и при фактическом руководстве и направлении внутренней политики безответственными общественными организациями, а также в условиях громадного разлагающего влияния этих организаций на массу армии последнюю воссоздать не удастся, а наоборот, армия как таковая должна развалиться через два-три месяца. И тогда Россия должна будет заключить позорный сепаратный мир, последствия которого были бы для России ужасны. Правительство принимало полумеры, которые, ничего не поправляя, лишь затягивали агонию, и, спасая революцию, не спасало Россию. Между тем завоевания революции можно было спасти лишь путём спасения России, а для этого прежде всего необходимо создать действительную сильную власть и оздоровить тыл. Генерал Корнилов предъявил ряд требований, проведение коих в жизнь затягивалось. При таких условиях генерал Корнилов, не преследуя никаких личных честолюбивых замыслов и опираясь на ясно выраженное сознание всей здоровой части общества и армии, требовавшее скорейшего создания крепкой власти для спасения Родины, а с ней и завоеваний революции, считал необходимыми более решительные меры, кои обеспечили бы водворение порядка в стране…»</a:t>
            </a:r>
          </a:p>
          <a:p>
            <a:r>
              <a:rPr lang="ru-RU" sz="1600" dirty="0" smtClean="0">
                <a:latin typeface="Times New Roman" pitchFamily="18" charset="0"/>
                <a:cs typeface="Times New Roman" pitchFamily="18" charset="0"/>
              </a:rPr>
              <a:t> </a:t>
            </a:r>
          </a:p>
          <a:p>
            <a:r>
              <a:rPr lang="ru-RU" sz="1600" dirty="0" smtClean="0">
                <a:latin typeface="Times New Roman" pitchFamily="18" charset="0"/>
                <a:cs typeface="Times New Roman" pitchFamily="18" charset="0"/>
              </a:rPr>
              <a:t>Используя отрывок и знания по истории, выберите в приведённом списке верные суждения. Запишите цифры, под которыми они указаны.</a:t>
            </a:r>
          </a:p>
          <a:p>
            <a:r>
              <a:rPr lang="ru-RU" sz="1600" dirty="0" smtClean="0">
                <a:latin typeface="Times New Roman" pitchFamily="18" charset="0"/>
                <a:cs typeface="Times New Roman" pitchFamily="18" charset="0"/>
              </a:rPr>
              <a:t> </a:t>
            </a:r>
          </a:p>
          <a:p>
            <a:r>
              <a:rPr lang="ru-RU" sz="1600" dirty="0" smtClean="0">
                <a:latin typeface="Times New Roman" pitchFamily="18" charset="0"/>
                <a:cs typeface="Times New Roman" pitchFamily="18" charset="0"/>
              </a:rPr>
              <a:t>1) Описанные в телеграмме события произошли в 1916 г.</a:t>
            </a:r>
          </a:p>
          <a:p>
            <a:r>
              <a:rPr lang="ru-RU" sz="1600" dirty="0" smtClean="0">
                <a:latin typeface="Times New Roman" pitchFamily="18" charset="0"/>
                <a:cs typeface="Times New Roman" pitchFamily="18" charset="0"/>
              </a:rPr>
              <a:t>2) Правительство, о котором идёт речь в телеграмме, называлось СНК.</a:t>
            </a:r>
          </a:p>
          <a:p>
            <a:r>
              <a:rPr lang="ru-RU" sz="1600" dirty="0" smtClean="0">
                <a:latin typeface="Times New Roman" pitchFamily="18" charset="0"/>
                <a:cs typeface="Times New Roman" pitchFamily="18" charset="0"/>
              </a:rPr>
              <a:t>3) Автор телеграммы — сторонник заключения сепаратного мира с Германией.</a:t>
            </a:r>
          </a:p>
          <a:p>
            <a:r>
              <a:rPr lang="ru-RU" sz="1600" dirty="0" smtClean="0">
                <a:latin typeface="Times New Roman" pitchFamily="18" charset="0"/>
                <a:cs typeface="Times New Roman" pitchFamily="18" charset="0"/>
              </a:rPr>
              <a:t>4) Автор телеграммы поддерживал действия генерала Корнилова.</a:t>
            </a:r>
          </a:p>
          <a:p>
            <a:r>
              <a:rPr lang="ru-RU" sz="1600" dirty="0" smtClean="0">
                <a:latin typeface="Times New Roman" pitchFamily="18" charset="0"/>
                <a:cs typeface="Times New Roman" pitchFamily="18" charset="0"/>
              </a:rPr>
              <a:t>5) Большевики поддерживали действия генерала Корнилова.</a:t>
            </a:r>
          </a:p>
          <a:p>
            <a:r>
              <a:rPr lang="ru-RU" sz="1600" dirty="0" smtClean="0">
                <a:latin typeface="Times New Roman" pitchFamily="18" charset="0"/>
                <a:cs typeface="Times New Roman" pitchFamily="18" charset="0"/>
              </a:rPr>
              <a:t>6) «Решительные меры» генерала Корнилова, которые упомянуты в телеграмме, не были осуществлены</a:t>
            </a:r>
            <a:endParaRPr lang="ru-RU" sz="1600" dirty="0">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6340197"/>
          </a:xfrm>
          <a:prstGeom prst="rect">
            <a:avLst/>
          </a:prstGeom>
        </p:spPr>
        <p:txBody>
          <a:bodyPr wrap="square">
            <a:spAutoFit/>
          </a:bodyPr>
          <a:lstStyle/>
          <a:p>
            <a:r>
              <a:rPr lang="ru-RU" sz="1400" b="1" dirty="0" smtClean="0">
                <a:latin typeface="Times New Roman" pitchFamily="18" charset="0"/>
                <a:cs typeface="Times New Roman" pitchFamily="18" charset="0"/>
              </a:rPr>
              <a:t>Прочтите отрывок из исторического источника и кратко ответьте на вопросы </a:t>
            </a:r>
            <a:r>
              <a:rPr lang="ru-RU" sz="1400" b="1" dirty="0" smtClean="0">
                <a:latin typeface="Times New Roman" pitchFamily="18" charset="0"/>
                <a:cs typeface="Times New Roman" pitchFamily="18" charset="0"/>
              </a:rPr>
              <a:t>12-13Ответы </a:t>
            </a:r>
            <a:r>
              <a:rPr lang="ru-RU" sz="1400" b="1" dirty="0" smtClean="0">
                <a:latin typeface="Times New Roman" pitchFamily="18" charset="0"/>
                <a:cs typeface="Times New Roman" pitchFamily="18" charset="0"/>
              </a:rPr>
              <a:t>предполагают использование информации из источника, а также применение исторических знаний по курсу истории соответствующего периода.</a:t>
            </a:r>
            <a:endParaRPr lang="ru-RU" sz="1400" dirty="0" smtClean="0">
              <a:latin typeface="Times New Roman" pitchFamily="18" charset="0"/>
              <a:cs typeface="Times New Roman" pitchFamily="18" charset="0"/>
            </a:endParaRPr>
          </a:p>
          <a:p>
            <a:r>
              <a:rPr lang="ru-RU" sz="1400" i="1" dirty="0" smtClean="0">
                <a:latin typeface="Times New Roman" pitchFamily="18" charset="0"/>
                <a:cs typeface="Times New Roman" pitchFamily="18" charset="0"/>
              </a:rPr>
              <a:t>Прочтите отрывок из воспоминаний.</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 </a:t>
            </a:r>
          </a:p>
          <a:p>
            <a:r>
              <a:rPr lang="ru-RU" sz="1400" dirty="0" smtClean="0">
                <a:latin typeface="Times New Roman" pitchFamily="18" charset="0"/>
                <a:cs typeface="Times New Roman" pitchFamily="18" charset="0"/>
              </a:rPr>
              <a:t>«За три с половиной года своего существования коммунисты дали не раскрепощение, а полнейшее порабощение личности человека. Вместо полицейско-жандармского монархизма получили ежеминутный страх попасть в застенок </a:t>
            </a:r>
            <a:r>
              <a:rPr lang="ru-RU" sz="1400" dirty="0" err="1" smtClean="0">
                <a:latin typeface="Times New Roman" pitchFamily="18" charset="0"/>
                <a:cs typeface="Times New Roman" pitchFamily="18" charset="0"/>
              </a:rPr>
              <a:t>чрезвычайки</a:t>
            </a:r>
            <a:r>
              <a:rPr lang="ru-RU" sz="1400" dirty="0" smtClean="0">
                <a:latin typeface="Times New Roman" pitchFamily="18" charset="0"/>
                <a:cs typeface="Times New Roman" pitchFamily="18" charset="0"/>
              </a:rPr>
              <a:t>. Если наболевшую в душе правду труженик выскажет, то его сейчас же причислят к контрреволюционерам, к агентам Антанты и т.д. и в награду он получает или пулю, или решётку, равносильную голодной смерти.</a:t>
            </a:r>
          </a:p>
          <a:p>
            <a:r>
              <a:rPr lang="ru-RU" sz="1400" dirty="0" smtClean="0">
                <a:latin typeface="Times New Roman" pitchFamily="18" charset="0"/>
                <a:cs typeface="Times New Roman" pitchFamily="18" charset="0"/>
              </a:rPr>
              <a:t> </a:t>
            </a:r>
          </a:p>
          <a:p>
            <a:r>
              <a:rPr lang="ru-RU" sz="1400" dirty="0" smtClean="0">
                <a:latin typeface="Times New Roman" pitchFamily="18" charset="0"/>
                <a:cs typeface="Times New Roman" pitchFamily="18" charset="0"/>
              </a:rPr>
              <a:t>Рабочих при помощи казённых коммунистических профессиональных союзов прикрепили к станкам, сделав труд не радостью, а новым невыносимым рабством. На протесты крестьян, выражающиеся в стихийных восстаниях, и на протесты рабочих, вынужденных самой обстановкой жизни к забастовкам по всей России, коммунисты ответили массовыми расстрелами, тюрьмами и концентрационными лагерями. А как живут крестьяне и что они получили? Они получили полное разграбление муки, зерна, всякого скота и крестьянского инвентаря, неисчислимые реквизиции.</a:t>
            </a:r>
          </a:p>
          <a:p>
            <a:r>
              <a:rPr lang="ru-RU" sz="1400" dirty="0" smtClean="0">
                <a:latin typeface="Times New Roman" pitchFamily="18" charset="0"/>
                <a:cs typeface="Times New Roman" pitchFamily="18" charset="0"/>
              </a:rPr>
              <a:t> </a:t>
            </a:r>
          </a:p>
          <a:p>
            <a:r>
              <a:rPr lang="ru-RU" sz="1400" dirty="0" smtClean="0">
                <a:latin typeface="Times New Roman" pitchFamily="18" charset="0"/>
                <a:cs typeface="Times New Roman" pitchFamily="18" charset="0"/>
              </a:rPr>
              <a:t>Терпению настал конец. 25, 26, 27 и 28 февраля начались забастовки в Петрограде. В Кронштадте 27 февраля на кораблях «Петропавловск» и «Севастополь» произошли стихийные митинги всей команды, а затем и 1-й и 2-й бригады линейных кораблей, где категорически потребовали от комиссаров беспартийного выбора представителей в Петроград.</a:t>
            </a:r>
          </a:p>
          <a:p>
            <a:r>
              <a:rPr lang="ru-RU" sz="1400" dirty="0" smtClean="0">
                <a:latin typeface="Times New Roman" pitchFamily="18" charset="0"/>
                <a:cs typeface="Times New Roman" pitchFamily="18" charset="0"/>
              </a:rPr>
              <a:t> </a:t>
            </a:r>
          </a:p>
          <a:p>
            <a:r>
              <a:rPr lang="ru-RU" sz="1400" dirty="0" smtClean="0">
                <a:latin typeface="Times New Roman" pitchFamily="18" charset="0"/>
                <a:cs typeface="Times New Roman" pitchFamily="18" charset="0"/>
              </a:rPr>
              <a:t>Было решено 1 марта на Якорной площади сделать общее собрание всего </a:t>
            </a:r>
            <a:r>
              <a:rPr lang="ru-RU" sz="1400" dirty="0" err="1" smtClean="0">
                <a:latin typeface="Times New Roman" pitchFamily="18" charset="0"/>
                <a:cs typeface="Times New Roman" pitchFamily="18" charset="0"/>
              </a:rPr>
              <a:t>кронштадтского</a:t>
            </a:r>
            <a:r>
              <a:rPr lang="ru-RU" sz="1400" dirty="0" smtClean="0">
                <a:latin typeface="Times New Roman" pitchFamily="18" charset="0"/>
                <a:cs typeface="Times New Roman" pitchFamily="18" charset="0"/>
              </a:rPr>
              <a:t> населения. На этом митинге выступало много ораторов, после чего была единогласно принята резолюция, предложенная линкорами.</a:t>
            </a:r>
          </a:p>
          <a:p>
            <a:r>
              <a:rPr lang="ru-RU" sz="1400" dirty="0" smtClean="0">
                <a:latin typeface="Times New Roman" pitchFamily="18" charset="0"/>
                <a:cs typeface="Times New Roman" pitchFamily="18" charset="0"/>
              </a:rPr>
              <a:t> </a:t>
            </a:r>
          </a:p>
          <a:p>
            <a:r>
              <a:rPr lang="ru-RU" sz="1400" dirty="0" smtClean="0">
                <a:latin typeface="Times New Roman" pitchFamily="18" charset="0"/>
                <a:cs typeface="Times New Roman" pitchFamily="18" charset="0"/>
              </a:rPr>
              <a:t>5 марта Революционный комитет послал радио «всем, всем, всем», в котором указывал, что он уверен в правоте своего дела, что Кронштадт стоит за власть свободно избранных советов, а не партий, только такие советы могут выражать волю народа, а не коммунисты».</a:t>
            </a:r>
            <a:endParaRPr lang="ru-RU" sz="1400" dirty="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476672"/>
            <a:ext cx="7848872" cy="1200329"/>
          </a:xfrm>
          <a:prstGeom prst="rect">
            <a:avLst/>
          </a:prstGeom>
        </p:spPr>
        <p:txBody>
          <a:bodyPr wrap="square">
            <a:spAutoFit/>
          </a:bodyPr>
          <a:lstStyle/>
          <a:p>
            <a:r>
              <a:rPr lang="ru-RU" b="1" dirty="0" smtClean="0">
                <a:latin typeface="Times New Roman" pitchFamily="18" charset="0"/>
                <a:cs typeface="Times New Roman" pitchFamily="18" charset="0"/>
              </a:rPr>
              <a:t>Задание 12. </a:t>
            </a:r>
            <a:r>
              <a:rPr lang="ru-RU" dirty="0" smtClean="0">
                <a:latin typeface="Times New Roman" pitchFamily="18" charset="0"/>
                <a:cs typeface="Times New Roman" pitchFamily="18" charset="0"/>
              </a:rPr>
              <a:t>Укажите </a:t>
            </a:r>
            <a:r>
              <a:rPr lang="ru-RU" dirty="0" smtClean="0">
                <a:latin typeface="Times New Roman" pitchFamily="18" charset="0"/>
                <a:cs typeface="Times New Roman" pitchFamily="18" charset="0"/>
              </a:rPr>
              <a:t>год, в котором происходили описываемые в третьем и последующих абзацах текста события. Назовите фамилию главы советского правительства в указанный год. Напишите название экономической политики советского правительства, о последствиях которой говорится в тексте</a:t>
            </a:r>
            <a:endParaRPr lang="ru-RU" dirty="0">
              <a:latin typeface="Times New Roman" pitchFamily="18" charset="0"/>
              <a:cs typeface="Times New Roman" pitchFamily="18" charset="0"/>
            </a:endParaRPr>
          </a:p>
        </p:txBody>
      </p:sp>
      <p:sp>
        <p:nvSpPr>
          <p:cNvPr id="3" name="Прямоугольник 2"/>
          <p:cNvSpPr/>
          <p:nvPr/>
        </p:nvSpPr>
        <p:spPr>
          <a:xfrm>
            <a:off x="467544" y="2274838"/>
            <a:ext cx="7920880" cy="1200329"/>
          </a:xfrm>
          <a:prstGeom prst="rect">
            <a:avLst/>
          </a:prstGeom>
        </p:spPr>
        <p:txBody>
          <a:bodyPr wrap="square">
            <a:spAutoFit/>
          </a:bodyPr>
          <a:lstStyle/>
          <a:p>
            <a:r>
              <a:rPr lang="ru-RU" b="1" dirty="0" smtClean="0">
                <a:latin typeface="Times New Roman" pitchFamily="18" charset="0"/>
                <a:cs typeface="Times New Roman" pitchFamily="18" charset="0"/>
              </a:rPr>
              <a:t>Задание 13</a:t>
            </a:r>
            <a:r>
              <a:rPr lang="ru-RU" dirty="0" smtClean="0">
                <a:latin typeface="Times New Roman" pitchFamily="18" charset="0"/>
                <a:cs typeface="Times New Roman" pitchFamily="18" charset="0"/>
              </a:rPr>
              <a:t>. Укажите </a:t>
            </a:r>
            <a:r>
              <a:rPr lang="ru-RU" dirty="0" smtClean="0">
                <a:latin typeface="Times New Roman" pitchFamily="18" charset="0"/>
                <a:cs typeface="Times New Roman" pitchFamily="18" charset="0"/>
              </a:rPr>
              <a:t>приводимые автором три положения о тяготах, с которыми столкнулось население страны в результате политики коммунистов. При ответе избегайте цитирования избыточного текста, не содержащего положений, которые должны быть приведены по условию задания.</a:t>
            </a:r>
            <a:endParaRPr lang="ru-RU" dirty="0">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548680"/>
            <a:ext cx="7704856" cy="1938992"/>
          </a:xfrm>
          <a:prstGeom prst="rect">
            <a:avLst/>
          </a:prstGeom>
        </p:spPr>
        <p:txBody>
          <a:bodyPr wrap="square">
            <a:spAutoFit/>
          </a:bodyPr>
          <a:lstStyle/>
          <a:p>
            <a:r>
              <a:rPr lang="ru-RU" sz="2000" b="1" dirty="0" smtClean="0">
                <a:latin typeface="Times New Roman" pitchFamily="18" charset="0"/>
                <a:cs typeface="Times New Roman" pitchFamily="18" charset="0"/>
              </a:rPr>
              <a:t>Задание 17</a:t>
            </a:r>
            <a:r>
              <a:rPr lang="ru-RU" sz="2000" dirty="0" smtClean="0">
                <a:latin typeface="Times New Roman" pitchFamily="18" charset="0"/>
                <a:cs typeface="Times New Roman" pitchFamily="18" charset="0"/>
              </a:rPr>
              <a:t>. С </a:t>
            </a:r>
            <a:r>
              <a:rPr lang="ru-RU" sz="2000" dirty="0" smtClean="0">
                <a:latin typeface="Times New Roman" pitchFamily="18" charset="0"/>
                <a:cs typeface="Times New Roman" pitchFamily="18" charset="0"/>
              </a:rPr>
              <a:t>1921 г. в Советском государстве проводилась новая экономическая политика (нэп). Она позволила восстановить довоенные показатели производства, а в сфере сельского хозяйства превзойти их. Однако с 1928 г. началась политика свёртывания нэпа. Приведите не менее трёх объяснений произошедшего отказа от политики нэпа</a:t>
            </a:r>
            <a:r>
              <a:rPr lang="ru-RU" dirty="0" smtClean="0"/>
              <a:t>.</a:t>
            </a: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p:cNvPicPr>
            <a:picLocks noChangeAspect="1" noChangeArrowheads="1"/>
          </p:cNvPicPr>
          <p:nvPr/>
        </p:nvPicPr>
        <p:blipFill>
          <a:blip r:embed="rId2" cstate="print"/>
          <a:srcRect l="10235" t="10454" r="44383" b="6250"/>
          <a:stretch>
            <a:fillRect/>
          </a:stretch>
        </p:blipFill>
        <p:spPr bwMode="auto">
          <a:xfrm>
            <a:off x="251520" y="260648"/>
            <a:ext cx="5616624" cy="5796062"/>
          </a:xfrm>
          <a:prstGeom prst="rect">
            <a:avLst/>
          </a:prstGeom>
          <a:noFill/>
          <a:ln w="9525">
            <a:noFill/>
            <a:miter lim="800000"/>
            <a:headEnd/>
            <a:tailEnd/>
          </a:ln>
        </p:spPr>
      </p:pic>
      <p:sp>
        <p:nvSpPr>
          <p:cNvPr id="3" name="Прямоугольник 2"/>
          <p:cNvSpPr/>
          <p:nvPr/>
        </p:nvSpPr>
        <p:spPr>
          <a:xfrm>
            <a:off x="5940152" y="620688"/>
            <a:ext cx="3203848" cy="1754326"/>
          </a:xfrm>
          <a:prstGeom prst="rect">
            <a:avLst/>
          </a:prstGeom>
        </p:spPr>
        <p:txBody>
          <a:bodyPr wrap="square">
            <a:spAutoFit/>
          </a:bodyPr>
          <a:lstStyle/>
          <a:p>
            <a:r>
              <a:rPr lang="ru-RU" b="1" dirty="0" smtClean="0"/>
              <a:t>Задание 8</a:t>
            </a:r>
            <a:r>
              <a:rPr lang="ru-RU" dirty="0" smtClean="0"/>
              <a:t>. Напишите </a:t>
            </a:r>
            <a:r>
              <a:rPr lang="ru-RU" dirty="0" smtClean="0"/>
              <a:t>фамилию первого председателя правительства союзного государства, границы и состав которого обозначены на схеме.</a:t>
            </a:r>
            <a:endParaRPr lang="ru-RU" dirty="0"/>
          </a:p>
        </p:txBody>
      </p:sp>
      <p:sp>
        <p:nvSpPr>
          <p:cNvPr id="4" name="Прямоугольник 3"/>
          <p:cNvSpPr/>
          <p:nvPr/>
        </p:nvSpPr>
        <p:spPr>
          <a:xfrm>
            <a:off x="6156176" y="2780928"/>
            <a:ext cx="2718048" cy="1477328"/>
          </a:xfrm>
          <a:prstGeom prst="rect">
            <a:avLst/>
          </a:prstGeom>
        </p:spPr>
        <p:txBody>
          <a:bodyPr wrap="square">
            <a:spAutoFit/>
          </a:bodyPr>
          <a:lstStyle/>
          <a:p>
            <a:r>
              <a:rPr lang="ru-RU" b="1" dirty="0" smtClean="0"/>
              <a:t>Задание 9. </a:t>
            </a:r>
            <a:r>
              <a:rPr lang="ru-RU" dirty="0" smtClean="0"/>
              <a:t>Напишите </a:t>
            </a:r>
            <a:r>
              <a:rPr lang="ru-RU" dirty="0" smtClean="0"/>
              <a:t>аббревиатуру названия советской республики, обозначенной на схеме цифрой «1»</a:t>
            </a: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335846"/>
            <a:ext cx="7704856" cy="5324535"/>
          </a:xfrm>
          <a:prstGeom prst="rect">
            <a:avLst/>
          </a:prstGeom>
        </p:spPr>
        <p:txBody>
          <a:bodyPr wrap="square">
            <a:spAutoFit/>
          </a:bodyPr>
          <a:lstStyle/>
          <a:p>
            <a:r>
              <a:rPr lang="ru-RU" sz="2000" b="1" dirty="0" smtClean="0">
                <a:latin typeface="Times New Roman" pitchFamily="18" charset="0"/>
                <a:cs typeface="Times New Roman" pitchFamily="18" charset="0"/>
              </a:rPr>
              <a:t>Задание 11. </a:t>
            </a:r>
          </a:p>
          <a:p>
            <a:r>
              <a:rPr lang="ru-RU" sz="2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Образование государства, границам и составу которого посвящена схема, произошло в 1917 г.</a:t>
            </a:r>
          </a:p>
          <a:p>
            <a:r>
              <a:rPr lang="ru-RU" sz="2000" dirty="0" smtClean="0">
                <a:latin typeface="Times New Roman" pitchFamily="18" charset="0"/>
                <a:cs typeface="Times New Roman" pitchFamily="18" charset="0"/>
              </a:rPr>
              <a:t>2) Одной из советских республик, участвовавших в образовании государства, границам и составу которого посвящена схема, была Литовская Республика.</a:t>
            </a:r>
          </a:p>
          <a:p>
            <a:r>
              <a:rPr lang="ru-RU" sz="2000" dirty="0" smtClean="0">
                <a:latin typeface="Times New Roman" pitchFamily="18" charset="0"/>
                <a:cs typeface="Times New Roman" pitchFamily="18" charset="0"/>
              </a:rPr>
              <a:t>3) Обозначенный на схеме состав союзного государства соответствует ситуации 1941 г.</a:t>
            </a:r>
          </a:p>
          <a:p>
            <a:r>
              <a:rPr lang="ru-RU" sz="2000" dirty="0" smtClean="0">
                <a:latin typeface="Times New Roman" pitchFamily="18" charset="0"/>
                <a:cs typeface="Times New Roman" pitchFamily="18" charset="0"/>
              </a:rPr>
              <a:t>4) Через два года после образования государства, границам и составу которого посвящена схема, обозначенный цифрой «2» город был переименован в честь первого председателя правительства союзного государства.</a:t>
            </a:r>
          </a:p>
          <a:p>
            <a:r>
              <a:rPr lang="ru-RU" sz="2000" dirty="0" smtClean="0">
                <a:latin typeface="Times New Roman" pitchFamily="18" charset="0"/>
                <a:cs typeface="Times New Roman" pitchFamily="18" charset="0"/>
              </a:rPr>
              <a:t>5) Территория республики, обозначенной на схеме цифрой «1», расширилась в течение ближайших двадцати лет после образования союзного государства.</a:t>
            </a:r>
          </a:p>
          <a:p>
            <a:r>
              <a:rPr lang="ru-RU" sz="2000" dirty="0" smtClean="0">
                <a:latin typeface="Times New Roman" pitchFamily="18" charset="0"/>
                <a:cs typeface="Times New Roman" pitchFamily="18" charset="0"/>
              </a:rPr>
              <a:t>6) Обозначенная на схеме цифрой «3» территория на момент создания союзного государства принадлежала РСФСР</a:t>
            </a:r>
            <a:r>
              <a:rPr lang="ru-RU" dirty="0" smtClean="0"/>
              <a:t>.</a:t>
            </a:r>
            <a:endParaRPr lang="ru-RU"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476672"/>
            <a:ext cx="8208912" cy="1938992"/>
          </a:xfrm>
          <a:prstGeom prst="rect">
            <a:avLst/>
          </a:prstGeom>
        </p:spPr>
        <p:txBody>
          <a:bodyPr wrap="square">
            <a:spAutoFit/>
          </a:bodyPr>
          <a:lstStyle/>
          <a:p>
            <a:r>
              <a:rPr lang="ru-RU" sz="2400" b="1" dirty="0" smtClean="0">
                <a:latin typeface="Times New Roman" pitchFamily="18" charset="0"/>
                <a:cs typeface="Times New Roman" pitchFamily="18" charset="0"/>
              </a:rPr>
              <a:t>Задание 17. </a:t>
            </a:r>
            <a:r>
              <a:rPr lang="ru-RU" sz="2400" dirty="0" smtClean="0">
                <a:latin typeface="Times New Roman" pitchFamily="18" charset="0"/>
                <a:cs typeface="Times New Roman" pitchFamily="18" charset="0"/>
              </a:rPr>
              <a:t>В </a:t>
            </a:r>
            <a:r>
              <a:rPr lang="ru-RU" sz="2400" dirty="0" smtClean="0">
                <a:latin typeface="Times New Roman" pitchFamily="18" charset="0"/>
                <a:cs typeface="Times New Roman" pitchFamily="18" charset="0"/>
              </a:rPr>
              <a:t>годы Гражданской войны большевикам противостояли значительные силы белогвардейцев и интервентов. Однако большевики одержали над ними победу. Укажите не менее трёх причин этой победы. Ошибки белого движения указывать не надо.</a:t>
            </a:r>
            <a:endParaRPr lang="ru-RU" sz="2400" dirty="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l="40120" t="12422" r="25014" b="31469"/>
          <a:stretch>
            <a:fillRect/>
          </a:stretch>
        </p:blipFill>
        <p:spPr bwMode="auto">
          <a:xfrm>
            <a:off x="323528" y="188640"/>
            <a:ext cx="5616624" cy="5081707"/>
          </a:xfrm>
          <a:prstGeom prst="rect">
            <a:avLst/>
          </a:prstGeom>
          <a:noFill/>
          <a:ln w="9525">
            <a:noFill/>
            <a:miter lim="800000"/>
            <a:headEnd/>
            <a:tailEnd/>
          </a:ln>
        </p:spPr>
      </p:pic>
      <p:sp>
        <p:nvSpPr>
          <p:cNvPr id="3" name="Прямоугольник 2"/>
          <p:cNvSpPr/>
          <p:nvPr/>
        </p:nvSpPr>
        <p:spPr>
          <a:xfrm>
            <a:off x="323528" y="5373216"/>
            <a:ext cx="8208912" cy="1015663"/>
          </a:xfrm>
          <a:prstGeom prst="rect">
            <a:avLst/>
          </a:prstGeom>
        </p:spPr>
        <p:txBody>
          <a:bodyPr wrap="square">
            <a:spAutoFit/>
          </a:bodyPr>
          <a:lstStyle/>
          <a:p>
            <a:r>
              <a:rPr lang="ru-RU" sz="2000" b="1" dirty="0" smtClean="0">
                <a:latin typeface="Times New Roman" pitchFamily="18" charset="0"/>
                <a:cs typeface="Times New Roman" pitchFamily="18" charset="0"/>
              </a:rPr>
              <a:t>Задание 14</a:t>
            </a:r>
            <a:r>
              <a:rPr lang="ru-RU" sz="2000" dirty="0" smtClean="0">
                <a:latin typeface="Times New Roman" pitchFamily="18" charset="0"/>
                <a:cs typeface="Times New Roman" pitchFamily="18" charset="0"/>
              </a:rPr>
              <a:t>. Укажите </a:t>
            </a:r>
            <a:r>
              <a:rPr lang="ru-RU" sz="2000" dirty="0" smtClean="0">
                <a:latin typeface="Times New Roman" pitchFamily="18" charset="0"/>
                <a:cs typeface="Times New Roman" pitchFamily="18" charset="0"/>
              </a:rPr>
              <a:t>название события, годовщине которого посвящен почтовый </a:t>
            </a:r>
            <a:r>
              <a:rPr lang="ru-RU" sz="2000" dirty="0" err="1" smtClean="0">
                <a:latin typeface="Times New Roman" pitchFamily="18" charset="0"/>
                <a:cs typeface="Times New Roman" pitchFamily="18" charset="0"/>
              </a:rPr>
              <a:t>блок.Используя</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изображение, приведите одно любое обоснование Вашего ответа.</a:t>
            </a:r>
            <a:endParaRPr lang="ru-RU" sz="2000" dirty="0">
              <a:latin typeface="Times New Roman" pitchFamily="18" charset="0"/>
              <a:cs typeface="Times New Roman"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srcRect l="42334" t="24235" r="28334" b="19657"/>
          <a:stretch>
            <a:fillRect/>
          </a:stretch>
        </p:blipFill>
        <p:spPr bwMode="auto">
          <a:xfrm>
            <a:off x="4591073" y="1772816"/>
            <a:ext cx="4552927" cy="4896544"/>
          </a:xfrm>
          <a:prstGeom prst="rect">
            <a:avLst/>
          </a:prstGeom>
          <a:noFill/>
          <a:ln w="9525">
            <a:noFill/>
            <a:miter lim="800000"/>
            <a:headEnd/>
            <a:tailEnd/>
          </a:ln>
        </p:spPr>
      </p:pic>
      <p:sp>
        <p:nvSpPr>
          <p:cNvPr id="3" name="Прямоугольник 2"/>
          <p:cNvSpPr/>
          <p:nvPr/>
        </p:nvSpPr>
        <p:spPr>
          <a:xfrm>
            <a:off x="0" y="3687901"/>
            <a:ext cx="4572000" cy="2862322"/>
          </a:xfrm>
          <a:prstGeom prst="rect">
            <a:avLst/>
          </a:prstGeom>
        </p:spPr>
        <p:txBody>
          <a:bodyPr wrap="square">
            <a:spAutoFit/>
          </a:bodyPr>
          <a:lstStyle/>
          <a:p>
            <a:r>
              <a:rPr lang="ru-RU" sz="2000" b="1" dirty="0" smtClean="0">
                <a:latin typeface="Times New Roman" pitchFamily="18" charset="0"/>
                <a:cs typeface="Times New Roman" pitchFamily="18" charset="0"/>
              </a:rPr>
              <a:t>Задание 15</a:t>
            </a:r>
            <a:r>
              <a:rPr lang="ru-RU" sz="2000" dirty="0" smtClean="0">
                <a:latin typeface="Times New Roman" pitchFamily="18" charset="0"/>
                <a:cs typeface="Times New Roman" pitchFamily="18" charset="0"/>
              </a:rPr>
              <a:t>. Какой </a:t>
            </a:r>
            <a:r>
              <a:rPr lang="ru-RU" sz="2000" dirty="0" smtClean="0">
                <a:latin typeface="Times New Roman" pitchFamily="18" charset="0"/>
                <a:cs typeface="Times New Roman" pitchFamily="18" charset="0"/>
              </a:rPr>
              <a:t>из представленных ниже памятников архитектуры был создан в период жизни исторического деятеля, изображённого на марке? В ответе запишите цифру, которой обозначен этот памятник архитектуры. Назовите архитектора, по проекту которого создан данный памятник архитектуры.</a:t>
            </a:r>
            <a:endParaRPr lang="ru-RU" sz="2000" dirty="0">
              <a:latin typeface="Times New Roman" pitchFamily="18" charset="0"/>
              <a:cs typeface="Times New Roman" pitchFamily="18" charset="0"/>
            </a:endParaRPr>
          </a:p>
        </p:txBody>
      </p:sp>
      <p:pic>
        <p:nvPicPr>
          <p:cNvPr id="4" name="Picture 2"/>
          <p:cNvPicPr>
            <a:picLocks noChangeAspect="1" noChangeArrowheads="1"/>
          </p:cNvPicPr>
          <p:nvPr/>
        </p:nvPicPr>
        <p:blipFill>
          <a:blip r:embed="rId3" cstate="print"/>
          <a:srcRect l="40120" t="16845" r="25541" b="31469"/>
          <a:stretch>
            <a:fillRect/>
          </a:stretch>
        </p:blipFill>
        <p:spPr bwMode="auto">
          <a:xfrm>
            <a:off x="251520" y="0"/>
            <a:ext cx="4355976" cy="3686171"/>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8892480" cy="7124065"/>
          </a:xfrm>
          <a:prstGeom prst="rect">
            <a:avLst/>
          </a:prstGeom>
        </p:spPr>
        <p:txBody>
          <a:bodyPr wrap="square">
            <a:spAutoFit/>
          </a:bodyPr>
          <a:lstStyle/>
          <a:p>
            <a:r>
              <a:rPr lang="ru-RU" sz="1400" b="1" dirty="0" smtClean="0">
                <a:latin typeface="Times New Roman" pitchFamily="18" charset="0"/>
                <a:cs typeface="Times New Roman" pitchFamily="18" charset="0"/>
              </a:rPr>
              <a:t>Прочтите отрывок из исторического источника и кратко ответьте на вопросы 12-13. Ответы предполагают использование информации из источника, а также применение исторических знаний по курсу истории соответствующего периода.</a:t>
            </a: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endParaRPr lang="ru-RU" sz="1400" dirty="0" smtClean="0">
              <a:latin typeface="Times New Roman" pitchFamily="18" charset="0"/>
              <a:cs typeface="Times New Roman" pitchFamily="18" charset="0"/>
            </a:endParaRPr>
          </a:p>
          <a:p>
            <a:r>
              <a:rPr lang="ru-RU" sz="1600" i="1" dirty="0" smtClean="0">
                <a:latin typeface="Times New Roman" pitchFamily="18" charset="0"/>
                <a:cs typeface="Times New Roman" pitchFamily="18" charset="0"/>
              </a:rPr>
              <a:t>Отрывок из воспоминаний</a:t>
            </a:r>
            <a:endParaRPr lang="ru-RU" sz="1600" dirty="0" smtClean="0">
              <a:latin typeface="Times New Roman" pitchFamily="18" charset="0"/>
              <a:cs typeface="Times New Roman" pitchFamily="18" charset="0"/>
            </a:endParaRPr>
          </a:p>
          <a:p>
            <a:r>
              <a:rPr lang="ru-RU" sz="1600" dirty="0" smtClean="0">
                <a:latin typeface="Times New Roman" pitchFamily="18" charset="0"/>
                <a:cs typeface="Times New Roman" pitchFamily="18" charset="0"/>
              </a:rPr>
              <a:t>«Что бы ни говорили и что бы ни думали о 1 марта, его значение было громадное… Оно прервало 26-летнее царствование императора, который открыл для России новую эру, поставив её на путь общечеловеческого развития; после векового застоя он дал ей громадный толчок вперёд реформами: крестьянской, земской и судебной. И первая, и величайшая из этих реформ, крестьянская, в экономическом отношении не удовлетворяла требованиям лучших представителей общества… Труды Янсона, кн. Васильчикова и других исследователей показали полное расстройство экономического быта крестьян: малоземелье, развитие сельского пролетариата и …несоответствие крестьянских платежей с доходностью их земель…</a:t>
            </a:r>
          </a:p>
          <a:p>
            <a:r>
              <a:rPr lang="ru-RU" sz="1600" dirty="0" smtClean="0">
                <a:latin typeface="Times New Roman" pitchFamily="18" charset="0"/>
                <a:cs typeface="Times New Roman" pitchFamily="18" charset="0"/>
              </a:rPr>
              <a:t>Другие преобразования, под усилившимся влиянием противников реформ и реакции, проявившейся в самом императоре, были урезаны и искажены разными дополнениями, изъятиями, разъяснениями. Мало-помалу общественные силы и правительственная власть пошли врозь, общественные элементы потеряли всякое влияние на течение государственной жизни, на ход управления…</a:t>
            </a:r>
          </a:p>
          <a:p>
            <a:r>
              <a:rPr lang="ru-RU" sz="1600" dirty="0" smtClean="0">
                <a:latin typeface="Times New Roman" pitchFamily="18" charset="0"/>
                <a:cs typeface="Times New Roman" pitchFamily="18" charset="0"/>
              </a:rPr>
              <a:t>Поучительный характер 1 марта заключается именно в том, что это был финал двадцатилетней борьбы между правительством и обществом».</a:t>
            </a:r>
          </a:p>
          <a:p>
            <a:endParaRPr lang="ru-RU" sz="1600" dirty="0" smtClean="0">
              <a:latin typeface="Times New Roman" pitchFamily="18" charset="0"/>
              <a:cs typeface="Times New Roman" pitchFamily="18" charset="0"/>
            </a:endParaRPr>
          </a:p>
          <a:p>
            <a:r>
              <a:rPr lang="ru-RU" sz="1600" b="1" dirty="0" smtClean="0"/>
              <a:t>Задание 12</a:t>
            </a:r>
            <a:r>
              <a:rPr lang="ru-RU" sz="1600" b="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Как звали императора, об итогах царствования которого говорится в тексте? Укажите годы его царствования. Укажите год проведения реформы, названной в тексте «величайшей» среди реформ этого царствования</a:t>
            </a:r>
            <a:r>
              <a:rPr lang="ru-RU" sz="1600" dirty="0" smtClean="0"/>
              <a:t>.</a:t>
            </a:r>
          </a:p>
          <a:p>
            <a:r>
              <a:rPr lang="ru-RU" sz="1600" b="1" dirty="0" smtClean="0">
                <a:latin typeface="Times New Roman" pitchFamily="18" charset="0"/>
                <a:cs typeface="Times New Roman" pitchFamily="18" charset="0"/>
              </a:rPr>
              <a:t>Задание 13. </a:t>
            </a:r>
            <a:r>
              <a:rPr lang="ru-RU" sz="1600" dirty="0" smtClean="0">
                <a:latin typeface="Times New Roman" pitchFamily="18" charset="0"/>
                <a:cs typeface="Times New Roman" pitchFamily="18" charset="0"/>
              </a:rPr>
              <a:t>Какие недостатки реформ, процесса реформирования в данное царствование отмечает автор? Укажите не менее двух недостатков .Какое основное последствие этих недостатков для общественно-политической ситуации называет автор</a:t>
            </a:r>
            <a:r>
              <a:rPr lang="ru-RU" sz="1600" dirty="0" smtClean="0"/>
              <a:t>?</a:t>
            </a:r>
          </a:p>
          <a:p>
            <a:endParaRPr lang="ru-RU"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548680"/>
            <a:ext cx="7704856" cy="3693319"/>
          </a:xfrm>
          <a:prstGeom prst="rect">
            <a:avLst/>
          </a:prstGeom>
        </p:spPr>
        <p:txBody>
          <a:bodyPr wrap="square">
            <a:spAutoFit/>
          </a:bodyPr>
          <a:lstStyle/>
          <a:p>
            <a:r>
              <a:rPr lang="ru-RU" b="1" dirty="0" smtClean="0">
                <a:latin typeface="Times New Roman" pitchFamily="18" charset="0"/>
                <a:cs typeface="Times New Roman" pitchFamily="18" charset="0"/>
              </a:rPr>
              <a:t>Задание 18</a:t>
            </a:r>
            <a:r>
              <a:rPr lang="ru-RU" dirty="0" smtClean="0">
                <a:latin typeface="Times New Roman" pitchFamily="18" charset="0"/>
                <a:cs typeface="Times New Roman" pitchFamily="18" charset="0"/>
              </a:rPr>
              <a:t>. Используя </a:t>
            </a:r>
            <a:r>
              <a:rPr lang="ru-RU" dirty="0" smtClean="0">
                <a:latin typeface="Times New Roman" pitchFamily="18" charset="0"/>
                <a:cs typeface="Times New Roman" pitchFamily="18" charset="0"/>
              </a:rPr>
              <a:t>знания по истории России, раскройте смысл понятия «раскулачивание». Приведите один исторический факт, конкретизирующий данное понятие относительно истории России. Приведённый факт не должен содержаться в данном Вами определении понятия</a:t>
            </a:r>
            <a:r>
              <a:rPr lang="ru-RU" dirty="0" smtClean="0">
                <a:latin typeface="Times New Roman" pitchFamily="18" charset="0"/>
                <a:cs typeface="Times New Roman" pitchFamily="18" charset="0"/>
              </a:rPr>
              <a:t>.</a:t>
            </a: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sp>
        <p:nvSpPr>
          <p:cNvPr id="4" name="Прямоугольник 3"/>
          <p:cNvSpPr/>
          <p:nvPr/>
        </p:nvSpPr>
        <p:spPr>
          <a:xfrm>
            <a:off x="539552" y="2413338"/>
            <a:ext cx="7848872" cy="1200329"/>
          </a:xfrm>
          <a:prstGeom prst="rect">
            <a:avLst/>
          </a:prstGeom>
        </p:spPr>
        <p:txBody>
          <a:bodyPr wrap="square">
            <a:spAutoFit/>
          </a:bodyPr>
          <a:lstStyle/>
          <a:p>
            <a:r>
              <a:rPr lang="ru-RU" b="1" dirty="0" smtClean="0">
                <a:latin typeface="Times New Roman" pitchFamily="18" charset="0"/>
                <a:cs typeface="Times New Roman" pitchFamily="18" charset="0"/>
              </a:rPr>
              <a:t>Задание 18</a:t>
            </a:r>
            <a:r>
              <a:rPr lang="ru-RU" dirty="0" smtClean="0">
                <a:latin typeface="Times New Roman" pitchFamily="18" charset="0"/>
                <a:cs typeface="Times New Roman" pitchFamily="18" charset="0"/>
              </a:rPr>
              <a:t>. Используя </a:t>
            </a:r>
            <a:r>
              <a:rPr lang="ru-RU" dirty="0" smtClean="0">
                <a:latin typeface="Times New Roman" pitchFamily="18" charset="0"/>
                <a:cs typeface="Times New Roman" pitchFamily="18" charset="0"/>
              </a:rPr>
              <a:t>знания по истории России, раскройте смысл понятия «пятилетка». Приведите один исторический факт, конкретизирующий данное понятие относительно истории России. Приведённый факт не должен содержаться в данном Вами определении понятия</a:t>
            </a:r>
            <a:r>
              <a:rPr lang="ru-RU" dirty="0" smtClean="0"/>
              <a:t>.</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620688"/>
            <a:ext cx="8568952" cy="1754326"/>
          </a:xfrm>
          <a:prstGeom prst="rect">
            <a:avLst/>
          </a:prstGeom>
        </p:spPr>
        <p:txBody>
          <a:bodyPr wrap="square">
            <a:spAutoFit/>
          </a:bodyPr>
          <a:lstStyle/>
          <a:p>
            <a:r>
              <a:rPr lang="ru-RU" b="1" dirty="0" smtClean="0">
                <a:latin typeface="Times New Roman" pitchFamily="18" charset="0"/>
                <a:cs typeface="Times New Roman" pitchFamily="18" charset="0"/>
              </a:rPr>
              <a:t>Задание 17</a:t>
            </a:r>
            <a:r>
              <a:rPr lang="ru-RU" dirty="0" smtClean="0">
                <a:latin typeface="Times New Roman" pitchFamily="18" charset="0"/>
                <a:cs typeface="Times New Roman" pitchFamily="18" charset="0"/>
              </a:rPr>
              <a:t>. В первые годы царствования Александра II большинство помещиков-дворян и высшей бюрократии выступали против отмены крепостного права и проведения других реформ, впоследствии названных «великими». Однако император был твёрдо убеждён в необходимости масштабных преобразований. Какие объективные основания были для этого у Александра II? Приведите любые три основания.</a:t>
            </a:r>
            <a:endParaRPr lang="ru-RU"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251520" y="644676"/>
            <a:ext cx="8424936" cy="2859729"/>
          </a:xfrm>
          <a:prstGeom prst="rect">
            <a:avLst/>
          </a:prstGeom>
          <a:solidFill>
            <a:srgbClr val="FFFFFF"/>
          </a:solidFill>
          <a:ln w="9525">
            <a:noFill/>
            <a:miter lim="800000"/>
            <a:headEnd/>
            <a:tailEnd/>
          </a:ln>
          <a:effectLst/>
        </p:spPr>
        <p:txBody>
          <a:bodyPr vert="horz" wrap="square" lIns="0" tIns="44436" rIns="0" bIns="44436" numCol="1" anchor="ctr" anchorCtr="0" compatLnSpc="1">
            <a:prstTxWarp prst="textNoShape">
              <a:avLst/>
            </a:prstTxWarp>
            <a:spAutoFit/>
          </a:bodyPr>
          <a:lstStyle/>
          <a:p>
            <a:pPr marL="0" marR="0" lvl="0" indent="166688"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0000"/>
                </a:solidFill>
                <a:effectLst/>
                <a:latin typeface="Times New Roman" pitchFamily="18" charset="0"/>
                <a:cs typeface="Times New Roman" pitchFamily="18" charset="0"/>
              </a:rPr>
              <a:t>Задание 19</a:t>
            </a:r>
            <a:r>
              <a:rPr lang="ru-RU" b="1" dirty="0" smtClean="0">
                <a:solidFill>
                  <a:srgbClr val="000000"/>
                </a:solidFill>
                <a:latin typeface="Times New Roman" pitchFamily="18" charset="0"/>
                <a:cs typeface="Times New Roman" pitchFamily="18" charset="0"/>
              </a:rPr>
              <a:t>. </a:t>
            </a:r>
            <a:r>
              <a:rPr kumimoji="0" lang="ru-RU" b="0" i="0" u="none" strike="noStrike" cap="none" normalizeH="0" baseline="0" dirty="0" smtClean="0">
                <a:ln>
                  <a:noFill/>
                </a:ln>
                <a:solidFill>
                  <a:srgbClr val="000000"/>
                </a:solidFill>
                <a:effectLst/>
                <a:latin typeface="Times New Roman" pitchFamily="18" charset="0"/>
                <a:cs typeface="Times New Roman" pitchFamily="18" charset="0"/>
              </a:rPr>
              <a:t>В том же десятилетии, когда в России было отменено крепостное право, в США было отменено рабство. Используя исторические знания, приведите аргументы в подтверждение точки зрения, что оба указанных события повлияли на дальнейшую внутреннюю политику правительств в странах, где они произошли: один аргумент для России и один для США. При изложении аргументов обязательно используйте исторические факты.</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cs typeface="Times New Roman" pitchFamily="18" charset="0"/>
              </a:rPr>
              <a:t> </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cs typeface="Times New Roman" pitchFamily="18" charset="0"/>
              </a:rPr>
              <a:t>Ответ запишите в следующем виде.</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cs typeface="Times New Roman" pitchFamily="18" charset="0"/>
              </a:rPr>
              <a:t>Аргумент для России: ______________________________________________</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cs typeface="Times New Roman" pitchFamily="18" charset="0"/>
              </a:rPr>
              <a:t>Аргумент для США: ________________________________________________</a:t>
            </a:r>
            <a:endParaRPr kumimoji="0" lang="ru-RU" b="1" i="0" u="none" strike="noStrike" cap="none" normalizeH="0" baseline="0" dirty="0" smtClean="0">
              <a:ln>
                <a:noFill/>
              </a:ln>
              <a:solidFill>
                <a:srgbClr val="000000"/>
              </a:solidFill>
              <a:effectLst/>
              <a:latin typeface="Times New Roman" pitchFamily="18" charset="0"/>
              <a:cs typeface="Times New Roman" pitchFamily="18" charset="0"/>
            </a:endParaRPr>
          </a:p>
        </p:txBody>
      </p:sp>
      <p:pic>
        <p:nvPicPr>
          <p:cNvPr id="52226" name="Picture 2" descr="https://hist.reshuege.ru/img/briefcase--plus.png"/>
          <p:cNvPicPr>
            <a:picLocks noChangeAspect="1" noChangeArrowheads="1"/>
          </p:cNvPicPr>
          <p:nvPr/>
        </p:nvPicPr>
        <p:blipFill>
          <a:blip r:embed="rId2" cstate="print"/>
          <a:srcRect/>
          <a:stretch>
            <a:fillRect/>
          </a:stretch>
        </p:blipFill>
        <p:spPr bwMode="auto">
          <a:xfrm>
            <a:off x="1531938" y="-477838"/>
            <a:ext cx="152400" cy="152400"/>
          </a:xfrm>
          <a:prstGeom prst="rect">
            <a:avLst/>
          </a:prstGeom>
          <a:noFill/>
        </p:spPr>
      </p:pic>
      <p:sp>
        <p:nvSpPr>
          <p:cNvPr id="52227" name="Rectangle 3"/>
          <p:cNvSpPr>
            <a:spLocks noChangeArrowheads="1"/>
          </p:cNvSpPr>
          <p:nvPr/>
        </p:nvSpPr>
        <p:spPr bwMode="auto">
          <a:xfrm>
            <a:off x="0" y="4431595"/>
            <a:ext cx="9144000" cy="228239"/>
          </a:xfrm>
          <a:prstGeom prst="rect">
            <a:avLst/>
          </a:prstGeom>
          <a:solidFill>
            <a:srgbClr val="FFFFFF"/>
          </a:solidFill>
          <a:ln w="9525">
            <a:noFill/>
            <a:miter lim="800000"/>
            <a:headEnd/>
            <a:tailEnd/>
          </a:ln>
          <a:effectLst/>
        </p:spPr>
        <p:txBody>
          <a:bodyPr vert="horz" wrap="square" lIns="0" tIns="44436" rIns="0" bIns="44436" numCol="1" anchor="ctr" anchorCtr="0" compatLnSpc="1">
            <a:prstTxWarp prst="textNoShape">
              <a:avLst/>
            </a:prstTxWarp>
            <a:spAutoFit/>
          </a:bodyPr>
          <a:lstStyle/>
          <a:p>
            <a:pPr marL="0" marR="0" lvl="0" indent="166688" algn="just" defTabSz="914400" rtl="0" eaLnBrk="1" fontAlgn="base" latinLnBrk="0" hangingPunct="1">
              <a:lnSpc>
                <a:spcPct val="100000"/>
              </a:lnSpc>
              <a:spcBef>
                <a:spcPct val="0"/>
              </a:spcBef>
              <a:spcAft>
                <a:spcPct val="0"/>
              </a:spcAft>
              <a:buClrTx/>
              <a:buSzTx/>
              <a:buFontTx/>
              <a:buNone/>
              <a:tabLst/>
            </a:pPr>
            <a:endParaRPr kumimoji="0" lang="ru-RU" sz="900" b="1" i="0" u="none" strike="noStrike" cap="none" normalizeH="0" baseline="0" dirty="0" smtClean="0">
              <a:ln>
                <a:noFill/>
              </a:ln>
              <a:solidFill>
                <a:srgbClr val="000000"/>
              </a:solidFill>
              <a:effectLst/>
              <a:latin typeface="Verdana" pitchFamily="34" charset="0"/>
              <a:cs typeface="Arial" pitchFamily="34" charset="0"/>
            </a:endParaRPr>
          </a:p>
        </p:txBody>
      </p:sp>
      <p:pic>
        <p:nvPicPr>
          <p:cNvPr id="52228" name="Picture 4" descr="https://hist.reshuege.ru/img/briefcase--plus.png"/>
          <p:cNvPicPr>
            <a:picLocks noChangeAspect="1" noChangeArrowheads="1"/>
          </p:cNvPicPr>
          <p:nvPr/>
        </p:nvPicPr>
        <p:blipFill>
          <a:blip r:embed="rId2" cstate="print"/>
          <a:srcRect/>
          <a:stretch>
            <a:fillRect/>
          </a:stretch>
        </p:blipFill>
        <p:spPr bwMode="auto">
          <a:xfrm>
            <a:off x="1531938" y="-136525"/>
            <a:ext cx="152400" cy="1524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620688"/>
            <a:ext cx="8352928" cy="1938992"/>
          </a:xfrm>
          <a:prstGeom prst="rect">
            <a:avLst/>
          </a:prstGeom>
        </p:spPr>
        <p:txBody>
          <a:bodyPr wrap="square">
            <a:spAutoFit/>
          </a:bodyPr>
          <a:lstStyle/>
          <a:p>
            <a:pPr lvl="0" indent="166688" algn="just" fontAlgn="base">
              <a:spcBef>
                <a:spcPct val="0"/>
              </a:spcBef>
              <a:spcAft>
                <a:spcPct val="0"/>
              </a:spcAft>
            </a:pPr>
            <a:r>
              <a:rPr lang="ru-RU" sz="2400" b="1" dirty="0" smtClean="0">
                <a:solidFill>
                  <a:srgbClr val="000000"/>
                </a:solidFill>
                <a:latin typeface="Times New Roman" pitchFamily="18" charset="0"/>
                <a:cs typeface="Times New Roman" pitchFamily="18" charset="0"/>
              </a:rPr>
              <a:t>Задание 18 . </a:t>
            </a:r>
            <a:r>
              <a:rPr lang="ru-RU" sz="2400" dirty="0" smtClean="0">
                <a:solidFill>
                  <a:srgbClr val="000000"/>
                </a:solidFill>
                <a:latin typeface="Times New Roman" pitchFamily="18" charset="0"/>
                <a:cs typeface="Times New Roman" pitchFamily="18" charset="0"/>
              </a:rPr>
              <a:t>Используя знания по истории России, раскройте смысл понятия «выкупные платежи». Приведите один исторический факт, конкретизирующий данное понятие применительно к истории России. Приведённый факт не должен содержаться в данном Вами определении понятия.</a:t>
            </a:r>
            <a:endParaRPr lang="ru-RU" sz="2400" b="1" dirty="0" smtClean="0">
              <a:solidFill>
                <a:srgbClr val="000000"/>
              </a:solidFill>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467544" y="5108860"/>
            <a:ext cx="8496944" cy="1749140"/>
          </a:xfrm>
          <a:prstGeom prst="rect">
            <a:avLst/>
          </a:prstGeom>
          <a:solidFill>
            <a:srgbClr val="FFFFFF"/>
          </a:solidFill>
          <a:ln w="9525">
            <a:noFill/>
            <a:miter lim="800000"/>
            <a:headEnd/>
            <a:tailEnd/>
          </a:ln>
          <a:effectLst/>
        </p:spPr>
        <p:txBody>
          <a:bodyPr vert="horz" wrap="square" lIns="0" tIns="88872" rIns="0" bIns="88872"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0000"/>
                </a:solidFill>
                <a:effectLst/>
                <a:latin typeface="Times New Roman" pitchFamily="18" charset="0"/>
                <a:cs typeface="Times New Roman" pitchFamily="18" charset="0"/>
              </a:rPr>
              <a:t>Задание 14     </a:t>
            </a: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Назовите способ комплектования вооружённых сил России в период, когда была написана изображённая на марке картина. Используя изображение, приведите одно любое обоснование Вашего ответа.</a:t>
            </a:r>
            <a:endParaRPr kumimoji="0" lang="ru-RU" sz="16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900" b="1" i="0" u="none" strike="noStrike" cap="none" normalizeH="0" baseline="0" dirty="0" smtClean="0">
                <a:ln>
                  <a:noFill/>
                </a:ln>
                <a:solidFill>
                  <a:srgbClr val="000000"/>
                </a:solidFill>
                <a:effectLst/>
                <a:latin typeface="Verdana" pitchFamily="34" charset="0"/>
                <a:cs typeface="Arial" pitchFamily="34" charset="0"/>
              </a:rPr>
              <a:t/>
            </a:r>
            <a:br>
              <a:rPr kumimoji="0" lang="ru-RU" sz="900" b="1" i="0" u="none" strike="noStrike" cap="none" normalizeH="0" baseline="0" dirty="0" smtClean="0">
                <a:ln>
                  <a:noFill/>
                </a:ln>
                <a:solidFill>
                  <a:srgbClr val="000000"/>
                </a:solidFill>
                <a:effectLst/>
                <a:latin typeface="Verdana" pitchFamily="34" charset="0"/>
                <a:cs typeface="Arial" pitchFamily="34" charset="0"/>
              </a:rPr>
            </a:br>
            <a:endParaRPr kumimoji="0" lang="ru-RU" sz="900" b="1" i="0" u="none" strike="noStrike" cap="none" normalizeH="0" baseline="0" dirty="0" smtClean="0">
              <a:ln>
                <a:noFill/>
              </a:ln>
              <a:solidFill>
                <a:srgbClr val="000000"/>
              </a:solidFill>
              <a:effectLst/>
              <a:latin typeface="Verdana"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rgbClr val="000000"/>
                </a:solidFill>
                <a:effectLst/>
                <a:latin typeface="Verdana" pitchFamily="34" charset="0"/>
                <a:cs typeface="Arial" pitchFamily="34" charset="0"/>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rgbClr val="000000"/>
                </a:solidFill>
                <a:effectLst/>
                <a:latin typeface="Verdana" pitchFamily="34" charset="0"/>
                <a:cs typeface="Arial" pitchFamily="34" charset="0"/>
              </a:rPr>
              <a:t> </a:t>
            </a:r>
          </a:p>
          <a:p>
            <a:pPr marL="0" marR="0" lvl="0" indent="166688" algn="just" defTabSz="914400" rtl="0" eaLnBrk="0" fontAlgn="base" latinLnBrk="0" hangingPunct="0">
              <a:lnSpc>
                <a:spcPct val="100000"/>
              </a:lnSpc>
              <a:spcBef>
                <a:spcPct val="0"/>
              </a:spcBef>
              <a:spcAft>
                <a:spcPct val="0"/>
              </a:spcAft>
              <a:buClrTx/>
              <a:buSzTx/>
              <a:buFontTx/>
              <a:buNone/>
              <a:tabLst/>
            </a:pPr>
            <a:r>
              <a:rPr kumimoji="0" lang="ru-RU" sz="900" b="1" i="0" u="none" strike="noStrike" cap="none" normalizeH="0" baseline="0" dirty="0" smtClean="0">
                <a:ln>
                  <a:noFill/>
                </a:ln>
                <a:solidFill>
                  <a:srgbClr val="000000"/>
                </a:solidFill>
                <a:effectLst/>
                <a:latin typeface="Verdana" pitchFamily="34" charset="0"/>
                <a:cs typeface="Arial" pitchFamily="34" charset="0"/>
              </a:rPr>
              <a:t/>
            </a:r>
            <a:br>
              <a:rPr kumimoji="0" lang="ru-RU" sz="900" b="1" i="0" u="none" strike="noStrike" cap="none" normalizeH="0" baseline="0" dirty="0" smtClean="0">
                <a:ln>
                  <a:noFill/>
                </a:ln>
                <a:solidFill>
                  <a:srgbClr val="000000"/>
                </a:solidFill>
                <a:effectLst/>
                <a:latin typeface="Verdana" pitchFamily="34" charset="0"/>
                <a:cs typeface="Arial" pitchFamily="34" charset="0"/>
              </a:rPr>
            </a:br>
            <a:endParaRPr kumimoji="0" lang="ru-RU" sz="900" b="1" i="0" u="none" strike="noStrike" cap="none" normalizeH="0" baseline="0" dirty="0" smtClean="0">
              <a:ln>
                <a:noFill/>
              </a:ln>
              <a:solidFill>
                <a:srgbClr val="000000"/>
              </a:solidFill>
              <a:effectLst/>
              <a:latin typeface="Verdana" pitchFamily="34" charset="0"/>
              <a:cs typeface="Arial" pitchFamily="34" charset="0"/>
            </a:endParaRPr>
          </a:p>
        </p:txBody>
      </p:sp>
      <p:pic>
        <p:nvPicPr>
          <p:cNvPr id="59394" name="Picture 2" descr="https://hist.reshuege.ru/img/briefcase--plus.png"/>
          <p:cNvPicPr>
            <a:picLocks noChangeAspect="1" noChangeArrowheads="1"/>
          </p:cNvPicPr>
          <p:nvPr/>
        </p:nvPicPr>
        <p:blipFill>
          <a:blip r:embed="rId2" cstate="print"/>
          <a:srcRect/>
          <a:stretch>
            <a:fillRect/>
          </a:stretch>
        </p:blipFill>
        <p:spPr bwMode="auto">
          <a:xfrm>
            <a:off x="1365250" y="-614363"/>
            <a:ext cx="152400" cy="152400"/>
          </a:xfrm>
          <a:prstGeom prst="rect">
            <a:avLst/>
          </a:prstGeom>
          <a:noFill/>
        </p:spPr>
      </p:pic>
      <p:pic>
        <p:nvPicPr>
          <p:cNvPr id="59396" name="Picture 4" descr="https://hist.reshuege.ru/get_file?id=99780"/>
          <p:cNvPicPr>
            <a:picLocks noChangeAspect="1" noChangeArrowheads="1"/>
          </p:cNvPicPr>
          <p:nvPr/>
        </p:nvPicPr>
        <p:blipFill>
          <a:blip r:embed="rId3" cstate="print"/>
          <a:srcRect/>
          <a:stretch>
            <a:fillRect/>
          </a:stretch>
        </p:blipFill>
        <p:spPr bwMode="auto">
          <a:xfrm>
            <a:off x="899592" y="260648"/>
            <a:ext cx="6517010" cy="4982535"/>
          </a:xfrm>
          <a:prstGeom prst="rect">
            <a:avLst/>
          </a:prstGeom>
          <a:noFill/>
        </p:spPr>
      </p:pic>
      <p:sp>
        <p:nvSpPr>
          <p:cNvPr id="5" name="Прямоугольник 4"/>
          <p:cNvSpPr/>
          <p:nvPr/>
        </p:nvSpPr>
        <p:spPr>
          <a:xfrm>
            <a:off x="683568" y="260648"/>
            <a:ext cx="7632848" cy="369332"/>
          </a:xfrm>
          <a:prstGeom prst="rect">
            <a:avLst/>
          </a:prstGeom>
        </p:spPr>
        <p:txBody>
          <a:bodyPr wrap="square">
            <a:spAutoFit/>
          </a:bodyPr>
          <a:lstStyle/>
          <a:p>
            <a:r>
              <a:rPr lang="ru-RU" b="1" dirty="0" smtClean="0">
                <a:latin typeface="Times New Roman" pitchFamily="18" charset="0"/>
                <a:cs typeface="Times New Roman" pitchFamily="18" charset="0"/>
              </a:rPr>
              <a:t>Рассмотрите изображение и выполните задания 14, 15</a:t>
            </a:r>
            <a:r>
              <a:rPr lang="ru-RU" b="1" dirty="0" smtClean="0"/>
              <a:t>.</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0" y="0"/>
            <a:ext cx="9144000" cy="0"/>
          </a:xfrm>
          <a:prstGeom prst="rect">
            <a:avLst/>
          </a:prstGeom>
          <a:solidFill>
            <a:srgbClr val="FFFFFF"/>
          </a:solidFill>
          <a:ln w="9525">
            <a:noFill/>
            <a:miter lim="800000"/>
            <a:headEnd/>
            <a:tailEnd/>
          </a:ln>
          <a:effectLst/>
        </p:spPr>
        <p:txBody>
          <a:bodyPr vert="horz" wrap="none" lIns="0" tIns="44436" rIns="0" bIns="44436"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900" b="1" i="0" u="none" strike="noStrike" cap="none" normalizeH="0" baseline="0" smtClean="0">
                <a:ln>
                  <a:noFill/>
                </a:ln>
                <a:solidFill>
                  <a:srgbClr val="000000"/>
                </a:solidFill>
                <a:effectLst/>
                <a:latin typeface="Verdana" pitchFamily="34" charset="0"/>
                <a:cs typeface="Arial" pitchFamily="34" charset="0"/>
              </a:rPr>
              <a:t>7. Задание 15 </a:t>
            </a:r>
            <a:endParaRPr kumimoji="0" lang="ru-RU" sz="800" b="0" i="0" u="none" strike="noStrike" cap="none" normalizeH="0" baseline="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smtClean="0">
                <a:ln>
                  <a:noFill/>
                </a:ln>
                <a:solidFill>
                  <a:srgbClr val="000000"/>
                </a:solidFill>
                <a:effectLst/>
                <a:latin typeface="Verdana" pitchFamily="34" charset="0"/>
                <a:cs typeface="Arial" pitchFamily="34" charset="0"/>
              </a:rPr>
              <a:t>Какой из представленных ниже памятников архитектуры возводился при жизни автора изображённой на марке картины? В ответе запишите цифру, которой обозначен этот памятник архитектуры. Укажите назначение этого здания (памятника архитектуры).</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smtClean="0">
                <a:ln>
                  <a:noFill/>
                </a:ln>
                <a:solidFill>
                  <a:srgbClr val="000000"/>
                </a:solidFill>
                <a:effectLst/>
                <a:latin typeface="Verdana" pitchFamily="34" charset="0"/>
                <a:cs typeface="Arial" pitchFamily="34" charset="0"/>
              </a:rPr>
              <a:t>  </a:t>
            </a:r>
            <a:r>
              <a:rPr kumimoji="0" lang="ru-RU" sz="27100" b="0" i="0" u="none" strike="noStrike" cap="none" normalizeH="0" baseline="0" smtClean="0">
                <a:ln>
                  <a:noFill/>
                </a:ln>
                <a:solidFill>
                  <a:srgbClr val="000000"/>
                </a:solidFill>
                <a:effectLst/>
                <a:latin typeface="Verdana" pitchFamily="34" charset="0"/>
                <a:cs typeface="Arial" pitchFamily="34" charset="0"/>
              </a:rPr>
              <a:t> </a:t>
            </a:r>
            <a:r>
              <a:rPr kumimoji="0" lang="ru-RU" sz="900" b="0" i="0" u="none" strike="noStrike" cap="none" normalizeH="0" baseline="0" smtClean="0">
                <a:ln>
                  <a:noFill/>
                </a:ln>
                <a:solidFill>
                  <a:srgbClr val="000000"/>
                </a:solidFill>
                <a:effectLst/>
                <a:latin typeface="Verdana" pitchFamily="34" charset="0"/>
                <a:cs typeface="Arial" pitchFamily="34" charset="0"/>
              </a:rPr>
              <a:t>                                                                                                                       </a:t>
            </a:r>
          </a:p>
        </p:txBody>
      </p:sp>
      <p:pic>
        <p:nvPicPr>
          <p:cNvPr id="58370" name="Picture 2" descr="https://hist.reshuege.ru/get_file?id=99795"/>
          <p:cNvPicPr>
            <a:picLocks noChangeAspect="1" noChangeArrowheads="1"/>
          </p:cNvPicPr>
          <p:nvPr/>
        </p:nvPicPr>
        <p:blipFill>
          <a:blip r:embed="rId2" cstate="print"/>
          <a:srcRect/>
          <a:stretch>
            <a:fillRect/>
          </a:stretch>
        </p:blipFill>
        <p:spPr bwMode="auto">
          <a:xfrm>
            <a:off x="755576" y="1628800"/>
            <a:ext cx="7416824" cy="5229200"/>
          </a:xfrm>
          <a:prstGeom prst="rect">
            <a:avLst/>
          </a:prstGeom>
          <a:noFill/>
        </p:spPr>
      </p:pic>
      <p:sp>
        <p:nvSpPr>
          <p:cNvPr id="6" name="Прямоугольник 5"/>
          <p:cNvSpPr/>
          <p:nvPr/>
        </p:nvSpPr>
        <p:spPr>
          <a:xfrm>
            <a:off x="395536" y="404664"/>
            <a:ext cx="8136904" cy="1200329"/>
          </a:xfrm>
          <a:prstGeom prst="rect">
            <a:avLst/>
          </a:prstGeom>
        </p:spPr>
        <p:txBody>
          <a:bodyPr wrap="square">
            <a:spAutoFit/>
          </a:bodyPr>
          <a:lstStyle/>
          <a:p>
            <a:r>
              <a:rPr lang="ru-RU" b="1" dirty="0" smtClean="0">
                <a:latin typeface="Times New Roman" pitchFamily="18" charset="0"/>
                <a:cs typeface="Times New Roman" pitchFamily="18" charset="0"/>
              </a:rPr>
              <a:t>Задание 15. </a:t>
            </a:r>
            <a:r>
              <a:rPr lang="ru-RU" dirty="0" smtClean="0">
                <a:latin typeface="Times New Roman" pitchFamily="18" charset="0"/>
                <a:cs typeface="Times New Roman" pitchFamily="18" charset="0"/>
              </a:rPr>
              <a:t>Какой из представленных ниже памятников архитектуры возводился при жизни автора изображённой на марке картины? В ответе запишите цифру, которой обозначен этот памятник архитектуры. Укажите назначение этого здания (памятника архитектуры)</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188640"/>
            <a:ext cx="5598368" cy="369332"/>
          </a:xfrm>
          <a:prstGeom prst="rect">
            <a:avLst/>
          </a:prstGeom>
        </p:spPr>
        <p:txBody>
          <a:bodyPr wrap="square">
            <a:spAutoFit/>
          </a:bodyPr>
          <a:lstStyle/>
          <a:p>
            <a:r>
              <a:rPr lang="ru-RU" b="1" dirty="0" smtClean="0">
                <a:latin typeface="Times New Roman" pitchFamily="18" charset="0"/>
                <a:cs typeface="Times New Roman" pitchFamily="18" charset="0"/>
              </a:rPr>
              <a:t>Рассмотрите схему и выполните задания 8-11</a:t>
            </a:r>
            <a:endParaRPr lang="ru-RU" b="1" dirty="0">
              <a:latin typeface="Times New Roman" pitchFamily="18" charset="0"/>
              <a:cs typeface="Times New Roman" pitchFamily="18" charset="0"/>
            </a:endParaRPr>
          </a:p>
        </p:txBody>
      </p:sp>
      <p:pic>
        <p:nvPicPr>
          <p:cNvPr id="62466" name="Picture 2" descr="https://hist.reshuege.ru/get_file?id=34090"/>
          <p:cNvPicPr>
            <a:picLocks noChangeAspect="1" noChangeArrowheads="1"/>
          </p:cNvPicPr>
          <p:nvPr/>
        </p:nvPicPr>
        <p:blipFill>
          <a:blip r:embed="rId2" cstate="print"/>
          <a:srcRect/>
          <a:stretch>
            <a:fillRect/>
          </a:stretch>
        </p:blipFill>
        <p:spPr bwMode="auto">
          <a:xfrm>
            <a:off x="395536" y="764704"/>
            <a:ext cx="8136904" cy="5256584"/>
          </a:xfrm>
          <a:prstGeom prst="rect">
            <a:avLst/>
          </a:prstGeom>
          <a:noFill/>
        </p:spPr>
      </p:pic>
      <p:sp>
        <p:nvSpPr>
          <p:cNvPr id="62467" name="Rectangle 3"/>
          <p:cNvSpPr>
            <a:spLocks noChangeArrowheads="1"/>
          </p:cNvSpPr>
          <p:nvPr/>
        </p:nvSpPr>
        <p:spPr bwMode="auto">
          <a:xfrm>
            <a:off x="539552" y="6093296"/>
            <a:ext cx="8064896" cy="582182"/>
          </a:xfrm>
          <a:prstGeom prst="rect">
            <a:avLst/>
          </a:prstGeom>
          <a:solidFill>
            <a:srgbClr val="FFFFFF"/>
          </a:solidFill>
          <a:ln w="9525">
            <a:noFill/>
            <a:miter lim="800000"/>
            <a:headEnd/>
            <a:tailEnd/>
          </a:ln>
          <a:effectLst/>
        </p:spPr>
        <p:txBody>
          <a:bodyPr vert="horz" wrap="square" lIns="0" tIns="44436" rIns="0" bIns="44436" numCol="1" anchor="ctr" anchorCtr="0" compatLnSpc="1">
            <a:prstTxWarp prst="textNoShape">
              <a:avLst/>
            </a:prstTxWarp>
            <a:spAutoFit/>
          </a:bodyPr>
          <a:lstStyle/>
          <a:p>
            <a:pPr marL="0" marR="0" lvl="0" indent="166688"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0000"/>
                </a:solidFill>
                <a:effectLst/>
                <a:latin typeface="Times New Roman" pitchFamily="18" charset="0"/>
                <a:cs typeface="Times New Roman" pitchFamily="18" charset="0"/>
              </a:rPr>
              <a:t>Задание 8</a:t>
            </a:r>
            <a:r>
              <a:rPr lang="ru-RU" sz="1600" b="1" dirty="0" smtClean="0">
                <a:solidFill>
                  <a:srgbClr val="000000"/>
                </a:solidFill>
                <a:latin typeface="Times New Roman" pitchFamily="18" charset="0"/>
                <a:cs typeface="Times New Roman" pitchFamily="18" charset="0"/>
              </a:rPr>
              <a:t>. </a:t>
            </a: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Напишите название обозначенной цифрой «1» крепости, осаде которой российскими войсками посвящена схема.</a:t>
            </a:r>
            <a:endParaRPr kumimoji="0" lang="ru-RU" sz="1600" b="1" i="0" u="none" strike="noStrike" cap="none" normalizeH="0" baseline="0" dirty="0" smtClean="0">
              <a:ln>
                <a:noFill/>
              </a:ln>
              <a:solidFill>
                <a:srgbClr val="000000"/>
              </a:solidFill>
              <a:effectLst/>
              <a:latin typeface="Times New Roman" pitchFamily="18" charset="0"/>
              <a:cs typeface="Times New Roman" pitchFamily="18" charset="0"/>
            </a:endParaRPr>
          </a:p>
        </p:txBody>
      </p:sp>
      <p:pic>
        <p:nvPicPr>
          <p:cNvPr id="62468" name="Picture 4" descr="https://hist.reshuege.ru/img/briefcase--plus.png"/>
          <p:cNvPicPr>
            <a:picLocks noChangeAspect="1" noChangeArrowheads="1"/>
          </p:cNvPicPr>
          <p:nvPr/>
        </p:nvPicPr>
        <p:blipFill>
          <a:blip r:embed="rId3" cstate="print"/>
          <a:srcRect/>
          <a:stretch>
            <a:fillRect/>
          </a:stretch>
        </p:blipFill>
        <p:spPr bwMode="auto">
          <a:xfrm>
            <a:off x="1450975" y="-136525"/>
            <a:ext cx="152400" cy="1524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TotalTime>
  <Words>1106</Words>
  <Application>Microsoft Office PowerPoint</Application>
  <PresentationFormat>Экран (4:3)</PresentationFormat>
  <Paragraphs>148</Paragraphs>
  <Slides>30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2</cp:revision>
  <dcterms:created xsi:type="dcterms:W3CDTF">2022-02-27T18:10:12Z</dcterms:created>
  <dcterms:modified xsi:type="dcterms:W3CDTF">2022-03-13T20:02:10Z</dcterms:modified>
</cp:coreProperties>
</file>