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  <p:sldId id="263" r:id="rId7"/>
    <p:sldId id="264" r:id="rId8"/>
    <p:sldId id="265" r:id="rId9"/>
    <p:sldId id="266" r:id="rId10"/>
    <p:sldId id="259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1074" y="-4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195486"/>
            <a:ext cx="8784975" cy="47773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8399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C988D2-4374-405C-A299-00E1DB3100FE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EBEC59-5FB8-44D6-80DE-0F70CFFE88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7823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C988D2-4374-405C-A299-00E1DB3100FE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EBEC59-5FB8-44D6-80DE-0F70CFFE88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3797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C988D2-4374-405C-A299-00E1DB3100FE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EBEC59-5FB8-44D6-80DE-0F70CFFE88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6623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C988D2-4374-405C-A299-00E1DB3100FE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EBEC59-5FB8-44D6-80DE-0F70CFFE88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4103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C988D2-4374-405C-A299-00E1DB3100FE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EBEC59-5FB8-44D6-80DE-0F70CFFE88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8992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C988D2-4374-405C-A299-00E1DB3100FE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EBEC59-5FB8-44D6-80DE-0F70CFFE88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0286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C988D2-4374-405C-A299-00E1DB3100FE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EBEC59-5FB8-44D6-80DE-0F70CFFE88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698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C988D2-4374-405C-A299-00E1DB3100FE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EBEC59-5FB8-44D6-80DE-0F70CFFE88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7245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C988D2-4374-405C-A299-00E1DB3100FE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EBEC59-5FB8-44D6-80DE-0F70CFFE88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6474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C988D2-4374-405C-A299-00E1DB3100FE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EBEC59-5FB8-44D6-80DE-0F70CFFE88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9724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0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4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58362" y="3579862"/>
            <a:ext cx="2418206" cy="14163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2699792" y="843558"/>
            <a:ext cx="4176463" cy="36004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1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2053">
            <a:off x="541853" y="433051"/>
            <a:ext cx="576064" cy="74549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1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2053">
            <a:off x="5150366" y="3902621"/>
            <a:ext cx="576064" cy="74549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1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2053">
            <a:off x="7598636" y="1045119"/>
            <a:ext cx="576064" cy="7454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195486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Рамка 8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3611"/>
            </a:avLst>
          </a:prstGeom>
          <a:blipFill dpi="0"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88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unpics.ru/images/1283402_record-54815.jpg" TargetMode="External"/><Relationship Id="rId2" Type="http://schemas.openxmlformats.org/officeDocument/2006/relationships/hyperlink" Target="http://img-fotki.yandex.ru/get/4418/107153161.352/0_745f6_50acdd04_XXL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3.bp.blogspot.com/-f8-sAYF_qGA/V9mkk--J3uI/AAAAAAAADac/BsYOreTO4QE2If3-hP6E4Av2AU8rBLM0ACEw/s1600/76b16e69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843559"/>
            <a:ext cx="6311054" cy="2085381"/>
          </a:xfrm>
        </p:spPr>
        <p:txBody>
          <a:bodyPr>
            <a:prstTxWarp prst="textPlain">
              <a:avLst>
                <a:gd name="adj" fmla="val 50568"/>
              </a:avLst>
            </a:prstTxWarp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dirty="0" smtClean="0"/>
              <a:t>Музыкальные игры как средство развития коммуникативных способностей на уроках музыки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3571882"/>
            <a:ext cx="3456384" cy="94408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1600" i="1" dirty="0" smtClean="0">
                <a:ln>
                  <a:solidFill>
                    <a:prstClr val="black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РМО учителей музыки и ИЗО</a:t>
            </a:r>
          </a:p>
          <a:p>
            <a:pPr lvl="0">
              <a:defRPr/>
            </a:pPr>
            <a:r>
              <a:rPr lang="ru-RU" sz="1600" i="1" dirty="0" smtClean="0">
                <a:ln>
                  <a:solidFill>
                    <a:prstClr val="black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27.03.2019</a:t>
            </a:r>
            <a:endParaRPr lang="ru-RU" sz="1600" dirty="0">
              <a:solidFill>
                <a:prstClr val="black">
                  <a:tint val="7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76b16e6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923678"/>
            <a:ext cx="2254181" cy="25257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5032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195486"/>
            <a:ext cx="8229600" cy="720080"/>
          </a:xfrm>
        </p:spPr>
        <p:txBody>
          <a:bodyPr>
            <a:normAutofit/>
          </a:bodyPr>
          <a:lstStyle/>
          <a:p>
            <a:r>
              <a:rPr lang="ru-RU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ИСТОЧНИКИ </a:t>
            </a:r>
            <a:r>
              <a:rPr lang="ru-RU" sz="40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ИНФОРМАЦИИ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9582"/>
            <a:ext cx="8229600" cy="3816424"/>
          </a:xfrm>
        </p:spPr>
        <p:txBody>
          <a:bodyPr>
            <a:normAutofit fontScale="55000" lnSpcReduction="20000"/>
          </a:bodyPr>
          <a:lstStyle/>
          <a:p>
            <a:r>
              <a:rPr lang="ru-RU" sz="2800" dirty="0" smtClean="0"/>
              <a:t>Используемая литература:</a:t>
            </a:r>
          </a:p>
          <a:p>
            <a:r>
              <a:rPr lang="ru-RU" sz="2800" dirty="0" smtClean="0"/>
              <a:t>1. А. Г. </a:t>
            </a:r>
            <a:r>
              <a:rPr lang="ru-RU" sz="2800" dirty="0" err="1" smtClean="0"/>
              <a:t>Асмолов</a:t>
            </a:r>
            <a:r>
              <a:rPr lang="ru-RU" sz="2800" dirty="0" smtClean="0"/>
              <a:t>. Как проектировать универсальные учебные действия в начальной школе. От действия к мысли: пособие для учителя. М.: Просвещение, 2011.</a:t>
            </a:r>
          </a:p>
          <a:p>
            <a:r>
              <a:rPr lang="ru-RU" sz="2800" dirty="0" smtClean="0"/>
              <a:t>2. </a:t>
            </a:r>
            <a:r>
              <a:rPr lang="ru-RU" sz="2800" dirty="0" err="1" smtClean="0"/>
              <a:t>Селевко</a:t>
            </a:r>
            <a:r>
              <a:rPr lang="ru-RU" sz="2800" dirty="0" smtClean="0"/>
              <a:t> Г. К. Педагогические технологии на основе активизации, интенсификации и эффективного управления УВП. Москва НИИ школьных технологий, 2005.</a:t>
            </a:r>
          </a:p>
          <a:p>
            <a:r>
              <a:rPr lang="ru-RU" sz="2800" dirty="0" smtClean="0"/>
              <a:t>3. Кукушкин В. С. Современные педагогические технологии. Ростов–на - Дону «Феникс». 2004.</a:t>
            </a:r>
          </a:p>
          <a:p>
            <a:r>
              <a:rPr lang="ru-RU" sz="2800" dirty="0" smtClean="0"/>
              <a:t>4. Интернет- ресурсы.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500" u="sng" dirty="0" smtClean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  <a:hlinkClick r:id="rId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5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http</a:t>
            </a:r>
            <a:r>
              <a:rPr lang="ru-RU" sz="25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://img-fotki.yandex.ru/get/4418/107153161.352/0_745f6_50acdd04_XXL.jpg</a:t>
            </a:r>
            <a:r>
              <a:rPr lang="ru-RU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5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http</a:t>
            </a:r>
            <a:r>
              <a:rPr lang="ru-RU" sz="25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://sunpics.ru/images/1283402_record-54815.jpg</a:t>
            </a:r>
            <a:r>
              <a:rPr lang="ru-RU" sz="25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25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5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https://3.bp.blogspot.com/-f8-sAYF_qGA/V9mkk--J3uI/AAAAAAAADac/BsYOreTO4QE2If3-hP6E4Av2AU8rBLM0ACEw/s1600/76b16e69.png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019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Музыкальная игра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357305"/>
            <a:ext cx="56435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- один из видов деятельности.</a:t>
            </a:r>
          </a:p>
          <a:p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857370"/>
            <a:ext cx="75993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-форма проявления активности личности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2387084"/>
            <a:ext cx="72095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Критерий успешности: взаимопонимание и </a:t>
            </a:r>
          </a:p>
          <a:p>
            <a:r>
              <a:rPr lang="ru-RU" sz="2800" dirty="0" smtClean="0"/>
              <a:t>взаимодоверие между педагогом и участниками 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415938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Музыкальные игры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214429"/>
            <a:ext cx="8286808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-являются средством развития коммуникативных способностей на уроках музыки.</a:t>
            </a:r>
          </a:p>
          <a:p>
            <a:r>
              <a:rPr lang="ru-RU" sz="2800" dirty="0" smtClean="0"/>
              <a:t>-формируют </a:t>
            </a:r>
            <a:r>
              <a:rPr lang="ru-RU" sz="2800" i="1" dirty="0" smtClean="0"/>
              <a:t>умение слушать</a:t>
            </a:r>
            <a:r>
              <a:rPr lang="ru-RU" sz="2800" dirty="0" smtClean="0"/>
              <a:t>, способность встать на позицию другого человека, вести диалог, участвовать в обсуждении значимых для каждого человека проблем жизни и продуктивно сотрудничать со сверстниками и взрослыми.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6"/>
            <a:ext cx="8229600" cy="371477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 «Музыкальные игры пробуждают воображение, фантазию ребенка, обостряют восприятие окружающего мира, углубляют представление о предметах и явлениях, то есть активизируют творческие силы разума»</a:t>
            </a:r>
            <a:br>
              <a:rPr lang="ru-RU" sz="2800" dirty="0" smtClean="0"/>
            </a:br>
            <a:r>
              <a:rPr lang="ru-RU" sz="2800" dirty="0" smtClean="0"/>
              <a:t>                                                               В.А.Сухомлинский.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428610"/>
            <a:ext cx="850112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Игры разделяются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-по виду деятельности: физические (двигательные), интеллектуальные (умственные), трудовые, социальные и психологические;</a:t>
            </a:r>
            <a:endParaRPr lang="ru-RU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-по характеру педагогического процесса:  обучающие, тренировочные, контролирующие и обобщающие;  познавательные, воспитательные, развивающие;  репродуктивные, продуктивные, творческие;  коммуникативные, диагностические, </a:t>
            </a:r>
            <a:r>
              <a:rPr lang="ru-RU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профориентационные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психотехнические;</a:t>
            </a:r>
            <a:endParaRPr lang="ru-RU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-по игровой методике: предметные, сюжетные, ролевые, деловые, имитационные, игры-драматизации.</a:t>
            </a:r>
            <a:endParaRPr lang="ru-RU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-по игровой среде: игры с предметами и без предметов, настольные, </a:t>
            </a:r>
            <a:endParaRPr lang="ru-RU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комнатные, уличные, на местности, компьютерные, с различными средствами передвижения.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881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Музыкальные игры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857370"/>
            <a:ext cx="75993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-форма проявления активности личности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2387084"/>
            <a:ext cx="72095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Критерий успешности: взаимопонимание и </a:t>
            </a:r>
          </a:p>
          <a:p>
            <a:r>
              <a:rPr lang="ru-RU" sz="2800" dirty="0" smtClean="0"/>
              <a:t>взаимодоверие между педагогом и участниками 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415938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Музыкальная игра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071552"/>
            <a:ext cx="564358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-«Угадай инструмент»,</a:t>
            </a:r>
          </a:p>
          <a:p>
            <a:r>
              <a:rPr lang="ru-RU" sz="2800" b="1" dirty="0" smtClean="0"/>
              <a:t> -«Играем в оркестр», </a:t>
            </a:r>
          </a:p>
          <a:p>
            <a:r>
              <a:rPr lang="ru-RU" sz="2800" b="1" dirty="0" smtClean="0"/>
              <a:t>-«Загадочный инструмент»,</a:t>
            </a:r>
          </a:p>
          <a:p>
            <a:r>
              <a:rPr lang="ru-RU" sz="2800" b="1" dirty="0" smtClean="0"/>
              <a:t> -«Музыкальный поезд», </a:t>
            </a:r>
          </a:p>
          <a:p>
            <a:r>
              <a:rPr lang="ru-RU" sz="2800" b="1" dirty="0" smtClean="0"/>
              <a:t>-«Угадай-ка»,</a:t>
            </a:r>
          </a:p>
          <a:p>
            <a:pPr>
              <a:buFontTx/>
              <a:buChar char="-"/>
            </a:pPr>
            <a:r>
              <a:rPr lang="ru-RU" sz="2800" b="1" dirty="0" smtClean="0"/>
              <a:t>«Узнай песню», </a:t>
            </a:r>
          </a:p>
          <a:p>
            <a:pPr>
              <a:buFontTx/>
              <a:buChar char="-"/>
            </a:pPr>
            <a:r>
              <a:rPr lang="ru-RU" sz="2800" b="1" dirty="0" smtClean="0"/>
              <a:t>«Фортепиано»,</a:t>
            </a:r>
            <a:r>
              <a:rPr lang="ru-RU" sz="2800" dirty="0" smtClean="0"/>
              <a:t> </a:t>
            </a:r>
          </a:p>
          <a:p>
            <a:pPr>
              <a:buFontTx/>
              <a:buChar char="-"/>
            </a:pPr>
            <a:r>
              <a:rPr lang="ru-RU" sz="2800" b="1" dirty="0" smtClean="0"/>
              <a:t>«Узнай песню».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415938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вокально-хоровая работа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142990"/>
            <a:ext cx="750099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-</a:t>
            </a:r>
            <a:r>
              <a:rPr lang="ru-RU" sz="2800" b="1" dirty="0" smtClean="0"/>
              <a:t>Игра «Эхо»;</a:t>
            </a:r>
          </a:p>
          <a:p>
            <a:r>
              <a:rPr lang="ru-RU" sz="2800" b="1" dirty="0" smtClean="0"/>
              <a:t>-Игра «Ходит песенка по кругу»;</a:t>
            </a:r>
          </a:p>
          <a:p>
            <a:r>
              <a:rPr lang="ru-RU" sz="2800" b="1" dirty="0" smtClean="0"/>
              <a:t>-Игра «Ритмический аккомпанемент»;</a:t>
            </a:r>
          </a:p>
          <a:p>
            <a:r>
              <a:rPr lang="ru-RU" sz="2800" b="1" dirty="0" smtClean="0"/>
              <a:t>-Игра «Поймай ноту»;</a:t>
            </a:r>
          </a:p>
          <a:p>
            <a:r>
              <a:rPr lang="ru-RU" sz="2800" b="1" dirty="0" smtClean="0"/>
              <a:t>-Игра «</a:t>
            </a:r>
            <a:r>
              <a:rPr lang="ru-RU" sz="2800" b="1" dirty="0" err="1" smtClean="0"/>
              <a:t>Кольцовка</a:t>
            </a:r>
            <a:r>
              <a:rPr lang="ru-RU" sz="2800" b="1" dirty="0" smtClean="0"/>
              <a:t> песен»;</a:t>
            </a:r>
          </a:p>
          <a:p>
            <a:endParaRPr lang="ru-RU" sz="2800" b="1" dirty="0" smtClean="0"/>
          </a:p>
          <a:p>
            <a:endParaRPr lang="ru-RU" sz="2800" b="1" dirty="0" smtClean="0"/>
          </a:p>
          <a:p>
            <a:r>
              <a:rPr lang="ru-RU" sz="2800" b="1" dirty="0" smtClean="0"/>
              <a:t> </a:t>
            </a:r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«Играем в оркестр»</a:t>
            </a:r>
            <a:endParaRPr lang="ru-RU" dirty="0"/>
          </a:p>
        </p:txBody>
      </p:sp>
      <p:pic>
        <p:nvPicPr>
          <p:cNvPr id="1027" name="Picture 3" descr="C:\Documents and Settings\1.7B9D1BE7850B4B0\Рабочий стол\Копия DSC_2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000114"/>
            <a:ext cx="5560623" cy="3875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364</Words>
  <Application>Microsoft Office PowerPoint</Application>
  <PresentationFormat>Экран (16:9)</PresentationFormat>
  <Paragraphs>53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Музыкальные игры как средство развития коммуникативных способностей на уроках музыки</vt:lpstr>
      <vt:lpstr>Музыкальная игра</vt:lpstr>
      <vt:lpstr>Музыкальные игры</vt:lpstr>
      <vt:lpstr> «Музыкальные игры пробуждают воображение, фантазию ребенка, обостряют восприятие окружающего мира, углубляют представление о предметах и явлениях, то есть активизируют творческие силы разума»                                                                В.А.Сухомлинский.</vt:lpstr>
      <vt:lpstr>Слайд 5</vt:lpstr>
      <vt:lpstr>Музыкальные игры</vt:lpstr>
      <vt:lpstr>Музыкальная игра</vt:lpstr>
      <vt:lpstr>вокально-хоровая работа</vt:lpstr>
      <vt:lpstr>Игра «Играем в оркестр»</vt:lpstr>
      <vt:lpstr>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Бейгул Ольга Куприяновна</dc:creator>
  <cp:lastModifiedBy>1</cp:lastModifiedBy>
  <cp:revision>16</cp:revision>
  <dcterms:created xsi:type="dcterms:W3CDTF">2018-08-14T11:17:42Z</dcterms:created>
  <dcterms:modified xsi:type="dcterms:W3CDTF">2019-03-21T13:39:29Z</dcterms:modified>
</cp:coreProperties>
</file>