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0" r:id="rId3"/>
    <p:sldId id="261" r:id="rId4"/>
    <p:sldId id="257" r:id="rId5"/>
    <p:sldId id="256" r:id="rId6"/>
    <p:sldId id="258" r:id="rId7"/>
    <p:sldId id="259" r:id="rId8"/>
    <p:sldId id="263" r:id="rId9"/>
    <p:sldId id="264" r:id="rId10"/>
    <p:sldId id="266" r:id="rId11"/>
    <p:sldId id="267" r:id="rId12"/>
    <p:sldId id="265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77048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Формирующее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оценивание на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уроках русского языка и 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литературы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57800" y="4724399"/>
            <a:ext cx="3562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Автор: Квас Дина Георгиевна, учитель  русского языка и литературы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290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6hMpZB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Csy/kKAAAAACgAAAAoAAAAZAAAAGQAAAAAAAAAzMzMAAAAAABQAAAAUAAAAGQAAABkAAAAAAAAAAcAAAA4AAAAAAAAAAAAAAAAAAAA////AAAAAAAAAAAAAAAAAIkHAABsCgAAngI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AAAAABAAAAAAAAAAAAAAAAAAAAAAAAAAAAAAAAAAAAAAAAAAAAAAAAf39/AAAAAAPMzMwAwMD/AH9/fwAAAAAAAAAAAAAAAAD///8AAAAAACEAAAAYAAAAFAAAAOwIAACiAgAAhUkAAEsnAAAQAAAAJgAAAAgAAAABgQAAAAAAAA=="/>
              </a:ext>
            </a:extLst>
          </p:cNvPicPr>
          <p:nvPr/>
        </p:nvPicPr>
        <p:blipFill>
          <a:blip r:embed="rId2"/>
          <a:srcRect t="19290" r="26680" b="6700"/>
          <a:stretch>
            <a:fillRect/>
          </a:stretch>
        </p:blipFill>
        <p:spPr>
          <a:xfrm>
            <a:off x="29497" y="-27039"/>
            <a:ext cx="9381093" cy="685800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21072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3"/>
          <p:cNvPicPr>
            <a:picLocks noChangeAspect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6hMpZB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Csy/kKAAAAACgAAAAoAAAAZAAAAGQAAAAAAAAAzMzMAAAAAABQAAAAUAAAAGQAAABkAAAAAAAAAAcAAAA4AAAAAAAAAAAAAAAAAAAA////AAAAAAAAAAAAAAAAABUIAAC7CgAAEgI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AAAAABAAAAAAAAAAAAAAAAAAAAAAAAAAAAAAAAAAAAAAAAAAAAAAAAf39/AAAAAAPMzMwAwMD/AH9/fwAAAAAAAAAAAAAAAAD///8AAAAAACEAAAAYAAAAFAAAAKIJAADvAgAAXUcAAFkmAAAQAAAAJgAAAAgAAAABgQAAAAAAAA=="/>
              </a:ext>
            </a:extLst>
          </p:cNvPicPr>
          <p:nvPr/>
        </p:nvPicPr>
        <p:blipFill>
          <a:blip r:embed="rId2"/>
          <a:srcRect t="20690" r="27470" b="5300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914963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074509"/>
            <a:ext cx="85689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уроках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рефлексия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использованием фразеологизмов с целью развития речи учащихся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Продолжи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предложения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На занятии для меня было важно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_________________________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Занятие помогло задуматься 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___________________________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Я научился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___________________________________________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К моим достижениям можно отнести_____________________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Выбери фразеологизм, который отражает твою работу на уроке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Превзошёл сам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себя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Это ещё цветочки, а ягодки будут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впереди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Не ударил лицом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грязь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Бил мимо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Язык плохо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подвешен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Из кожи вон лез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18321" y="272302"/>
            <a:ext cx="3652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Формы рефлексии</a:t>
            </a:r>
          </a:p>
        </p:txBody>
      </p:sp>
    </p:spTree>
    <p:extLst>
      <p:ext uri="{BB962C8B-B14F-4D97-AF65-F5344CB8AC3E}">
        <p14:creationId xmlns:p14="http://schemas.microsoft.com/office/powerpoint/2010/main" val="4250287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"/>
          <p:cNvPicPr>
            <a:picLocks noChangeAspect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6hMpZB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Csy/kKAAAAACgAAAAoAAAAZAAAAGQAAAAAAAAAzMzMAAAAAABQAAAAUAAAAGQAAABkAAAAAAAAAAcAAAA4AAAAAAAAAAAAAAAAAAAA////AAAAAAAAAAAAAAAAAAAAAAAAAAAAAAAAAAAAAABkAAAAZAAAAAAAAAAjAAAABAAAAGQAAAAXAAAAFAAAAAAAAAAAAAAA/38AAP9/AAAAAAAACQAAAAQAAAAc+uwL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AAAAABAAAAAAAAAAAAAAAAAAAAAAAAAAAAAAAAAAAAAAAAAAAAAAAAf39/AAAAAAPMzMwAwMD/AH9/fwAAAAAAAAAAAAAAAAD///8AAAAAACEAAAAYAAAAFAAAAKMIAAA4BQAAbUkAAFkmAAAQAAAAJgAAAAgAAAABgQAAAAAAAA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-157316" y="0"/>
            <a:ext cx="9314691" cy="6845709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688798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28800" y="304800"/>
            <a:ext cx="573105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5400" b="1" i="0" u="none" strike="noStrike" kern="1200" cap="all" spc="0" normalizeH="0" baseline="0" noProof="0" dirty="0">
                <a:ln/>
                <a:solidFill>
                  <a:srgbClr val="0F6F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Arial" charset="0"/>
                <a:ea typeface="+mn-ea"/>
                <a:cs typeface="Arial" charset="0"/>
              </a:rPr>
              <a:t>П Р О Б Л Е М Ы</a:t>
            </a:r>
            <a:endParaRPr kumimoji="0" lang="ru-RU" sz="5400" b="1" i="0" u="none" strike="noStrike" kern="1200" cap="all" spc="0" normalizeH="0" baseline="0" noProof="0" dirty="0">
              <a:ln/>
              <a:solidFill>
                <a:srgbClr val="0F6FC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3975" y="1535906"/>
            <a:ext cx="9036050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marL="457200" indent="-457200" eaLnBrk="1" hangingPunct="1">
              <a:buFontTx/>
              <a:buAutoNum type="arabicPeriod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Отсутствуют стимулы для развития обучающегося.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Ученик часто недоволен отметкой. 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Низкая наглядность процесса оценивания для родителей.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Формирование оценочных ярлыков и социальных стереотипов.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Низкая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дифференцированность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оценки, завышение и занижение отметок.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Низкий уровень объективности оценивания, «случайность» отметок.</a:t>
            </a:r>
          </a:p>
          <a:p>
            <a:pPr marL="457200" indent="-457200" eaLnBrk="1" hangingPunct="1">
              <a:buFontTx/>
              <a:buAutoNum type="arabicPeriod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Психологическое воздействие двойки, которая травмирует обучающегося, вызывает у него отрицательные эмоции.</a:t>
            </a:r>
          </a:p>
        </p:txBody>
      </p:sp>
    </p:spTree>
    <p:extLst>
      <p:ext uri="{BB962C8B-B14F-4D97-AF65-F5344CB8AC3E}">
        <p14:creationId xmlns:p14="http://schemas.microsoft.com/office/powerpoint/2010/main" val="2948669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0" t="18916" r="31549" b="22629"/>
          <a:stretch/>
        </p:blipFill>
        <p:spPr bwMode="auto">
          <a:xfrm>
            <a:off x="1" y="0"/>
            <a:ext cx="916579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031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31" t="28462" r="31410" b="10494"/>
          <a:stretch/>
        </p:blipFill>
        <p:spPr bwMode="auto">
          <a:xfrm>
            <a:off x="0" y="-120884"/>
            <a:ext cx="9144000" cy="7000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139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 noChangeArrowheads="1"/>
            <a:extLst>
              <a:ext uri="smNativeData">
                <pr:smNativeData xmlns:mc="http://schemas.openxmlformats.org/markup-compatibility/2006" xmlns:p14="http://schemas.microsoft.com/office/powerpoint/2010/main" xmlns:p15="http://schemas.microsoft.com/office/powerpoint/2012/main" xmlns:pr="smNativeData" xmlns="smNativeData" val="SMDATA_17_6hMpZBMAAAAlAAAAEQAAAC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Csy/kKAAAAACgAAAAoAAAAZAAAAGQAAAAAAAAAzMzMAAAAAABQAAAAUAAAAGQAAABkAAAAAAAAAAcAAAA4AAAAAAAAAAAAAAAAAAAA////AAAAAAAAAAAAAAAAAAAAAAAAAAAAAAAAAAAAAABkAAAAZAAAAAAAAAAjAAAABAAAAGQAAAAXAAAAFAAAAAAAAAAAAAAA/38AAP9/AAAAAAAACQAAAAQAAAB9AH8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P///wAAAAABAAAAAAAAAAAAAAAAAAAAAAAAAAAAAAAAAAAAAAAAAAAAAAAAf39/AAAAAAPMzMwAwMD/AH9/fwAAAAAAAAAAAAAAAAD///8AAAAAACEAAAAYAAAAFAAAAK8OAABu////xUYAAH8pAAAQAAAAJgAAAAgAAAABgQAAAAAAAA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92710"/>
            <a:ext cx="9144000" cy="695071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51039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roup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759617"/>
              </p:ext>
            </p:extLst>
          </p:nvPr>
        </p:nvGraphicFramePr>
        <p:xfrm>
          <a:off x="467544" y="1752600"/>
          <a:ext cx="8291264" cy="4451678"/>
        </p:xfrm>
        <a:graphic>
          <a:graphicData uri="http://schemas.openxmlformats.org/drawingml/2006/table">
            <a:tbl>
              <a:tblPr/>
              <a:tblGrid>
                <a:gridCol w="4186808"/>
                <a:gridCol w="2016224"/>
                <a:gridCol w="2088232"/>
              </a:tblGrid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знания/умения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Знаю/умею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знаю/не умею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9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сложносочинённого предложения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36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сочинительных союзов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Особенности пунктуации в сложносочинённом предложении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8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отличать сложносочинённое предложение от других видов предложений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11560" y="476672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Самооценка знаний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умений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 теме «Сложносочинённые предложения»</a:t>
            </a:r>
          </a:p>
        </p:txBody>
      </p:sp>
    </p:spTree>
    <p:extLst>
      <p:ext uri="{BB962C8B-B14F-4D97-AF65-F5344CB8AC3E}">
        <p14:creationId xmlns:p14="http://schemas.microsoft.com/office/powerpoint/2010/main" val="3605113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2656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Мониторинг формирования умения проводить синтаксический анализ предложения</a:t>
            </a:r>
          </a:p>
        </p:txBody>
      </p:sp>
      <p:graphicFrame>
        <p:nvGraphicFramePr>
          <p:cNvPr id="5" name="Group 3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876465"/>
              </p:ext>
            </p:extLst>
          </p:nvPr>
        </p:nvGraphicFramePr>
        <p:xfrm>
          <a:off x="179512" y="1628800"/>
          <a:ext cx="8511479" cy="4968240"/>
        </p:xfrm>
        <a:graphic>
          <a:graphicData uri="http://schemas.openxmlformats.org/drawingml/2006/table">
            <a:tbl>
              <a:tblPr/>
              <a:tblGrid>
                <a:gridCol w="4720001"/>
                <a:gridCol w="619017"/>
                <a:gridCol w="696394"/>
                <a:gridCol w="851148"/>
                <a:gridCol w="696394"/>
                <a:gridCol w="928525"/>
              </a:tblGrid>
              <a:tr h="3852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Упр. №…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Упр. №…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тест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диктант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изложение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115570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выделять грамматические основы: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-двусоставные;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-односоставные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570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распознавать союзы: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-между однородными членами;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-между частями сложного предложения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23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ставить запятую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84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Умение ставить другие знаки препинания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6372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567818"/>
            <a:ext cx="8424936" cy="3456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-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добился ли я улучшения результатов в изучении темы?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-почему это произошло? (не произошло?)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-что мне осталось непонятным?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-предпринял ли я какие-либо действия для ликвидации того, что осталось для меня непонятным?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32656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«Самооценка работы над освоением учебной темы» - одна из форм обратной связи</a:t>
            </a:r>
          </a:p>
        </p:txBody>
      </p:sp>
    </p:spTree>
    <p:extLst>
      <p:ext uri="{BB962C8B-B14F-4D97-AF65-F5344CB8AC3E}">
        <p14:creationId xmlns:p14="http://schemas.microsoft.com/office/powerpoint/2010/main" val="27426645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260648"/>
            <a:ext cx="46853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«Две звезды и желание»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24744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Вставьте пропущенные буквы и расставьте знаки препинания в предложениях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Окна во всех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к_рпусах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были ярко 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осв_щены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и оттого на громадном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дв_ре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к_залось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очень 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т_мно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.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 улице 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ж_ра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а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ц_плятам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хол_дно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924944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2) Обменяйтесь выполненными заданиями и определите в них два положительных момента –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«две звезды»,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выделите один момент, который заслуживает доработки –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«желание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Материал для само и взаимопроверки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Окна во всех к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рпусах были ярко осв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щены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и оттого на громадном дв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ре казалось очень т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мно . </a:t>
            </a: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974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52600" y="178284"/>
            <a:ext cx="6061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«Речевые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образцы, клише»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484784"/>
            <a:ext cx="7920880" cy="156966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Глагол-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часть речи, которая обозначает_________________ и отвечает на вопросы__________ . Глагол бывает   ________ времени. В предложении глагол является ___________________ и т.д.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284984"/>
            <a:ext cx="7920880" cy="267765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Это предложение … (сложносочинённое/сложноподчинённое/бессоюзное), потому что…(это сложное предложение с сочинительной/подчинительной/бессоюзной) связью между его частями, части предложения связывают сочинительные/подчинительные союзы/союзные слова /связаны только интонационно).</a:t>
            </a:r>
          </a:p>
        </p:txBody>
      </p:sp>
    </p:spTree>
    <p:extLst>
      <p:ext uri="{BB962C8B-B14F-4D97-AF65-F5344CB8AC3E}">
        <p14:creationId xmlns:p14="http://schemas.microsoft.com/office/powerpoint/2010/main" val="42854022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391</Words>
  <Application>Microsoft Office PowerPoint</Application>
  <PresentationFormat>Экран (4:3)</PresentationFormat>
  <Paragraphs>70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Дина</cp:lastModifiedBy>
  <cp:revision>25</cp:revision>
  <dcterms:created xsi:type="dcterms:W3CDTF">2018-12-10T14:59:34Z</dcterms:created>
  <dcterms:modified xsi:type="dcterms:W3CDTF">2023-10-24T03:02:26Z</dcterms:modified>
</cp:coreProperties>
</file>