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2" r:id="rId2"/>
    <p:sldId id="304" r:id="rId3"/>
    <p:sldId id="286" r:id="rId4"/>
    <p:sldId id="271" r:id="rId5"/>
    <p:sldId id="313" r:id="rId6"/>
    <p:sldId id="266" r:id="rId7"/>
    <p:sldId id="312" r:id="rId8"/>
    <p:sldId id="315" r:id="rId9"/>
    <p:sldId id="324" r:id="rId10"/>
    <p:sldId id="292" r:id="rId11"/>
    <p:sldId id="284" r:id="rId12"/>
    <p:sldId id="316" r:id="rId13"/>
    <p:sldId id="329" r:id="rId14"/>
    <p:sldId id="322" r:id="rId15"/>
    <p:sldId id="330" r:id="rId16"/>
    <p:sldId id="319" r:id="rId17"/>
    <p:sldId id="306" r:id="rId18"/>
    <p:sldId id="323" r:id="rId19"/>
    <p:sldId id="328" r:id="rId20"/>
    <p:sldId id="318" r:id="rId21"/>
    <p:sldId id="309" r:id="rId22"/>
    <p:sldId id="293" r:id="rId23"/>
    <p:sldId id="268" r:id="rId24"/>
    <p:sldId id="267" r:id="rId25"/>
    <p:sldId id="291" r:id="rId26"/>
    <p:sldId id="276" r:id="rId27"/>
    <p:sldId id="264" r:id="rId28"/>
    <p:sldId id="296" r:id="rId29"/>
    <p:sldId id="305" r:id="rId30"/>
    <p:sldId id="290" r:id="rId31"/>
    <p:sldId id="311" r:id="rId32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10/23/2023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f2.ppt-online.org/files2/slide/v/vS73nQ5XdRrmzlgixV9FPwEjZa4uCGLBKfpkNo/slide-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786" y="-170121"/>
            <a:ext cx="9949065" cy="67835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152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cf.ppt-online.org/files1/slide/u/uleo2txOv9Km85hCbJjyr0T4MfagEs3UVpkADz6BHR/slide-3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8" y="0"/>
            <a:ext cx="9603275" cy="41676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 rot="10800000" flipH="1" flipV="1">
            <a:off x="1987826" y="4370624"/>
            <a:ext cx="90670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КРИТЕРИИ:</a:t>
            </a:r>
            <a:endParaRPr lang="ru-RU" sz="2000" b="1" dirty="0"/>
          </a:p>
          <a:p>
            <a:r>
              <a:rPr lang="ru-RU" sz="2000" b="1" dirty="0"/>
              <a:t> Ребята отмечают 2 положительных и 2 отрицательных момента ведения дневников:</a:t>
            </a:r>
          </a:p>
          <a:p>
            <a:r>
              <a:rPr lang="ru-RU" sz="2000" b="1" dirty="0"/>
              <a:t> 1. Сжатие. 2.  </a:t>
            </a:r>
            <a:r>
              <a:rPr lang="ru-RU" sz="2000" b="1" dirty="0" smtClean="0"/>
              <a:t>Передача основных </a:t>
            </a:r>
            <a:r>
              <a:rPr lang="ru-RU" sz="2000" b="1" dirty="0" err="1" smtClean="0"/>
              <a:t>микротем</a:t>
            </a:r>
            <a:r>
              <a:rPr lang="ru-RU" sz="2000" b="1" dirty="0" smtClean="0"/>
              <a:t>.</a:t>
            </a:r>
            <a:endParaRPr lang="ru-RU" sz="2000" b="1" dirty="0"/>
          </a:p>
          <a:p>
            <a:r>
              <a:rPr lang="ru-RU" sz="2000" b="1" dirty="0"/>
              <a:t> </a:t>
            </a:r>
            <a:r>
              <a:rPr lang="ru-RU" sz="2000" b="1" dirty="0" smtClean="0"/>
              <a:t>3.Определение проблематики.4.Аккуратность</a:t>
            </a:r>
            <a:r>
              <a:rPr lang="ru-RU" sz="2000" b="1" dirty="0"/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45162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kartinkof.club/uploads/posts/2022-12/1670478722_kartinkof-club-p-kartinki-refleksiya-6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9" y="804518"/>
            <a:ext cx="8521761" cy="56813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893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sun9-54.userapi.com/impg/yWtI75JD-Q4d70LhxER5woYLalgM3OKvHmwQWw/EYPOvppb5nY.jpg?size=480x360&amp;quality=96&amp;sign=d582a9d99da78cf64739281fcbbd3abf&amp;c_uniq_tag=1HqfVIFSi4OwUh61_LUn9RKKBXJ_oH5N_svQJoRDSPg&amp;type=album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39" y="1152938"/>
            <a:ext cx="10188456" cy="57050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007165" y="212035"/>
            <a:ext cx="9846365" cy="9409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Анализ прочитанных глав. Составление кластеров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09528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7713" y="5656519"/>
            <a:ext cx="11137138" cy="924869"/>
          </a:xfrm>
        </p:spPr>
        <p:txBody>
          <a:bodyPr>
            <a:noAutofit/>
          </a:bodyPr>
          <a:lstStyle/>
          <a:p>
            <a:r>
              <a:rPr lang="ru-RU" sz="2800" dirty="0" smtClean="0"/>
              <a:t>Продолжение формирования духовного развития </a:t>
            </a:r>
            <a:r>
              <a:rPr lang="ru-RU" sz="2800" dirty="0"/>
              <a:t>П</a:t>
            </a:r>
            <a:r>
              <a:rPr lang="ru-RU" sz="2800" dirty="0" smtClean="0"/>
              <a:t>етра Гринёва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66214" y="2402958"/>
            <a:ext cx="3678865" cy="1339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УРОКИ ЖИЗНИ ПЕТРА ГРИНЁВА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7179" y="2015732"/>
            <a:ext cx="258879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Наказ отца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7712" y="3955312"/>
            <a:ext cx="316850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Благодарность простому мужику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25973" y="595423"/>
            <a:ext cx="2977116" cy="14034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МЕЧТЫ О СЛУЖБЕ В ПЕТЕРБУРГЕ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441712" y="63071"/>
            <a:ext cx="2272360" cy="12128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/>
              <a:t>Службв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Белогорской</a:t>
            </a:r>
            <a:r>
              <a:rPr lang="ru-RU" sz="2000" b="1" dirty="0" smtClean="0"/>
              <a:t> крепости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62307" y="595423"/>
            <a:ext cx="2381693" cy="14034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Представление о свободной жизни.  Игра.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485322" y="2740368"/>
            <a:ext cx="1658678" cy="10022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ПРОСИТ ПРОЩЕНИЯ У САВЕЛЬИЧА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590568" y="4869712"/>
            <a:ext cx="26014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Благородство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76576" y="4024771"/>
            <a:ext cx="4856842" cy="1606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Верен слову даже перед лицом смерти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292856" y="1998922"/>
            <a:ext cx="2482236" cy="12546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Способен отстоять честь девушки</a:t>
            </a:r>
            <a:endParaRPr lang="ru-RU" sz="2000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3125972" y="2576769"/>
            <a:ext cx="1041991" cy="3533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659835" y="1872185"/>
            <a:ext cx="1041991" cy="7230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7" idx="3"/>
          </p:cNvCxnSpPr>
          <p:nvPr/>
        </p:nvCxnSpPr>
        <p:spPr>
          <a:xfrm flipV="1">
            <a:off x="6103089" y="1275906"/>
            <a:ext cx="1190846" cy="21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9" idx="3"/>
          </p:cNvCxnSpPr>
          <p:nvPr/>
        </p:nvCxnSpPr>
        <p:spPr>
          <a:xfrm flipV="1">
            <a:off x="9144000" y="1020726"/>
            <a:ext cx="659218" cy="276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10632558" y="1294337"/>
            <a:ext cx="0" cy="9136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8399721" y="1998921"/>
            <a:ext cx="63795" cy="9312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0677863" y="3253563"/>
            <a:ext cx="58246" cy="2214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8779718" y="5167423"/>
            <a:ext cx="1023500" cy="212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701826" y="3708625"/>
            <a:ext cx="209876" cy="757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6" idx="3"/>
          </p:cNvCxnSpPr>
          <p:nvPr/>
        </p:nvCxnSpPr>
        <p:spPr>
          <a:xfrm>
            <a:off x="3466214" y="4412512"/>
            <a:ext cx="1087295" cy="1901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6" idx="0"/>
          </p:cNvCxnSpPr>
          <p:nvPr/>
        </p:nvCxnSpPr>
        <p:spPr>
          <a:xfrm flipV="1">
            <a:off x="1881963" y="3742660"/>
            <a:ext cx="1669311" cy="2126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03564" y="288804"/>
            <a:ext cx="2679405" cy="914400"/>
          </a:xfrm>
          <a:prstGeom prst="rect">
            <a:avLst/>
          </a:prstGeom>
          <a:solidFill>
            <a:srgbClr val="00B05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Составление кластера и комментарий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0401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Знакомство с героями</a:t>
            </a:r>
            <a:endParaRPr lang="ru-RU" sz="2400" dirty="0"/>
          </a:p>
        </p:txBody>
      </p:sp>
      <p:pic>
        <p:nvPicPr>
          <p:cNvPr id="4" name="Объект 3" descr="https://shareslide.ru/img/thumbs/2205fdaf1528e9c1720d914936ff8cfc-800x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9" y="1192696"/>
            <a:ext cx="8832107" cy="49828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537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9603275" cy="613464"/>
          </a:xfrm>
        </p:spPr>
        <p:txBody>
          <a:bodyPr/>
          <a:lstStyle/>
          <a:p>
            <a:r>
              <a:rPr lang="ru-RU" dirty="0" smtClean="0"/>
              <a:t>Историческая тема на страницах романа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600" b="1" dirty="0" smtClean="0"/>
              <a:t>                                      Составление </a:t>
            </a:r>
            <a:r>
              <a:rPr lang="ru-RU" sz="2600" b="1" dirty="0" err="1" smtClean="0"/>
              <a:t>синквейна</a:t>
            </a:r>
            <a:r>
              <a:rPr lang="ru-RU" sz="2600" b="1" dirty="0" smtClean="0"/>
              <a:t>.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 Емельян Пугачёв.                                                                      Екатерина</a:t>
            </a:r>
            <a:r>
              <a:rPr lang="en-US" sz="2600" b="1" dirty="0" smtClean="0">
                <a:solidFill>
                  <a:srgbClr val="FF0000"/>
                </a:solidFill>
              </a:rPr>
              <a:t>II</a:t>
            </a:r>
            <a:endParaRPr lang="ru-RU" sz="2600" b="1" dirty="0" smtClean="0">
              <a:solidFill>
                <a:srgbClr val="FF0000"/>
              </a:solidFill>
            </a:endParaRPr>
          </a:p>
          <a:p>
            <a:r>
              <a:rPr lang="ru-RU" sz="2600" b="1" dirty="0">
                <a:solidFill>
                  <a:srgbClr val="FF0000"/>
                </a:solidFill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</a:rPr>
              <a:t>            Бунтовщик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Беспощадный, но благородный!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Казнит, милует, благословляет…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Лучше один раз напиться живою кровью,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 чем всю жизнь питаться падалью.</a:t>
            </a:r>
          </a:p>
          <a:p>
            <a:r>
              <a:rPr lang="ru-RU" sz="2600" b="1" dirty="0" smtClean="0">
                <a:solidFill>
                  <a:srgbClr val="FF0000"/>
                </a:solidFill>
              </a:rPr>
              <a:t>Самозванец!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20070" y="2875722"/>
            <a:ext cx="5287617" cy="30082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Императрица</a:t>
            </a:r>
          </a:p>
          <a:p>
            <a:pPr algn="ctr"/>
            <a:r>
              <a:rPr lang="ru-RU" sz="2400" b="1" dirty="0" smtClean="0"/>
              <a:t>Величественная,  добрая!</a:t>
            </a:r>
          </a:p>
          <a:p>
            <a:pPr algn="ctr"/>
            <a:r>
              <a:rPr lang="ru-RU" sz="2400" b="1" dirty="0" smtClean="0"/>
              <a:t>Выслушивает. Заботится. </a:t>
            </a:r>
            <a:r>
              <a:rPr lang="ru-RU" sz="2400" b="1" smtClean="0"/>
              <a:t>Милует!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Твой долг есть соблюдать законы…</a:t>
            </a:r>
          </a:p>
          <a:p>
            <a:pPr algn="ctr"/>
            <a:r>
              <a:rPr lang="ru-RU" sz="2400" b="1" dirty="0" smtClean="0"/>
              <a:t>Благодетельница!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261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165" y="145774"/>
            <a:ext cx="10047689" cy="2199861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текстом. Составление характеристики</a:t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делится на 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4группы.2группы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готовят сообщение. 2 группы 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оценивают</a:t>
            </a:r>
            <a:b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Береги честь смолоду»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Петр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гринёв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швабрин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-оба служили в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Белогорской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крепости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s://cf3.ppt-online.org/files3/slide/k/KRVvB1P8apQTSZrucqf0H7CDy2xtFlEGjnNdJw/slide-4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9" r="26"/>
          <a:stretch/>
        </p:blipFill>
        <p:spPr bwMode="auto">
          <a:xfrm>
            <a:off x="1205948" y="2014330"/>
            <a:ext cx="9846365" cy="47177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636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d.videouroki.net/html/2014/01/15/98673056/img1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856" y="-574158"/>
            <a:ext cx="11851758" cy="80382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181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477078"/>
            <a:ext cx="9603275" cy="636105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Выбор тем сочинений</a:t>
            </a:r>
          </a:p>
        </p:txBody>
      </p:sp>
      <p:pic>
        <p:nvPicPr>
          <p:cNvPr id="4" name="Объект 3" descr="https://prezentacii.org/upload/cloud/19/02/125109/images/screen2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113" y="821635"/>
            <a:ext cx="7553739" cy="53141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128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88068" y="783253"/>
            <a:ext cx="3293086" cy="18713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ЧЕСТНОСТЬ</a:t>
            </a:r>
          </a:p>
          <a:p>
            <a:pPr algn="ctr"/>
            <a:r>
              <a:rPr lang="ru-RU" dirty="0" smtClean="0"/>
              <a:t>ПОРЯДОЧНОСТЬ</a:t>
            </a:r>
          </a:p>
        </p:txBody>
      </p:sp>
      <p:sp>
        <p:nvSpPr>
          <p:cNvPr id="5" name="Овал 4"/>
          <p:cNvSpPr/>
          <p:nvPr/>
        </p:nvSpPr>
        <p:spPr>
          <a:xfrm>
            <a:off x="4678326" y="143192"/>
            <a:ext cx="2509283" cy="15757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ТРУСИХА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8059479" y="616688"/>
            <a:ext cx="3532554" cy="16799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Самоотверженность</a:t>
            </a:r>
          </a:p>
          <a:p>
            <a:pPr algn="ctr"/>
            <a:r>
              <a:rPr lang="ru-RU" dirty="0" smtClean="0"/>
              <a:t>верность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7591647" y="3211033"/>
            <a:ext cx="3715843" cy="2255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СИЛА ДУХА</a:t>
            </a:r>
          </a:p>
          <a:p>
            <a:pPr algn="ctr"/>
            <a:r>
              <a:rPr lang="ru-RU" dirty="0" smtClean="0"/>
              <a:t>МУЖЕСТВО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487479" y="2015732"/>
            <a:ext cx="4274288" cy="20459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МАЩА </a:t>
            </a:r>
            <a:r>
              <a:rPr lang="ru-RU" dirty="0" smtClean="0"/>
              <a:t>МИРОНОВА- КАПИТАНСКАЯ ДОЧКА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1850065" y="4358450"/>
            <a:ext cx="4231758" cy="15107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СМЫСЛ НАЗВАНИЯ ПОВЕСТИ</a:t>
            </a:r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5890437" y="2015732"/>
            <a:ext cx="0" cy="44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3423684" y="2296633"/>
            <a:ext cx="637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890437" y="1718919"/>
            <a:ext cx="1913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7761767" y="2296633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744665" y="4061637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487478" y="2296633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081823" y="1718919"/>
            <a:ext cx="276447" cy="5777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3189766" y="2251426"/>
            <a:ext cx="958435" cy="4718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6996222" y="1893806"/>
            <a:ext cx="1327046" cy="7607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10" idx="5"/>
          </p:cNvCxnSpPr>
          <p:nvPr/>
        </p:nvCxnSpPr>
        <p:spPr>
          <a:xfrm>
            <a:off x="7135812" y="3762021"/>
            <a:ext cx="902403" cy="1962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850066" y="5662167"/>
            <a:ext cx="7916786" cy="166628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Составление кластера, подготовка к сочинению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2683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shareslide.ru/img/thumbs/40fc0894d9a4f884d3eee20985617132-800x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80" y="-191386"/>
            <a:ext cx="8904532" cy="70493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898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477079"/>
            <a:ext cx="9603275" cy="927651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> Коллективное составление планов по группам</a:t>
            </a:r>
            <a:endParaRPr lang="ru-RU" sz="2800" dirty="0"/>
          </a:p>
        </p:txBody>
      </p:sp>
      <p:pic>
        <p:nvPicPr>
          <p:cNvPr id="4" name="Объект 3" descr="https://ieducations.ru/wp-content/uploads/d/a/5/da5623273b37ebbd721e0f4d99dfa1dd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717" y="1258957"/>
            <a:ext cx="9606569" cy="55990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463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gas-kvas.com/uploads/posts/2023-02/1676711564_gas-kvas-com-p-kriterii-detskikh-risunkov-2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-276448"/>
            <a:ext cx="10544491" cy="71344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788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myslide.ru/documents_4/72f7c3e6aa08ed8f93663fc307643e88/img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19" y="-340243"/>
            <a:ext cx="10909003" cy="74427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076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d.kopilkaurokov.ru/up/html/2019/10/05/k_5d98bba6cc80c/521746_18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362" y="3611344"/>
            <a:ext cx="345600" cy="25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fsd.kopilkaurokov.ru/up/html/2019/10/05/k_5d98bba6cc80c/521746_18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67" y="-170121"/>
            <a:ext cx="11745433" cy="66772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841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present5.com/presentation/6ca25b21812b858671f28baee5d1ca10/image-1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9" y="0"/>
            <a:ext cx="8394169" cy="62306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204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d.multiurok.ru/html/2017/01/27/s_588b7995f10fb/img1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6" y="0"/>
            <a:ext cx="891008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819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d.multiurok.ru/html/2018/11/13/s_5beaa223716ae/996539_5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907" y="0"/>
            <a:ext cx="977894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344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d.multiurok.ru/html/2018/12/05/s_5c07ced634019/img1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857"/>
            <a:ext cx="11802140" cy="68261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687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1"/>
            <a:ext cx="9603275" cy="1853754"/>
          </a:xfrm>
        </p:spPr>
        <p:txBody>
          <a:bodyPr/>
          <a:lstStyle/>
          <a:p>
            <a:pPr algn="ctr"/>
            <a:r>
              <a:rPr lang="ru-RU" dirty="0"/>
              <a:t>(</a:t>
            </a:r>
            <a:r>
              <a:rPr lang="ru-RU" dirty="0" smtClean="0"/>
              <a:t>диагностические карты)</a:t>
            </a:r>
            <a:endParaRPr lang="ru-RU" dirty="0"/>
          </a:p>
        </p:txBody>
      </p:sp>
      <p:pic>
        <p:nvPicPr>
          <p:cNvPr id="4" name="Объект 3" descr="https://mypresentation.ru/documents_6/214328520223167a835fce94445fa2ee/img3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07" y="503582"/>
            <a:ext cx="11185451" cy="63544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079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theslide.ru/img/thumbs/4210722bfd36e67b27ce04ffefa54727-800x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22" y="0"/>
            <a:ext cx="9314120" cy="669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275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shareslide.ru/img/thumbs/9f6fc0644f5f028a721f0ca253f898f4-800x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581" y="-255181"/>
            <a:ext cx="9292855" cy="74427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647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d.kopilkaurokov.ru/up/html/2019/01/26/k_5c4bed9b09ada/497213_2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944" y="0"/>
            <a:ext cx="9374910" cy="65709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113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.znanio.ru/methodology/images/8a/13/8a137bf7bc1bdc84e9668bf451e9d81d3a76866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10" y="0"/>
            <a:ext cx="10079664" cy="6549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706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.znanio.ru/d5af0e/b4/31/da07b2763c30023232281bc2c990a3efb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04" y="-255180"/>
            <a:ext cx="10994065" cy="7113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720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6689" y="583096"/>
            <a:ext cx="11575312" cy="627490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600" b="1" dirty="0" err="1" smtClean="0"/>
              <a:t>Критериальное</a:t>
            </a:r>
            <a:r>
              <a:rPr lang="ru-RU" sz="3600" b="1" dirty="0" smtClean="0"/>
              <a:t> оценивание на уроках литературы </a:t>
            </a:r>
          </a:p>
          <a:p>
            <a:r>
              <a:rPr lang="ru-RU" sz="2800" b="1" dirty="0" smtClean="0"/>
              <a:t>«Талантливые</a:t>
            </a:r>
            <a:r>
              <a:rPr lang="ru-RU" sz="2800" b="1" dirty="0"/>
              <a:t> читатели нужны литературе не меньше,    чем талантливые </a:t>
            </a:r>
            <a:r>
              <a:rPr lang="ru-RU" sz="2800" b="1" dirty="0" smtClean="0"/>
              <a:t>писатели А </a:t>
            </a:r>
            <a:r>
              <a:rPr lang="ru-RU" sz="2800" b="1" dirty="0"/>
              <a:t>между тем читатель - лицо незаменимое. Без него не только наши книги, но и все произведения Гомера, Данте, Шекспира, Гете, Пушкина - всего лишь немая и мертвая груда </a:t>
            </a:r>
            <a:r>
              <a:rPr lang="ru-RU" sz="2800" b="1" dirty="0" smtClean="0"/>
              <a:t>бумаги.                 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              Решает судьбу книги живой человек, читатель. Все струны, которыми владеет автор, находятся в сердцах у читателей. Иных струн у автора нет. И в зависимости от качества игры на этих струнах они отзываются в душах людей то глухо, то звонко, то громко, то тихо</a:t>
            </a:r>
            <a:r>
              <a:rPr lang="ru-RU" sz="2800" b="1" dirty="0" smtClean="0"/>
              <a:t>».</a:t>
            </a:r>
            <a:r>
              <a:rPr lang="ru-RU" sz="2800" b="1" dirty="0"/>
              <a:t> </a:t>
            </a:r>
            <a:endParaRPr lang="ru-RU" sz="2800" b="1" dirty="0" smtClean="0"/>
          </a:p>
          <a:p>
            <a:endParaRPr lang="ru-RU" sz="2800" b="1" dirty="0" smtClean="0"/>
          </a:p>
          <a:p>
            <a:r>
              <a:rPr lang="ru-RU" sz="2800" b="1" dirty="0"/>
              <a:t> </a:t>
            </a:r>
            <a:r>
              <a:rPr lang="ru-RU" sz="2800" b="1" dirty="0" smtClean="0"/>
              <a:t>                                                                        Самуил Яковлевич</a:t>
            </a:r>
            <a:r>
              <a:rPr lang="ru-RU" sz="2800" b="1" dirty="0"/>
              <a:t> </a:t>
            </a:r>
            <a:r>
              <a:rPr lang="ru-RU" sz="2800" b="1" dirty="0" smtClean="0"/>
              <a:t>Маршак. 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37301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cf.ppt-online.org/files1/slide/u/uleo2txOv9Km85hCbJjyr0T4MfagEs3UVpkADz6BHR/slide-3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579" y="574158"/>
            <a:ext cx="9882728" cy="57203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106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808074"/>
            <a:ext cx="9603275" cy="4658271"/>
          </a:xfrm>
        </p:spPr>
        <p:txBody>
          <a:bodyPr>
            <a:normAutofit fontScale="92500"/>
          </a:bodyPr>
          <a:lstStyle/>
          <a:p>
            <a:r>
              <a:rPr lang="ru-RU" sz="2800" b="1" dirty="0"/>
              <a:t>Перед учащимися поставлена чёткая задача: </a:t>
            </a:r>
            <a:endParaRPr lang="ru-RU" sz="2800" b="1" dirty="0" smtClean="0"/>
          </a:p>
          <a:p>
            <a:r>
              <a:rPr lang="ru-RU" sz="2800" b="1" dirty="0" smtClean="0"/>
              <a:t>дать </a:t>
            </a:r>
            <a:r>
              <a:rPr lang="ru-RU" sz="2800" b="1" dirty="0"/>
              <a:t>самооценку прочитанного летом 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1.Сколько </a:t>
            </a:r>
            <a:r>
              <a:rPr lang="ru-RU" sz="2800" b="1" dirty="0"/>
              <a:t>книг прочитано.? </a:t>
            </a:r>
            <a:endParaRPr lang="ru-RU" sz="2800" b="1" dirty="0" smtClean="0"/>
          </a:p>
          <a:p>
            <a:r>
              <a:rPr lang="ru-RU" sz="2800" b="1" dirty="0" smtClean="0"/>
              <a:t>2. Какие </a:t>
            </a:r>
            <a:r>
              <a:rPr lang="ru-RU" sz="2800" b="1" dirty="0"/>
              <a:t>особенно понравились. </a:t>
            </a:r>
            <a:endParaRPr lang="ru-RU" sz="2800" b="1" dirty="0" smtClean="0"/>
          </a:p>
          <a:p>
            <a:r>
              <a:rPr lang="ru-RU" sz="2800" b="1" dirty="0" smtClean="0"/>
              <a:t>3. </a:t>
            </a:r>
            <a:r>
              <a:rPr lang="ru-RU" sz="2800" b="1" dirty="0" err="1" smtClean="0"/>
              <a:t>Порекомендоваать</a:t>
            </a:r>
            <a:r>
              <a:rPr lang="ru-RU" sz="2800" b="1" dirty="0" smtClean="0"/>
              <a:t> </a:t>
            </a:r>
            <a:r>
              <a:rPr lang="ru-RU" sz="2800" b="1" dirty="0"/>
              <a:t>для чтения. Постараться заинтересовать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 4. Рассказать </a:t>
            </a:r>
            <a:r>
              <a:rPr lang="ru-RU" sz="2800" b="1" dirty="0"/>
              <a:t>сюжет или эпизод из книги</a:t>
            </a:r>
            <a:r>
              <a:rPr lang="ru-RU" sz="2800" b="1" dirty="0" smtClean="0"/>
              <a:t>.</a:t>
            </a:r>
          </a:p>
          <a:p>
            <a:r>
              <a:rPr lang="ru-RU" sz="2800" b="1" dirty="0" smtClean="0"/>
              <a:t>5.Ответить </a:t>
            </a:r>
            <a:r>
              <a:rPr lang="ru-RU" sz="2800" b="1" dirty="0"/>
              <a:t>на </a:t>
            </a:r>
            <a:r>
              <a:rPr lang="ru-RU" sz="2800" b="1" dirty="0" smtClean="0"/>
              <a:t>вопрос: «Чему </a:t>
            </a:r>
            <a:r>
              <a:rPr lang="ru-RU" sz="2800" b="1" dirty="0"/>
              <a:t>можно поучиться у героев книги</a:t>
            </a:r>
            <a:r>
              <a:rPr lang="ru-RU" sz="2800" b="1" dirty="0" smtClean="0"/>
              <a:t>?»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67101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«Капитанская дочка» </a:t>
            </a:r>
            <a:r>
              <a:rPr lang="ru-RU" dirty="0" err="1" smtClean="0"/>
              <a:t>А.С.Пушкин</a:t>
            </a:r>
            <a:endParaRPr lang="ru-RU" dirty="0"/>
          </a:p>
        </p:txBody>
      </p:sp>
      <p:sp>
        <p:nvSpPr>
          <p:cNvPr id="4" name="AutoShape 2" descr="https://sun9-54.userapi.com/impg/yWtI75JD-Q4d70LhxER5woYLalgM3OKvHmwQWw/EYPOvppb5nY.jpg?size=480x360&amp;quality=96&amp;sign=d582a9d99da78cf64739281fcbbd3abf&amp;c_uniq_tag=1HqfVIFSi4OwUh61_LUn9RKKBXJ_oH5N_svQJoRDSPg&amp;type=album"/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b="1" dirty="0"/>
              <a:t>На изучение повести </a:t>
            </a:r>
            <a:r>
              <a:rPr lang="ru-RU" b="1" dirty="0" err="1"/>
              <a:t>А.С.Пушкина</a:t>
            </a:r>
            <a:r>
              <a:rPr lang="ru-RU" b="1" dirty="0"/>
              <a:t> в 8 классе отводится 7 уроков.   Многие ребята познакомились с </a:t>
            </a:r>
            <a:r>
              <a:rPr lang="ru-RU" b="1" dirty="0" smtClean="0"/>
              <a:t>ней </a:t>
            </a:r>
            <a:r>
              <a:rPr lang="ru-RU" b="1" dirty="0"/>
              <a:t>еще летом.. Предлагается на 1 уроке написать мини </a:t>
            </a:r>
            <a:r>
              <a:rPr lang="ru-RU" b="1" dirty="0" smtClean="0"/>
              <a:t>эссе.15 минут</a:t>
            </a:r>
          </a:p>
          <a:p>
            <a:r>
              <a:rPr lang="ru-RU" b="1" dirty="0" smtClean="0"/>
              <a:t>.</a:t>
            </a:r>
            <a:r>
              <a:rPr lang="ru-RU" b="1" dirty="0"/>
              <a:t>Что особенно запомнилось и почему</a:t>
            </a:r>
            <a:r>
              <a:rPr lang="ru-RU" b="1" dirty="0" smtClean="0"/>
              <a:t>?</a:t>
            </a:r>
          </a:p>
          <a:p>
            <a:r>
              <a:rPr lang="ru-RU" b="1" dirty="0" smtClean="0"/>
              <a:t>Последующие </a:t>
            </a:r>
            <a:r>
              <a:rPr lang="ru-RU" b="1" dirty="0"/>
              <a:t>уроки – </a:t>
            </a:r>
            <a:r>
              <a:rPr lang="ru-RU" b="1" dirty="0" err="1"/>
              <a:t>перечитывание</a:t>
            </a:r>
            <a:r>
              <a:rPr lang="ru-RU" b="1" dirty="0"/>
              <a:t> глав и сжатое изложение в дневниках чтения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Работа </a:t>
            </a:r>
            <a:r>
              <a:rPr lang="ru-RU" b="1" dirty="0"/>
              <a:t>в парах </a:t>
            </a:r>
            <a:r>
              <a:rPr lang="ru-RU" b="1" dirty="0" err="1" smtClean="0"/>
              <a:t>Взаимооценка</a:t>
            </a:r>
            <a:r>
              <a:rPr lang="ru-RU" b="1" dirty="0" smtClean="0"/>
              <a:t>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5844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238541"/>
            <a:ext cx="9603275" cy="100716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Запись </a:t>
            </a:r>
            <a:r>
              <a:rPr lang="ru-RU" sz="2800" dirty="0"/>
              <a:t>в дневниках </a:t>
            </a:r>
            <a:r>
              <a:rPr lang="ru-RU" sz="2800" dirty="0" smtClean="0"/>
              <a:t>чтения </a:t>
            </a:r>
            <a:r>
              <a:rPr lang="ru-RU" sz="1800" dirty="0" smtClean="0"/>
              <a:t>(</a:t>
            </a:r>
            <a:r>
              <a:rPr lang="ru-RU" sz="1600" dirty="0" smtClean="0"/>
              <a:t>эпиграф можно заменить на проблематику или основную мысль)</a:t>
            </a:r>
            <a:endParaRPr lang="ru-RU" sz="1600" dirty="0"/>
          </a:p>
        </p:txBody>
      </p:sp>
      <p:pic>
        <p:nvPicPr>
          <p:cNvPr id="4" name="Объект 3" descr="https://museum-kam.ru/800/600/http/prezentacii.org/upload/cloud/19/02/125109/images/screen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957" y="927652"/>
            <a:ext cx="9660834" cy="46515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451579" y="5075583"/>
            <a:ext cx="9468212" cy="1192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Продолжая знакомиться с содержанием повести, </a:t>
            </a:r>
            <a:r>
              <a:rPr lang="ru-RU" sz="2400" b="1" dirty="0"/>
              <a:t>н</a:t>
            </a:r>
            <a:r>
              <a:rPr lang="ru-RU" sz="2400" b="1" dirty="0" smtClean="0"/>
              <a:t>а всех последующих уроках проводится выборочное </a:t>
            </a:r>
            <a:r>
              <a:rPr lang="ru-RU" sz="2400" b="1" dirty="0" err="1" smtClean="0"/>
              <a:t>взаимооценивание</a:t>
            </a:r>
            <a:r>
              <a:rPr lang="ru-RU" sz="2400" b="1" dirty="0" smtClean="0"/>
              <a:t> дневников чтения.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5106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672</TotalTime>
  <Words>331</Words>
  <Application>Microsoft Office PowerPoint</Application>
  <PresentationFormat>Широкоэкранный</PresentationFormat>
  <Paragraphs>64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Arial</vt:lpstr>
      <vt:lpstr>Gill Sans MT</vt:lpstr>
      <vt:lpstr>Times New Roman</vt:lpstr>
      <vt:lpstr>Gallery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«Капитанская дочка» А.С.Пушкин</vt:lpstr>
      <vt:lpstr>Запись в дневниках чтения (эпиграф можно заменить на проблематику или основную мысль)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Знакомство с героями</vt:lpstr>
      <vt:lpstr>Историческая тема на страницах романа</vt:lpstr>
      <vt:lpstr>Работа с текстом. Составление характеристики  Класс делится на 4группы.2группы готовят сообщение. 2 группы оценивают «Береги честь смолоду»  Петр гринёв и алексей швабрин-оба служили в Белогорской крепости</vt:lpstr>
      <vt:lpstr>Презентация PowerPoint</vt:lpstr>
      <vt:lpstr>Выбор тем сочинений</vt:lpstr>
      <vt:lpstr>Презентация PowerPoint</vt:lpstr>
      <vt:lpstr>.  Коллективное составление планов по группам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(диагностические карты)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Lenovo</cp:lastModifiedBy>
  <cp:revision>51</cp:revision>
  <cp:lastPrinted>2023-10-21T23:31:13Z</cp:lastPrinted>
  <dcterms:created xsi:type="dcterms:W3CDTF">2023-10-21T18:25:02Z</dcterms:created>
  <dcterms:modified xsi:type="dcterms:W3CDTF">2023-10-23T15:32:32Z</dcterms:modified>
</cp:coreProperties>
</file>