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7" r:id="rId2"/>
    <p:sldId id="256" r:id="rId3"/>
    <p:sldId id="270" r:id="rId4"/>
    <p:sldId id="258" r:id="rId5"/>
    <p:sldId id="259" r:id="rId6"/>
    <p:sldId id="260" r:id="rId7"/>
    <p:sldId id="268" r:id="rId8"/>
    <p:sldId id="266" r:id="rId9"/>
    <p:sldId id="261" r:id="rId10"/>
    <p:sldId id="264" r:id="rId11"/>
    <p:sldId id="263" r:id="rId12"/>
    <p:sldId id="267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03416-0847-45FB-8739-680068CE79B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0421609-A6F6-4783-866E-9033F0720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37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03416-0847-45FB-8739-680068CE79B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421609-A6F6-4783-866E-9033F0720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326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03416-0847-45FB-8739-680068CE79B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421609-A6F6-4783-866E-9033F0720F1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61113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03416-0847-45FB-8739-680068CE79B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421609-A6F6-4783-866E-9033F0720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113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03416-0847-45FB-8739-680068CE79B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421609-A6F6-4783-866E-9033F0720F1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885319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03416-0847-45FB-8739-680068CE79B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421609-A6F6-4783-866E-9033F0720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1742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03416-0847-45FB-8739-680068CE79B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21609-A6F6-4783-866E-9033F0720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8991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03416-0847-45FB-8739-680068CE79B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21609-A6F6-4783-866E-9033F0720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275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03416-0847-45FB-8739-680068CE79B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21609-A6F6-4783-866E-9033F0720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074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03416-0847-45FB-8739-680068CE79B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421609-A6F6-4783-866E-9033F0720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437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03416-0847-45FB-8739-680068CE79B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0421609-A6F6-4783-866E-9033F0720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855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03416-0847-45FB-8739-680068CE79B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0421609-A6F6-4783-866E-9033F0720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533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03416-0847-45FB-8739-680068CE79B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21609-A6F6-4783-866E-9033F0720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171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03416-0847-45FB-8739-680068CE79B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21609-A6F6-4783-866E-9033F0720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407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03416-0847-45FB-8739-680068CE79B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21609-A6F6-4783-866E-9033F0720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031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03416-0847-45FB-8739-680068CE79B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421609-A6F6-4783-866E-9033F0720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602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03416-0847-45FB-8739-680068CE79BC}" type="datetimeFigureOut">
              <a:rPr lang="ru-RU" smtClean="0"/>
              <a:t>24.10.2023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0421609-A6F6-4783-866E-9033F0720F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288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/>
            </a:r>
            <a:br>
              <a:rPr lang="ru-RU" b="1" dirty="0">
                <a:latin typeface="Arial Black" panose="020B0A04020102020204" pitchFamily="3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3975" y="1946563"/>
            <a:ext cx="8915400" cy="3777622"/>
          </a:xfrm>
        </p:spPr>
        <p:txBody>
          <a:bodyPr/>
          <a:lstStyle/>
          <a:p>
            <a:pPr marL="0" indent="0">
              <a:buNone/>
            </a:pPr>
            <a:endParaRPr lang="ru-RU" sz="2800" b="1" dirty="0">
              <a:latin typeface="Arial Black" panose="020B0A04020102020204" pitchFamily="34" charset="0"/>
            </a:endParaRPr>
          </a:p>
          <a:p>
            <a:r>
              <a:rPr lang="ru-RU" sz="4000" dirty="0" smtClean="0">
                <a:latin typeface="Arial Black" panose="020B0A04020102020204" pitchFamily="34" charset="0"/>
              </a:rPr>
              <a:t>Двадцать четвертое октября.</a:t>
            </a:r>
          </a:p>
          <a:p>
            <a:r>
              <a:rPr lang="ru-RU" sz="4000" dirty="0" smtClean="0">
                <a:latin typeface="Arial Black" panose="020B0A04020102020204" pitchFamily="34" charset="0"/>
              </a:rPr>
              <a:t>        Классная работа.</a:t>
            </a:r>
            <a:endParaRPr lang="ru-RU" sz="4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18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8634" y="554837"/>
            <a:ext cx="8911687" cy="1280890"/>
          </a:xfrm>
        </p:spPr>
        <p:txBody>
          <a:bodyPr>
            <a:noAutofit/>
          </a:bodyPr>
          <a:lstStyle/>
          <a:p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620983"/>
            <a:ext cx="8915400" cy="52370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/>
              <a:t>Проверяемая                        Непроверяемая</a:t>
            </a:r>
          </a:p>
          <a:p>
            <a:r>
              <a:rPr lang="ru-RU" sz="2000" b="1" dirty="0" smtClean="0"/>
              <a:t>Тропа                                 горизонт                     </a:t>
            </a:r>
          </a:p>
          <a:p>
            <a:r>
              <a:rPr lang="ru-RU" sz="2000" b="1" dirty="0" smtClean="0"/>
              <a:t>Гнездо                               барабан</a:t>
            </a:r>
          </a:p>
          <a:p>
            <a:r>
              <a:rPr lang="ru-RU" sz="2000" b="1" dirty="0" smtClean="0"/>
              <a:t>Зерно                                собака</a:t>
            </a:r>
          </a:p>
          <a:p>
            <a:r>
              <a:rPr lang="ru-RU" sz="2000" b="1" dirty="0" smtClean="0"/>
              <a:t>Сосна                                помидор</a:t>
            </a:r>
          </a:p>
          <a:p>
            <a:r>
              <a:rPr lang="ru-RU" sz="2000" b="1" dirty="0" smtClean="0"/>
              <a:t>Охраняет                           народ</a:t>
            </a:r>
          </a:p>
          <a:p>
            <a:r>
              <a:rPr lang="ru-RU" sz="2000" b="1" dirty="0" smtClean="0"/>
              <a:t>Столбы                               карандаш</a:t>
            </a:r>
          </a:p>
          <a:p>
            <a:r>
              <a:rPr lang="ru-RU" sz="2000" b="1" dirty="0" smtClean="0"/>
              <a:t>Полянка                            обаяние                      </a:t>
            </a:r>
          </a:p>
          <a:p>
            <a:r>
              <a:rPr lang="ru-RU" sz="2000" b="1" dirty="0" smtClean="0"/>
              <a:t>Косилка                           обоняние</a:t>
            </a:r>
          </a:p>
          <a:p>
            <a:r>
              <a:rPr lang="ru-RU" sz="2000" b="1" dirty="0" smtClean="0"/>
              <a:t>Дожди                             малина</a:t>
            </a:r>
          </a:p>
          <a:p>
            <a:r>
              <a:rPr lang="ru-RU" sz="2000" b="1" dirty="0" smtClean="0"/>
              <a:t>ходили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88622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5834" y="291600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Буквенный </a:t>
            </a:r>
            <a:r>
              <a:rPr lang="ru-RU" b="1" dirty="0" smtClean="0"/>
              <a:t> </a:t>
            </a:r>
            <a:r>
              <a:rPr lang="en-US" b="1" dirty="0" smtClean="0"/>
              <a:t>диктант</a:t>
            </a:r>
            <a:r>
              <a:rPr lang="ru-RU" b="1" dirty="0" smtClean="0"/>
              <a:t> (Взаимопроверка)</a:t>
            </a:r>
            <a:r>
              <a:rPr lang="ru-RU" b="1" dirty="0"/>
              <a:t/>
            </a:r>
            <a:br>
              <a:rPr lang="ru-RU" b="1" dirty="0"/>
            </a:br>
            <a:r>
              <a:rPr lang="en-US" b="1" dirty="0"/>
              <a:t> 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en-US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Е,О,Е,Е,О,И,А,И,Я,О,О,Е,О,О,О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48000" y="2828836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/>
              <a:t>0  ошибок – «5»</a:t>
            </a:r>
          </a:p>
          <a:p>
            <a:r>
              <a:rPr lang="ru-RU" sz="2800" b="1" dirty="0" smtClean="0"/>
              <a:t>1-2 ошибка- </a:t>
            </a:r>
            <a:r>
              <a:rPr lang="ru-RU" sz="2800" b="1" dirty="0"/>
              <a:t>«4»</a:t>
            </a:r>
          </a:p>
          <a:p>
            <a:r>
              <a:rPr lang="ru-RU" sz="2800" b="1" dirty="0" smtClean="0"/>
              <a:t>2-4 </a:t>
            </a:r>
            <a:r>
              <a:rPr lang="ru-RU" sz="2800" b="1" dirty="0"/>
              <a:t>ошибки – «3»</a:t>
            </a:r>
          </a:p>
          <a:p>
            <a:r>
              <a:rPr lang="ru-RU" sz="2800" b="1" smtClean="0"/>
              <a:t>5 и </a:t>
            </a:r>
            <a:r>
              <a:rPr lang="ru-RU" sz="2800" b="1" dirty="0"/>
              <a:t>более – «2»</a:t>
            </a:r>
          </a:p>
        </p:txBody>
      </p:sp>
    </p:spTree>
    <p:extLst>
      <p:ext uri="{BB962C8B-B14F-4D97-AF65-F5344CB8AC3E}">
        <p14:creationId xmlns:p14="http://schemas.microsoft.com/office/powerpoint/2010/main" val="208838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Домашнее задание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ru-RU" sz="2800" b="1" dirty="0"/>
              <a:t>Выполнить задания (на выбор):</a:t>
            </a:r>
          </a:p>
          <a:p>
            <a:r>
              <a:rPr lang="ru-RU" sz="2800" b="1" dirty="0"/>
              <a:t>Из текстов художественной литературы выписать 15 слов на изучаемую орфограмму</a:t>
            </a:r>
            <a:r>
              <a:rPr lang="ru-RU" sz="2800" b="1" dirty="0" smtClean="0"/>
              <a:t>.</a:t>
            </a:r>
            <a:endParaRPr lang="ru-RU" sz="2800" b="1" dirty="0"/>
          </a:p>
          <a:p>
            <a:r>
              <a:rPr lang="ru-RU" sz="2800" b="1" dirty="0"/>
              <a:t>Выполнить </a:t>
            </a:r>
            <a:r>
              <a:rPr lang="ru-RU" sz="2800" b="1"/>
              <a:t>упражнение </a:t>
            </a:r>
            <a:r>
              <a:rPr lang="ru-RU" sz="2800" b="1" smtClean="0"/>
              <a:t>411</a:t>
            </a:r>
            <a:endParaRPr lang="ru-RU" sz="28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420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/>
              <a:t>Устная </a:t>
            </a:r>
            <a:r>
              <a:rPr lang="ru-RU" sz="2000" b="1" dirty="0"/>
              <a:t>работа с пословицами.</a:t>
            </a:r>
            <a:br>
              <a:rPr lang="ru-RU" sz="2000" b="1" dirty="0"/>
            </a:br>
            <a:r>
              <a:rPr lang="ru-RU" sz="2000" b="1" dirty="0"/>
              <a:t>Прочитай пословицы. Вставь безударную гласную в корне в глаголах. Устно подбирай слова, в которых б/</a:t>
            </a:r>
            <a:r>
              <a:rPr lang="ru-RU" sz="2000" b="1" dirty="0" err="1"/>
              <a:t>гл</a:t>
            </a:r>
            <a:r>
              <a:rPr lang="ru-RU" sz="2000" b="1" dirty="0"/>
              <a:t> стоит в сильной ударной позиции.</a:t>
            </a:r>
            <a:br>
              <a:rPr lang="ru-RU" sz="2000" b="1" dirty="0"/>
            </a:b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400" b="1" dirty="0">
                <a:cs typeface="Aharoni" panose="02010803020104030203" pitchFamily="2" charset="-79"/>
              </a:rPr>
              <a:t>Свет </a:t>
            </a:r>
            <a:r>
              <a:rPr lang="ru-RU" sz="2400" b="1" dirty="0" err="1" smtClean="0">
                <a:cs typeface="Aharoni" panose="02010803020104030203" pitchFamily="2" charset="-79"/>
              </a:rPr>
              <a:t>поб</a:t>
            </a:r>
            <a:r>
              <a:rPr lang="ru-RU" sz="2400" b="1" dirty="0" smtClean="0">
                <a:cs typeface="Aharoni" panose="02010803020104030203" pitchFamily="2" charset="-79"/>
              </a:rPr>
              <a:t>   </a:t>
            </a:r>
            <a:r>
              <a:rPr lang="ru-RU" sz="2400" b="1" dirty="0" err="1" smtClean="0">
                <a:cs typeface="Aharoni" panose="02010803020104030203" pitchFamily="2" charset="-79"/>
              </a:rPr>
              <a:t>дит</a:t>
            </a:r>
            <a:r>
              <a:rPr lang="ru-RU" sz="2400" b="1" dirty="0" smtClean="0">
                <a:cs typeface="Aharoni" panose="02010803020104030203" pitchFamily="2" charset="-79"/>
              </a:rPr>
              <a:t> </a:t>
            </a:r>
            <a:r>
              <a:rPr lang="ru-RU" sz="2400" b="1" dirty="0">
                <a:cs typeface="Aharoni" panose="02010803020104030203" pitchFamily="2" charset="-79"/>
              </a:rPr>
              <a:t>тьму, а мир войну.</a:t>
            </a:r>
          </a:p>
          <a:p>
            <a:r>
              <a:rPr lang="ru-RU" sz="2400" b="1" dirty="0" smtClean="0">
                <a:cs typeface="Aharoni" panose="02010803020104030203" pitchFamily="2" charset="-79"/>
              </a:rPr>
              <a:t>Не </a:t>
            </a:r>
            <a:r>
              <a:rPr lang="ru-RU" sz="2400" b="1" dirty="0" err="1">
                <a:cs typeface="Aharoni" panose="02010803020104030203" pitchFamily="2" charset="-79"/>
              </a:rPr>
              <a:t>сп_ши</a:t>
            </a:r>
            <a:r>
              <a:rPr lang="ru-RU" sz="2400" b="1" dirty="0">
                <a:cs typeface="Aharoni" panose="02010803020104030203" pitchFamily="2" charset="-79"/>
              </a:rPr>
              <a:t> языком, а </a:t>
            </a:r>
            <a:r>
              <a:rPr lang="ru-RU" sz="2400" b="1" dirty="0" err="1">
                <a:cs typeface="Aharoni" panose="02010803020104030203" pitchFamily="2" charset="-79"/>
              </a:rPr>
              <a:t>тор_пись</a:t>
            </a:r>
            <a:r>
              <a:rPr lang="ru-RU" sz="2400" b="1" dirty="0">
                <a:cs typeface="Aharoni" panose="02010803020104030203" pitchFamily="2" charset="-79"/>
              </a:rPr>
              <a:t> делом.</a:t>
            </a:r>
          </a:p>
          <a:p>
            <a:r>
              <a:rPr lang="ru-RU" sz="2400" b="1" dirty="0">
                <a:cs typeface="Aharoni" panose="02010803020104030203" pitchFamily="2" charset="-79"/>
              </a:rPr>
              <a:t>Книга в счастье </a:t>
            </a:r>
            <a:r>
              <a:rPr lang="ru-RU" sz="2400" b="1" dirty="0" err="1">
                <a:cs typeface="Aharoni" panose="02010803020104030203" pitchFamily="2" charset="-79"/>
              </a:rPr>
              <a:t>укр_шает</a:t>
            </a:r>
            <a:r>
              <a:rPr lang="ru-RU" sz="2400" b="1" dirty="0">
                <a:cs typeface="Aharoni" panose="02010803020104030203" pitchFamily="2" charset="-79"/>
              </a:rPr>
              <a:t>, а в несчастье </a:t>
            </a:r>
            <a:r>
              <a:rPr lang="ru-RU" sz="2400" b="1" dirty="0" err="1">
                <a:cs typeface="Aharoni" panose="02010803020104030203" pitchFamily="2" charset="-79"/>
              </a:rPr>
              <a:t>ут_шает</a:t>
            </a:r>
            <a:r>
              <a:rPr lang="ru-RU" sz="2400" b="1" dirty="0">
                <a:cs typeface="Aharoni" panose="02010803020104030203" pitchFamily="2" charset="-79"/>
              </a:rPr>
              <a:t>.</a:t>
            </a:r>
          </a:p>
          <a:p>
            <a:r>
              <a:rPr lang="ru-RU" sz="2400" b="1" dirty="0">
                <a:cs typeface="Aharoni" panose="02010803020104030203" pitchFamily="2" charset="-79"/>
              </a:rPr>
              <a:t>Курить – здоровью </a:t>
            </a:r>
            <a:r>
              <a:rPr lang="ru-RU" sz="2400" b="1" dirty="0" err="1">
                <a:cs typeface="Aharoni" panose="02010803020104030203" pitchFamily="2" charset="-79"/>
              </a:rPr>
              <a:t>вр_дить</a:t>
            </a:r>
            <a:r>
              <a:rPr lang="ru-RU" sz="2400" b="1" dirty="0">
                <a:cs typeface="Aharoni" panose="02010803020104030203" pitchFamily="2" charset="-79"/>
              </a:rPr>
              <a:t>.</a:t>
            </a:r>
          </a:p>
          <a:p>
            <a:r>
              <a:rPr lang="ru-RU" sz="2400" b="1" dirty="0">
                <a:cs typeface="Aharoni" panose="02010803020104030203" pitchFamily="2" charset="-79"/>
              </a:rPr>
              <a:t>Тот, кто указывает на твои недостатки, не всегда твой враг; тот, кто </a:t>
            </a:r>
            <a:r>
              <a:rPr lang="ru-RU" sz="2400" b="1" dirty="0" err="1">
                <a:cs typeface="Aharoni" panose="02010803020104030203" pitchFamily="2" charset="-79"/>
              </a:rPr>
              <a:t>г_в_рит</a:t>
            </a:r>
            <a:r>
              <a:rPr lang="ru-RU" sz="2400" b="1" dirty="0">
                <a:cs typeface="Aharoni" panose="02010803020104030203" pitchFamily="2" charset="-79"/>
              </a:rPr>
              <a:t> о твоих достоинствах, не всегда твой друг.</a:t>
            </a:r>
          </a:p>
          <a:p>
            <a:r>
              <a:rPr lang="ru-RU" sz="2400" b="1" dirty="0">
                <a:cs typeface="Aharoni" panose="02010803020104030203" pitchFamily="2" charset="-79"/>
              </a:rPr>
              <a:t>Славу легче добыть, чем </a:t>
            </a:r>
            <a:r>
              <a:rPr lang="ru-RU" sz="2400" b="1" dirty="0" err="1">
                <a:cs typeface="Aharoni" panose="02010803020104030203" pitchFamily="2" charset="-79"/>
              </a:rPr>
              <a:t>сохр_нить</a:t>
            </a:r>
            <a:r>
              <a:rPr lang="ru-RU" sz="2400" b="1" dirty="0">
                <a:cs typeface="Aharoni" panose="02010803020104030203" pitchFamily="2" charset="-79"/>
              </a:rPr>
              <a:t>.</a:t>
            </a:r>
          </a:p>
          <a:p>
            <a:r>
              <a:rPr lang="ru-RU" sz="2400" b="1" dirty="0">
                <a:cs typeface="Aharoni" panose="02010803020104030203" pitchFamily="2" charset="-79"/>
              </a:rPr>
              <a:t>Добрая слава </a:t>
            </a:r>
            <a:r>
              <a:rPr lang="ru-RU" sz="2400" b="1" dirty="0" err="1">
                <a:cs typeface="Aharoni" panose="02010803020104030203" pitchFamily="2" charset="-79"/>
              </a:rPr>
              <a:t>л_жит</a:t>
            </a:r>
            <a:r>
              <a:rPr lang="ru-RU" sz="2400" b="1" dirty="0">
                <a:cs typeface="Aharoni" panose="02010803020104030203" pitchFamily="2" charset="-79"/>
              </a:rPr>
              <a:t>, а худая </a:t>
            </a:r>
            <a:r>
              <a:rPr lang="ru-RU" sz="2400" b="1" dirty="0" err="1">
                <a:cs typeface="Aharoni" panose="02010803020104030203" pitchFamily="2" charset="-79"/>
              </a:rPr>
              <a:t>б_жит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723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Безударные гласные в корне </a:t>
            </a:r>
            <a:r>
              <a:rPr lang="ru-RU" b="1" dirty="0" smtClean="0"/>
              <a:t>слова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53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i="1" dirty="0">
                <a:cs typeface="Aharoni" panose="02010803020104030203" pitchFamily="2" charset="-79"/>
              </a:rPr>
              <a:t>Научиться правильно писать слова с безударными гласными в корне слова и уметь подбирать к ним проверочные </a:t>
            </a:r>
            <a:r>
              <a:rPr lang="ru-RU" sz="2800" b="1" i="1" dirty="0" smtClean="0">
                <a:cs typeface="Aharoni" panose="02010803020104030203" pitchFamily="2" charset="-79"/>
              </a:rPr>
              <a:t>слова.</a:t>
            </a:r>
            <a:endParaRPr lang="ru-RU" sz="2800" b="1" dirty="0">
              <a:cs typeface="Aharoni" panose="02010803020104030203" pitchFamily="2" charset="-79"/>
            </a:endParaRPr>
          </a:p>
          <a:p>
            <a:r>
              <a:rPr lang="ru-RU" sz="2800" b="1" dirty="0">
                <a:cs typeface="Aharoni" panose="02010803020104030203" pitchFamily="2" charset="-79"/>
              </a:rPr>
              <a:t>  </a:t>
            </a:r>
            <a:r>
              <a:rPr lang="ru-RU" sz="2800" b="1" i="1" dirty="0" smtClean="0">
                <a:cs typeface="Aharoni" panose="02010803020104030203" pitchFamily="2" charset="-79"/>
              </a:rPr>
              <a:t>анализировать </a:t>
            </a:r>
            <a:r>
              <a:rPr lang="ru-RU" sz="2800" b="1" i="1" dirty="0">
                <a:cs typeface="Aharoni" panose="02010803020104030203" pitchFamily="2" charset="-79"/>
              </a:rPr>
              <a:t>слова </a:t>
            </a:r>
            <a:r>
              <a:rPr lang="ru-RU" sz="2800" b="1" i="1" dirty="0" smtClean="0">
                <a:cs typeface="Aharoni" panose="02010803020104030203" pitchFamily="2" charset="-79"/>
              </a:rPr>
              <a:t>с </a:t>
            </a:r>
            <a:r>
              <a:rPr lang="ru-RU" sz="2800" b="1" i="1" smtClean="0">
                <a:cs typeface="Aharoni" panose="02010803020104030203" pitchFamily="2" charset="-79"/>
              </a:rPr>
              <a:t>данной орфограммой </a:t>
            </a:r>
            <a:r>
              <a:rPr lang="ru-RU" sz="2800" b="1" i="1" dirty="0">
                <a:cs typeface="Aharoni" panose="02010803020104030203" pitchFamily="2" charset="-79"/>
              </a:rPr>
              <a:t>и применять соответствующее орфографическое правило.</a:t>
            </a:r>
            <a:endParaRPr lang="ru-RU" sz="2800" b="1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66521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Вспомним алгоритм проверки безударной гласной.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302327" y="1745673"/>
            <a:ext cx="10202285" cy="4918363"/>
          </a:xfrm>
        </p:spPr>
        <p:txBody>
          <a:bodyPr>
            <a:normAutofit/>
          </a:bodyPr>
          <a:lstStyle/>
          <a:p>
            <a:r>
              <a:rPr lang="ru-RU" sz="2000" b="1" i="1" u="sng" dirty="0" smtClean="0"/>
              <a:t>Алгоритм</a:t>
            </a:r>
            <a:endParaRPr lang="ru-RU" sz="2000" b="1" dirty="0"/>
          </a:p>
          <a:p>
            <a:r>
              <a:rPr lang="ru-RU" sz="2000" b="1" i="1" u="sng" dirty="0"/>
              <a:t>1.Прочитай слово</a:t>
            </a:r>
            <a:endParaRPr lang="ru-RU" sz="2000" b="1" dirty="0"/>
          </a:p>
          <a:p>
            <a:r>
              <a:rPr lang="ru-RU" sz="2000" b="1" i="1" u="sng" dirty="0"/>
              <a:t>2.Поставь ударение</a:t>
            </a:r>
            <a:endParaRPr lang="ru-RU" sz="2000" b="1" dirty="0"/>
          </a:p>
          <a:p>
            <a:r>
              <a:rPr lang="ru-RU" sz="2000" b="1" i="1" u="sng" dirty="0"/>
              <a:t>3.</a:t>
            </a:r>
            <a:r>
              <a:rPr lang="ru-RU" sz="2000" b="1" dirty="0"/>
              <a:t> Выдели корень</a:t>
            </a:r>
          </a:p>
          <a:p>
            <a:r>
              <a:rPr lang="ru-RU" sz="2000" b="1" dirty="0"/>
              <a:t>4.Определи безударную гласную</a:t>
            </a:r>
          </a:p>
          <a:p>
            <a:r>
              <a:rPr lang="ru-RU" sz="2000" b="1" dirty="0" smtClean="0"/>
              <a:t>5</a:t>
            </a:r>
            <a:r>
              <a:rPr lang="ru-RU" sz="2000" b="1" dirty="0"/>
              <a:t>. Можно изменить слово так ,чтобы ударение падало на эту гласную?</a:t>
            </a:r>
          </a:p>
          <a:p>
            <a:r>
              <a:rPr lang="ru-RU" sz="2000" b="1" dirty="0"/>
              <a:t>Да                                                                                       </a:t>
            </a:r>
          </a:p>
          <a:p>
            <a:r>
              <a:rPr lang="ru-RU" sz="2000" b="1" dirty="0"/>
              <a:t>Измени слово</a:t>
            </a:r>
          </a:p>
          <a:p>
            <a:r>
              <a:rPr lang="ru-RU" sz="2000" b="1" dirty="0"/>
              <a:t>Нет</a:t>
            </a:r>
          </a:p>
          <a:p>
            <a:r>
              <a:rPr lang="ru-RU" sz="2000" b="1" dirty="0"/>
              <a:t>Подбери однокоренное слово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540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Задание «Лови ошибку</a:t>
            </a:r>
            <a:r>
              <a:rPr lang="ru-RU" b="1" dirty="0" smtClean="0"/>
              <a:t>».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smtClean="0"/>
              <a:t>Зема  </a:t>
            </a:r>
            <a:r>
              <a:rPr lang="ru-RU" sz="2800" b="1" dirty="0"/>
              <a:t>ухадить не хочет. Прячет  последний  снижок  в лису.  Воздух   день от дня типлее.  Небо свитлее. Потикли ручийки. Вада залила  трапинки.  Звенит висёлая копель. </a:t>
            </a:r>
            <a:br>
              <a:rPr lang="ru-RU" sz="2800" b="1" dirty="0"/>
            </a:br>
            <a:r>
              <a:rPr lang="ru-RU" sz="2800" b="1" dirty="0"/>
              <a:t>Вот и верба нарядилась в белые  сирёжки.  На солнечной палянке появилась  молодая трова.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497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70557" y="1905000"/>
            <a:ext cx="8915400" cy="377762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sz="2800" b="1" dirty="0" smtClean="0"/>
          </a:p>
          <a:p>
            <a:endParaRPr lang="ru-RU" sz="2800" b="1" dirty="0"/>
          </a:p>
          <a:p>
            <a:r>
              <a:rPr lang="ru-RU" sz="3000" b="1" dirty="0" err="1" smtClean="0"/>
              <a:t>ЗИма</a:t>
            </a:r>
            <a:r>
              <a:rPr lang="ru-RU" sz="3000" b="1" dirty="0" smtClean="0"/>
              <a:t>  </a:t>
            </a:r>
            <a:r>
              <a:rPr lang="ru-RU" sz="3000" b="1" dirty="0" err="1" smtClean="0"/>
              <a:t>ухОдить</a:t>
            </a:r>
            <a:r>
              <a:rPr lang="ru-RU" sz="3000" b="1" dirty="0" smtClean="0"/>
              <a:t> </a:t>
            </a:r>
            <a:r>
              <a:rPr lang="ru-RU" sz="3000" b="1" dirty="0"/>
              <a:t>не хочет. Прячет  последний  </a:t>
            </a:r>
            <a:r>
              <a:rPr lang="ru-RU" sz="3000" b="1" dirty="0" smtClean="0"/>
              <a:t>снЕжок  </a:t>
            </a:r>
            <a:r>
              <a:rPr lang="ru-RU" sz="3000" b="1" dirty="0"/>
              <a:t>в </a:t>
            </a:r>
            <a:r>
              <a:rPr lang="ru-RU" sz="3000" b="1" dirty="0" err="1" smtClean="0"/>
              <a:t>лЕсу</a:t>
            </a:r>
            <a:r>
              <a:rPr lang="ru-RU" sz="3000" b="1" dirty="0"/>
              <a:t>.  Воздух   день от дня </a:t>
            </a:r>
            <a:r>
              <a:rPr lang="ru-RU" sz="3000" b="1" dirty="0" smtClean="0"/>
              <a:t>тЕплее</a:t>
            </a:r>
            <a:r>
              <a:rPr lang="ru-RU" sz="3000" b="1" dirty="0"/>
              <a:t>.  Небо </a:t>
            </a:r>
            <a:r>
              <a:rPr lang="ru-RU" sz="3000" b="1" dirty="0" smtClean="0"/>
              <a:t>свЕтлее</a:t>
            </a:r>
            <a:r>
              <a:rPr lang="ru-RU" sz="3000" b="1" dirty="0"/>
              <a:t>. </a:t>
            </a:r>
            <a:r>
              <a:rPr lang="ru-RU" sz="3000" b="1" dirty="0" smtClean="0"/>
              <a:t>ПотЕкли ручЕйки</a:t>
            </a:r>
            <a:r>
              <a:rPr lang="ru-RU" sz="3000" b="1" dirty="0"/>
              <a:t>. </a:t>
            </a:r>
            <a:r>
              <a:rPr lang="ru-RU" sz="3000" b="1" dirty="0" smtClean="0"/>
              <a:t>ВОда </a:t>
            </a:r>
            <a:r>
              <a:rPr lang="ru-RU" sz="3000" b="1" dirty="0"/>
              <a:t>залила  </a:t>
            </a:r>
            <a:r>
              <a:rPr lang="ru-RU" sz="3000" b="1" dirty="0" smtClean="0"/>
              <a:t>трОпинки</a:t>
            </a:r>
            <a:r>
              <a:rPr lang="ru-RU" sz="3000" b="1" dirty="0"/>
              <a:t>.  Звенит </a:t>
            </a:r>
            <a:r>
              <a:rPr lang="ru-RU" sz="3000" b="1" dirty="0" smtClean="0"/>
              <a:t>вЕсёлая кАпель</a:t>
            </a:r>
            <a:r>
              <a:rPr lang="ru-RU" sz="3000" b="1" dirty="0"/>
              <a:t>. </a:t>
            </a:r>
            <a:br>
              <a:rPr lang="ru-RU" sz="3000" b="1" dirty="0"/>
            </a:br>
            <a:r>
              <a:rPr lang="ru-RU" sz="3000" b="1" dirty="0"/>
              <a:t>Вот и верба нарядилась в белые  </a:t>
            </a:r>
            <a:r>
              <a:rPr lang="ru-RU" sz="3000" b="1" dirty="0" smtClean="0"/>
              <a:t>сЕрёжки</a:t>
            </a:r>
            <a:r>
              <a:rPr lang="ru-RU" sz="3000" b="1" dirty="0"/>
              <a:t>.  На солнечной </a:t>
            </a:r>
            <a:r>
              <a:rPr lang="ru-RU" sz="3000" b="1" dirty="0" smtClean="0"/>
              <a:t>пОлянке </a:t>
            </a:r>
            <a:r>
              <a:rPr lang="ru-RU" sz="3000" b="1" dirty="0"/>
              <a:t>появилась  молодая </a:t>
            </a:r>
            <a:r>
              <a:rPr lang="ru-RU" sz="3000" b="1" dirty="0" smtClean="0"/>
              <a:t>трАва</a:t>
            </a:r>
            <a:r>
              <a:rPr lang="ru-RU" sz="3000" b="1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551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/>
              <a:t>Физкультминутка </a:t>
            </a:r>
            <a:r>
              <a:rPr lang="ru-RU" altLang="ru-RU" dirty="0"/>
              <a:t/>
            </a:r>
            <a:br>
              <a:rPr lang="ru-RU" alt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800" b="1" i="1" dirty="0" smtClean="0">
                <a:latin typeface="Arial Black" panose="020B0A04020102020204" pitchFamily="34" charset="0"/>
              </a:rPr>
              <a:t>А         </a:t>
            </a:r>
            <a:r>
              <a:rPr lang="ru-RU" altLang="ru-RU" sz="2800" b="1" i="1" dirty="0">
                <a:latin typeface="Arial Black" panose="020B0A04020102020204" pitchFamily="34" charset="0"/>
              </a:rPr>
              <a:t>-      хлопаем в ладоши</a:t>
            </a:r>
            <a:endParaRPr lang="ru-RU" altLang="ru-RU" sz="2800" b="1" dirty="0">
              <a:latin typeface="Arial Black" panose="020B0A04020102020204" pitchFamily="34" charset="0"/>
            </a:endParaRPr>
          </a:p>
          <a:p>
            <a:r>
              <a:rPr lang="ru-RU" altLang="ru-RU" sz="2800" b="1" i="1" dirty="0">
                <a:latin typeface="Arial Black" panose="020B0A04020102020204" pitchFamily="34" charset="0"/>
              </a:rPr>
              <a:t>Я         -      </a:t>
            </a:r>
            <a:r>
              <a:rPr lang="ru-RU" altLang="ru-RU" sz="2800" b="1" i="1" dirty="0" smtClean="0">
                <a:latin typeface="Arial Black" panose="020B0A04020102020204" pitchFamily="34" charset="0"/>
              </a:rPr>
              <a:t>встаем</a:t>
            </a:r>
            <a:endParaRPr lang="ru-RU" altLang="ru-RU" sz="2800" b="1" dirty="0">
              <a:latin typeface="Arial Black" panose="020B0A04020102020204" pitchFamily="34" charset="0"/>
            </a:endParaRPr>
          </a:p>
          <a:p>
            <a:r>
              <a:rPr lang="ru-RU" altLang="ru-RU" sz="2800" b="1" i="1" dirty="0">
                <a:latin typeface="Arial Black" panose="020B0A04020102020204" pitchFamily="34" charset="0"/>
              </a:rPr>
              <a:t>О         -      приседаем</a:t>
            </a:r>
            <a:endParaRPr lang="ru-RU" altLang="ru-RU" sz="2800" b="1" dirty="0">
              <a:latin typeface="Arial Black" panose="020B0A04020102020204" pitchFamily="34" charset="0"/>
            </a:endParaRPr>
          </a:p>
          <a:p>
            <a:r>
              <a:rPr lang="ru-RU" altLang="ru-RU" sz="2800" b="1" i="1" dirty="0">
                <a:latin typeface="Arial Black" panose="020B0A04020102020204" pitchFamily="34" charset="0"/>
              </a:rPr>
              <a:t>Е         -       подскок</a:t>
            </a:r>
            <a:endParaRPr lang="ru-RU" altLang="ru-RU" sz="2800" b="1" dirty="0">
              <a:latin typeface="Arial Black" panose="020B0A04020102020204" pitchFamily="34" charset="0"/>
            </a:endParaRPr>
          </a:p>
          <a:p>
            <a:endParaRPr lang="ru-RU" alt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401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8961" y="554837"/>
            <a:ext cx="8911687" cy="1280890"/>
          </a:xfrm>
        </p:spPr>
        <p:txBody>
          <a:bodyPr>
            <a:noAutofit/>
          </a:bodyPr>
          <a:lstStyle/>
          <a:p>
            <a:r>
              <a:rPr lang="ru-RU" sz="2400" b="1" dirty="0"/>
              <a:t>0  ошибок – «5»</a:t>
            </a:r>
            <a:br>
              <a:rPr lang="ru-RU" sz="2400" b="1" dirty="0"/>
            </a:br>
            <a:r>
              <a:rPr lang="ru-RU" sz="2400" b="1" dirty="0"/>
              <a:t>1-2 ошибки- «4»</a:t>
            </a:r>
            <a:br>
              <a:rPr lang="ru-RU" sz="2400" b="1" dirty="0"/>
            </a:br>
            <a:r>
              <a:rPr lang="ru-RU" sz="2400" b="1" dirty="0"/>
              <a:t>3-4 ошибки – «3»</a:t>
            </a:r>
            <a:br>
              <a:rPr lang="ru-RU" sz="2400" b="1" dirty="0"/>
            </a:br>
            <a:r>
              <a:rPr lang="ru-RU" sz="2400" b="1" dirty="0"/>
              <a:t>5 и более – «2»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3158836"/>
            <a:ext cx="8915400" cy="2752386"/>
          </a:xfrm>
        </p:spPr>
        <p:txBody>
          <a:bodyPr>
            <a:normAutofit lnSpcReduction="10000"/>
          </a:bodyPr>
          <a:lstStyle/>
          <a:p>
            <a:r>
              <a:rPr lang="ru-RU" sz="3200" b="1" dirty="0" err="1" smtClean="0"/>
              <a:t>КрАсивый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зОлОтой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хОдили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сАжали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трОпа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зЕрно</a:t>
            </a:r>
            <a:r>
              <a:rPr lang="ru-RU" sz="3200" b="1" dirty="0"/>
              <a:t>, </a:t>
            </a:r>
            <a:r>
              <a:rPr lang="ru-RU" sz="3200" b="1" dirty="0" err="1" smtClean="0"/>
              <a:t>гнЕздо</a:t>
            </a:r>
            <a:r>
              <a:rPr lang="ru-RU" sz="3200" b="1" dirty="0"/>
              <a:t>, </a:t>
            </a:r>
            <a:r>
              <a:rPr lang="ru-RU" sz="3200" b="1" dirty="0" err="1" smtClean="0"/>
              <a:t>спАсает</a:t>
            </a:r>
            <a:r>
              <a:rPr lang="ru-RU" sz="3200" b="1" dirty="0"/>
              <a:t>, </a:t>
            </a:r>
            <a:r>
              <a:rPr lang="ru-RU" sz="3200" b="1" dirty="0" err="1" smtClean="0"/>
              <a:t>укрАшает</a:t>
            </a:r>
            <a:r>
              <a:rPr lang="ru-RU" sz="3200" b="1" dirty="0"/>
              <a:t>, </a:t>
            </a:r>
            <a:r>
              <a:rPr lang="ru-RU" sz="3200" b="1" dirty="0" err="1" smtClean="0"/>
              <a:t>сОсна</a:t>
            </a:r>
            <a:r>
              <a:rPr lang="ru-RU" sz="3200" b="1" dirty="0"/>
              <a:t>, </a:t>
            </a:r>
            <a:r>
              <a:rPr lang="ru-RU" sz="3200" b="1" dirty="0" err="1" smtClean="0"/>
              <a:t>охрАняет</a:t>
            </a:r>
            <a:r>
              <a:rPr lang="ru-RU" sz="3200" b="1" dirty="0"/>
              <a:t>, </a:t>
            </a:r>
            <a:r>
              <a:rPr lang="ru-RU" sz="3200" b="1" dirty="0" err="1" smtClean="0"/>
              <a:t>стОлбы</a:t>
            </a:r>
            <a:r>
              <a:rPr lang="ru-RU" sz="3200" b="1" dirty="0"/>
              <a:t>, </a:t>
            </a:r>
            <a:r>
              <a:rPr lang="ru-RU" sz="3200" b="1" dirty="0" err="1" smtClean="0"/>
              <a:t>снОпы</a:t>
            </a:r>
            <a:r>
              <a:rPr lang="ru-RU" sz="3200" b="1" dirty="0"/>
              <a:t>, </a:t>
            </a:r>
            <a:r>
              <a:rPr lang="ru-RU" sz="3200" b="1" dirty="0" err="1" smtClean="0"/>
              <a:t>вОдянистый</a:t>
            </a:r>
            <a:r>
              <a:rPr lang="ru-RU" sz="3200" b="1" dirty="0"/>
              <a:t>, </a:t>
            </a:r>
            <a:r>
              <a:rPr lang="ru-RU" sz="3200" b="1" dirty="0" err="1" smtClean="0"/>
              <a:t>пОлянка</a:t>
            </a:r>
            <a:r>
              <a:rPr lang="ru-RU" sz="3200" b="1" dirty="0"/>
              <a:t>, </a:t>
            </a:r>
            <a:r>
              <a:rPr lang="ru-RU" sz="3200" b="1" dirty="0" err="1" smtClean="0"/>
              <a:t>кОсилка</a:t>
            </a:r>
            <a:r>
              <a:rPr lang="ru-RU" sz="3200" b="1" dirty="0"/>
              <a:t>, </a:t>
            </a:r>
            <a:r>
              <a:rPr lang="ru-RU" sz="3200" b="1" dirty="0" err="1" smtClean="0"/>
              <a:t>дОжди</a:t>
            </a:r>
            <a:r>
              <a:rPr lang="ru-RU" sz="3200" b="1" dirty="0"/>
              <a:t>, </a:t>
            </a:r>
            <a:r>
              <a:rPr lang="ru-RU" sz="3200" b="1" dirty="0" err="1" smtClean="0"/>
              <a:t>запАх</a:t>
            </a:r>
            <a:r>
              <a:rPr lang="ru-RU" sz="3200" b="1" dirty="0"/>
              <a:t>, </a:t>
            </a:r>
            <a:r>
              <a:rPr lang="ru-RU" sz="3200" b="1" dirty="0" err="1" smtClean="0"/>
              <a:t>гОвОрили</a:t>
            </a:r>
            <a:r>
              <a:rPr lang="ru-RU" sz="3200" b="1" dirty="0"/>
              <a:t>, </a:t>
            </a:r>
            <a:r>
              <a:rPr lang="ru-RU" sz="3200" b="1" smtClean="0"/>
              <a:t>зОнты</a:t>
            </a:r>
            <a:r>
              <a:rPr lang="ru-RU" sz="3200" b="1" dirty="0"/>
              <a:t>, </a:t>
            </a:r>
            <a:r>
              <a:rPr lang="ru-RU" sz="3200" b="1" dirty="0" err="1" smtClean="0"/>
              <a:t>цвЕты</a:t>
            </a:r>
            <a:r>
              <a:rPr lang="ru-RU" sz="3200" b="1" dirty="0"/>
              <a:t>, </a:t>
            </a:r>
            <a:r>
              <a:rPr lang="ru-RU" sz="3200" b="1" dirty="0" err="1" smtClean="0"/>
              <a:t>пАстух</a:t>
            </a:r>
            <a:r>
              <a:rPr lang="ru-RU" sz="3200" b="1" dirty="0"/>
              <a:t>, </a:t>
            </a:r>
            <a:r>
              <a:rPr lang="ru-RU" sz="3200" b="1" dirty="0" err="1" smtClean="0"/>
              <a:t>зЕленый,вЕсной</a:t>
            </a:r>
            <a:r>
              <a:rPr lang="ru-RU" sz="3200" b="1" dirty="0" smtClean="0"/>
              <a:t>.</a:t>
            </a:r>
            <a:endParaRPr lang="ru-RU" sz="3200" b="1" dirty="0"/>
          </a:p>
          <a:p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400839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/>
              <a:t>Распределите данные ниже слова по видам орфограмм в </a:t>
            </a:r>
            <a:r>
              <a:rPr lang="ru-RU" sz="3100" b="1" dirty="0" smtClean="0"/>
              <a:t>корне. Проверяемые и непроверяемые 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en-US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en-US" b="1" dirty="0"/>
              <a:t> </a:t>
            </a:r>
            <a:r>
              <a:rPr lang="ru-RU" b="1" dirty="0" err="1"/>
              <a:t>Х_дили</a:t>
            </a:r>
            <a:r>
              <a:rPr lang="ru-RU" b="1" dirty="0"/>
              <a:t>, </a:t>
            </a:r>
            <a:r>
              <a:rPr lang="ru-RU" b="1" dirty="0" err="1"/>
              <a:t>тр</a:t>
            </a:r>
            <a:r>
              <a:rPr lang="ru-RU" b="1" dirty="0"/>
              <a:t>._па,</a:t>
            </a:r>
            <a:r>
              <a:rPr lang="en-US" b="1" dirty="0"/>
              <a:t> 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м . </a:t>
            </a:r>
            <a:r>
              <a:rPr lang="ru-RU" b="1" dirty="0" err="1"/>
              <a:t>лина</a:t>
            </a:r>
            <a:r>
              <a:rPr lang="ru-RU" b="1" dirty="0"/>
              <a:t>, з._</a:t>
            </a:r>
            <a:r>
              <a:rPr lang="ru-RU" b="1" dirty="0" err="1"/>
              <a:t>рно</a:t>
            </a:r>
            <a:r>
              <a:rPr lang="ru-RU" b="1" dirty="0"/>
              <a:t>,</a:t>
            </a:r>
            <a:r>
              <a:rPr lang="en-US" b="1" dirty="0"/>
              <a:t> </a:t>
            </a:r>
            <a:r>
              <a:rPr lang="ru-RU" b="1" dirty="0"/>
              <a:t> г. </a:t>
            </a:r>
            <a:r>
              <a:rPr lang="ru-RU" b="1" dirty="0" err="1"/>
              <a:t>ризонт</a:t>
            </a:r>
            <a:r>
              <a:rPr lang="ru-RU" b="1" dirty="0"/>
              <a:t>,</a:t>
            </a:r>
            <a:r>
              <a:rPr lang="en-US" b="1" dirty="0"/>
              <a:t> </a:t>
            </a:r>
            <a:r>
              <a:rPr lang="ru-RU" b="1" dirty="0"/>
              <a:t> </a:t>
            </a:r>
            <a:r>
              <a:rPr lang="ru-RU" b="1" dirty="0" err="1"/>
              <a:t>гн</a:t>
            </a:r>
            <a:r>
              <a:rPr lang="ru-RU" b="1" dirty="0"/>
              <a:t>._</a:t>
            </a:r>
            <a:r>
              <a:rPr lang="ru-RU" b="1" dirty="0" err="1"/>
              <a:t>здо</a:t>
            </a:r>
            <a:r>
              <a:rPr lang="ru-RU" b="1" dirty="0"/>
              <a:t>,</a:t>
            </a:r>
            <a:r>
              <a:rPr lang="en-US" b="1" dirty="0"/>
              <a:t> 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б . </a:t>
            </a:r>
            <a:r>
              <a:rPr lang="ru-RU" b="1" dirty="0" err="1"/>
              <a:t>рабан</a:t>
            </a:r>
            <a:r>
              <a:rPr lang="ru-RU" b="1" dirty="0"/>
              <a:t>, </a:t>
            </a:r>
            <a:r>
              <a:rPr lang="ru-RU" b="1" dirty="0" err="1"/>
              <a:t>с_.сна</a:t>
            </a:r>
            <a:r>
              <a:rPr lang="ru-RU" b="1" dirty="0"/>
              <a:t>, с . бака, охр_.</a:t>
            </a:r>
            <a:r>
              <a:rPr lang="ru-RU" b="1" dirty="0" err="1"/>
              <a:t>няет</a:t>
            </a:r>
            <a:r>
              <a:rPr lang="ru-RU" b="1" dirty="0"/>
              <a:t>, </a:t>
            </a:r>
            <a:r>
              <a:rPr lang="ru-RU" b="1" dirty="0" err="1"/>
              <a:t>ст._лбы</a:t>
            </a:r>
            <a:r>
              <a:rPr lang="ru-RU" b="1" dirty="0"/>
              <a:t>, п . </a:t>
            </a:r>
            <a:r>
              <a:rPr lang="ru-RU" b="1" dirty="0" err="1"/>
              <a:t>мидор</a:t>
            </a:r>
            <a:r>
              <a:rPr lang="ru-RU" b="1" dirty="0"/>
              <a:t>, п_.</a:t>
            </a:r>
            <a:r>
              <a:rPr lang="ru-RU" b="1" dirty="0" err="1"/>
              <a:t>лянка</a:t>
            </a:r>
            <a:r>
              <a:rPr lang="ru-RU" b="1" dirty="0"/>
              <a:t>, </a:t>
            </a:r>
            <a:r>
              <a:rPr lang="ru-RU" b="1" dirty="0" err="1"/>
              <a:t>к._силка</a:t>
            </a:r>
            <a:r>
              <a:rPr lang="ru-RU" b="1" dirty="0"/>
              <a:t>,</a:t>
            </a:r>
            <a:br>
              <a:rPr lang="ru-RU" b="1" dirty="0"/>
            </a:br>
            <a:r>
              <a:rPr lang="ru-RU" b="1" dirty="0"/>
              <a:t>н . род, к . </a:t>
            </a:r>
            <a:r>
              <a:rPr lang="ru-RU" b="1" dirty="0" err="1"/>
              <a:t>рандаш</a:t>
            </a:r>
            <a:r>
              <a:rPr lang="ru-RU" b="1" dirty="0"/>
              <a:t>, </a:t>
            </a:r>
            <a:r>
              <a:rPr lang="ru-RU" b="1" dirty="0" err="1"/>
              <a:t>д_.жди</a:t>
            </a:r>
            <a:r>
              <a:rPr lang="ru-RU" b="1" dirty="0"/>
              <a:t>, об..</a:t>
            </a:r>
            <a:r>
              <a:rPr lang="ru-RU" b="1" dirty="0" err="1" smtClean="0"/>
              <a:t>яние,об</a:t>
            </a:r>
            <a:r>
              <a:rPr lang="ru-RU" b="1" dirty="0" smtClean="0"/>
              <a:t>…</a:t>
            </a:r>
            <a:r>
              <a:rPr lang="ru-RU" b="1" dirty="0" err="1" smtClean="0"/>
              <a:t>няние</a:t>
            </a:r>
            <a:r>
              <a:rPr lang="ru-RU" b="1" dirty="0" smtClean="0"/>
              <a:t>.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534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225</TotalTime>
  <Words>371</Words>
  <Application>Microsoft Office PowerPoint</Application>
  <PresentationFormat>Широкоэкранный</PresentationFormat>
  <Paragraphs>61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Aharoni</vt:lpstr>
      <vt:lpstr>Arial</vt:lpstr>
      <vt:lpstr>Arial Black</vt:lpstr>
      <vt:lpstr>Century Gothic</vt:lpstr>
      <vt:lpstr>Wingdings 3</vt:lpstr>
      <vt:lpstr>Легкий дым</vt:lpstr>
      <vt:lpstr> </vt:lpstr>
      <vt:lpstr>Безударные гласные в корне слова</vt:lpstr>
      <vt:lpstr>Цель урока:</vt:lpstr>
      <vt:lpstr>Вспомним алгоритм проверки безударной гласной. </vt:lpstr>
      <vt:lpstr>Задание «Лови ошибку».</vt:lpstr>
      <vt:lpstr>Презентация PowerPoint</vt:lpstr>
      <vt:lpstr>Физкультминутка  </vt:lpstr>
      <vt:lpstr>0  ошибок – «5» 1-2 ошибки- «4» 3-4 ошибки – «3» 5 и более – «2»</vt:lpstr>
      <vt:lpstr>Распределите данные ниже слова по видам орфограмм в корне. Проверяемые и непроверяемые       Х_дили, тр._па,  м . лина, з._рно,  г. ризонт,  гн._здо,  б . рабан, с_.сна, с . бака, охр_.няет, ст._лбы, п . мидор, п_.лянка, к._силка, н . род, к . рандаш, д_.жди, об..яние,об…няние. </vt:lpstr>
      <vt:lpstr>Презентация PowerPoint</vt:lpstr>
      <vt:lpstr>Буквенный  диктант (Взаимопроверка)      </vt:lpstr>
      <vt:lpstr>Домашнее задание</vt:lpstr>
      <vt:lpstr>Устная работа с пословицами. Прочитай пословицы. Вставь безударную гласную в корне в глаголах. Устно подбирай слова, в которых б/гл стоит в сильной ударной позиции.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Безударные гласные в корне слова, проверяемые ударением»</dc:title>
  <dc:creator>305</dc:creator>
  <cp:lastModifiedBy>305</cp:lastModifiedBy>
  <cp:revision>33</cp:revision>
  <dcterms:created xsi:type="dcterms:W3CDTF">2023-10-18T15:09:14Z</dcterms:created>
  <dcterms:modified xsi:type="dcterms:W3CDTF">2023-10-24T07:22:00Z</dcterms:modified>
</cp:coreProperties>
</file>