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FF0066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1" y="-2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2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31648" y="194552"/>
            <a:ext cx="11704190" cy="6546715"/>
          </a:xfrm>
          <a:prstGeom prst="rect">
            <a:avLst/>
          </a:prstGeom>
        </p:spPr>
      </p:pic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80CFA2B-DC5A-4E2C-A79A-E75917FA03E6}" type="datetimeFigureOut">
              <a:rPr lang="ru-RU" smtClean="0"/>
              <a:pPr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BAD419D-DEE9-48E0-B76A-9D9E733C805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42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0" y="1"/>
            <a:ext cx="2870200" cy="2200275"/>
          </a:xfrm>
          <a:prstGeom prst="rect">
            <a:avLst/>
          </a:prstGeom>
          <a:noFill/>
        </p:spPr>
      </p:pic>
      <p:pic>
        <p:nvPicPr>
          <p:cNvPr id="15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 rot="5400000">
            <a:off x="9648826" y="-390525"/>
            <a:ext cx="2152650" cy="2933700"/>
          </a:xfrm>
          <a:prstGeom prst="rect">
            <a:avLst/>
          </a:prstGeom>
          <a:noFill/>
        </p:spPr>
      </p:pic>
      <p:pic>
        <p:nvPicPr>
          <p:cNvPr id="16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 rot="10800000">
            <a:off x="9321800" y="4657726"/>
            <a:ext cx="2870200" cy="2200275"/>
          </a:xfrm>
          <a:prstGeom prst="rect">
            <a:avLst/>
          </a:prstGeom>
          <a:noFill/>
        </p:spPr>
      </p:pic>
      <p:pic>
        <p:nvPicPr>
          <p:cNvPr id="17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 rot="16200000">
            <a:off x="390526" y="4314826"/>
            <a:ext cx="2152650" cy="293370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7;&#1074;&#1077;&#1090;&#1072;\31_&#1055;&#1072;&#1089;&#1093;&#1072;%20&#1043;&#1086;&#1089;&#1087;&#1086;&#1076;&#1085;&#1103;\C&#1093;&#1086;&#1078;&#1076;&#1077;&#1085;&#1080;&#1077;%20&#1073;&#1083;&#1072;&#1075;&#1086;&#1076;&#1072;&#1090;&#1085;&#1086;&#1075;&#1086;%20&#1086;&#1075;&#1085;&#1103;%20&#1085;&#1072;%20&#1075;&#1088;&#1086;&#1073;&#1077;%20&#1043;&#1086;&#1089;&#1087;&#1086;&#1076;&#1085;&#1077;&#1084;%20-%20&#1055;&#1072;&#1089;&#1093;&#1072;%202013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60675" y="4794068"/>
            <a:ext cx="3169920" cy="130628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Урок ОПК №31</a:t>
            </a:r>
          </a:p>
          <a:p>
            <a:r>
              <a:rPr lang="ru-RU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2 класс</a:t>
            </a:r>
          </a:p>
          <a:p>
            <a:r>
              <a:rPr lang="ru-RU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Закутская</a:t>
            </a:r>
            <a:r>
              <a:rPr lang="ru-RU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 Н.Д.</a:t>
            </a:r>
            <a:endParaRPr lang="ru-RU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22530" name="Picture 2" descr="П.pn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1606731" y="1301613"/>
            <a:ext cx="1584325" cy="1351958"/>
          </a:xfrm>
          <a:prstGeom prst="rect">
            <a:avLst/>
          </a:prstGeom>
          <a:noFill/>
        </p:spPr>
      </p:pic>
      <p:pic>
        <p:nvPicPr>
          <p:cNvPr id="22532" name="Picture 4" descr="А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3135086" y="1350464"/>
            <a:ext cx="1701890" cy="1293436"/>
          </a:xfrm>
          <a:prstGeom prst="rect">
            <a:avLst/>
          </a:prstGeom>
          <a:noFill/>
        </p:spPr>
      </p:pic>
      <p:pic>
        <p:nvPicPr>
          <p:cNvPr id="22534" name="Picture 6" descr="С.png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4767943" y="1294311"/>
            <a:ext cx="1754142" cy="1274677"/>
          </a:xfrm>
          <a:prstGeom prst="rect">
            <a:avLst/>
          </a:prstGeom>
          <a:noFill/>
        </p:spPr>
      </p:pic>
      <p:pic>
        <p:nvPicPr>
          <p:cNvPr id="22536" name="Picture 8" descr="А.png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7843873" y="1337400"/>
            <a:ext cx="1643480" cy="1249045"/>
          </a:xfrm>
          <a:prstGeom prst="rect">
            <a:avLst/>
          </a:prstGeom>
          <a:noFill/>
        </p:spPr>
      </p:pic>
      <p:pic>
        <p:nvPicPr>
          <p:cNvPr id="22538" name="Picture 10" descr="Г.png"/>
          <p:cNvPicPr>
            <a:picLocks noChangeAspect="1" noChangeArrowheads="1"/>
          </p:cNvPicPr>
          <p:nvPr/>
        </p:nvPicPr>
        <p:blipFill>
          <a:blip r:embed="rId5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834843" y="2926080"/>
            <a:ext cx="2023237" cy="1281385"/>
          </a:xfrm>
          <a:prstGeom prst="rect">
            <a:avLst/>
          </a:prstGeom>
          <a:noFill/>
        </p:spPr>
      </p:pic>
      <p:pic>
        <p:nvPicPr>
          <p:cNvPr id="22540" name="Picture 12" descr="О.png"/>
          <p:cNvPicPr>
            <a:picLocks noChangeAspect="1" noChangeArrowheads="1"/>
          </p:cNvPicPr>
          <p:nvPr/>
        </p:nvPicPr>
        <p:blipFill>
          <a:blip r:embed="rId6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350135" y="2867297"/>
            <a:ext cx="1343025" cy="1428750"/>
          </a:xfrm>
          <a:prstGeom prst="rect">
            <a:avLst/>
          </a:prstGeom>
          <a:noFill/>
        </p:spPr>
      </p:pic>
      <p:pic>
        <p:nvPicPr>
          <p:cNvPr id="15" name="Picture 6" descr="С.png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3175973" y="2851202"/>
            <a:ext cx="1864731" cy="1355038"/>
          </a:xfrm>
          <a:prstGeom prst="rect">
            <a:avLst/>
          </a:prstGeom>
          <a:noFill/>
        </p:spPr>
      </p:pic>
      <p:pic>
        <p:nvPicPr>
          <p:cNvPr id="16" name="Picture 2" descr="П.pn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4723666" y="2917054"/>
            <a:ext cx="1571995" cy="1341437"/>
          </a:xfrm>
          <a:prstGeom prst="rect">
            <a:avLst/>
          </a:prstGeom>
          <a:noFill/>
        </p:spPr>
      </p:pic>
      <p:pic>
        <p:nvPicPr>
          <p:cNvPr id="17" name="Picture 12" descr="О.png"/>
          <p:cNvPicPr>
            <a:picLocks noChangeAspect="1" noChangeArrowheads="1"/>
          </p:cNvPicPr>
          <p:nvPr/>
        </p:nvPicPr>
        <p:blipFill>
          <a:blip r:embed="rId6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120946" y="2902132"/>
            <a:ext cx="1343025" cy="1428750"/>
          </a:xfrm>
          <a:prstGeom prst="rect">
            <a:avLst/>
          </a:prstGeom>
          <a:noFill/>
        </p:spPr>
      </p:pic>
      <p:sp>
        <p:nvSpPr>
          <p:cNvPr id="22542" name="AutoShape 14" descr="Д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4" name="Picture 16" descr="Д.png"/>
          <p:cNvPicPr>
            <a:picLocks noChangeAspect="1" noChangeArrowheads="1"/>
          </p:cNvPicPr>
          <p:nvPr/>
        </p:nvPicPr>
        <p:blipFill>
          <a:blip r:embed="rId7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7252149" y="2839304"/>
            <a:ext cx="1565279" cy="1419187"/>
          </a:xfrm>
          <a:prstGeom prst="rect">
            <a:avLst/>
          </a:prstGeom>
          <a:noFill/>
        </p:spPr>
      </p:pic>
      <p:pic>
        <p:nvPicPr>
          <p:cNvPr id="22546" name="Picture 18" descr="Н.png"/>
          <p:cNvPicPr>
            <a:picLocks noChangeAspect="1" noChangeArrowheads="1"/>
          </p:cNvPicPr>
          <p:nvPr/>
        </p:nvPicPr>
        <p:blipFill>
          <a:blip r:embed="rId8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8633370" y="2913016"/>
            <a:ext cx="1892920" cy="1236708"/>
          </a:xfrm>
          <a:prstGeom prst="rect">
            <a:avLst/>
          </a:prstGeom>
          <a:noFill/>
        </p:spPr>
      </p:pic>
      <p:pic>
        <p:nvPicPr>
          <p:cNvPr id="22548" name="Picture 20" descr="Х.png"/>
          <p:cNvPicPr>
            <a:picLocks noChangeAspect="1" noChangeArrowheads="1"/>
          </p:cNvPicPr>
          <p:nvPr/>
        </p:nvPicPr>
        <p:blipFill>
          <a:blip r:embed="rId9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6457755" y="1280187"/>
            <a:ext cx="1889411" cy="1410761"/>
          </a:xfrm>
          <a:prstGeom prst="rect">
            <a:avLst/>
          </a:prstGeom>
          <a:noFill/>
        </p:spPr>
      </p:pic>
      <p:pic>
        <p:nvPicPr>
          <p:cNvPr id="22550" name="Picture 22" descr="Я.png"/>
          <p:cNvPicPr>
            <a:picLocks noChangeAspect="1" noChangeArrowheads="1"/>
          </p:cNvPicPr>
          <p:nvPr/>
        </p:nvPicPr>
        <p:blipFill>
          <a:blip r:embed="rId10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9991906" y="2860766"/>
            <a:ext cx="1502093" cy="1321843"/>
          </a:xfrm>
          <a:prstGeom prst="rect">
            <a:avLst/>
          </a:prstGeom>
          <a:noFill/>
        </p:spPr>
      </p:pic>
      <p:pic>
        <p:nvPicPr>
          <p:cNvPr id="22552" name="Picture 24" descr="http://otvet.imgsmail.ru/download/109502981_c60ed3bf3dfef351b04da54ff66f7806_800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l="7879" t="11794" r="16601" b="2629"/>
          <a:stretch>
            <a:fillRect/>
          </a:stretch>
        </p:blipFill>
        <p:spPr bwMode="auto">
          <a:xfrm>
            <a:off x="4480561" y="4323805"/>
            <a:ext cx="3056708" cy="23091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644939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хождение благодатного огня на гробе Господнем - Пасха 2013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41417" y="-1"/>
            <a:ext cx="9157063" cy="6867797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4286" y="5277394"/>
            <a:ext cx="10972800" cy="1358221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Вся неделя, начиная со Светлого Христова Воскресения и по следующую субботу включительно, носит название Светлая седмица. Седмица - семь дней недели.</a:t>
            </a:r>
          </a:p>
          <a:p>
            <a:pPr algn="ctr">
              <a:buNone/>
            </a:pPr>
            <a:endParaRPr lang="ru-RU" sz="28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37890" name="Picture 2" descr="http://lavgel.narod.ru/pashalniy_stol-S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2449194" y="0"/>
            <a:ext cx="7021377" cy="526603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4915" y="5473337"/>
            <a:ext cx="10972800" cy="1188404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Празднику Пасхи предшествует Великий пост. Этот особый пост, о котором мы ещё будем говорить подробнее, продолжается шесть недель.</a:t>
            </a:r>
          </a:p>
          <a:p>
            <a:pPr algn="ctr">
              <a:buNone/>
            </a:pPr>
            <a:endParaRPr lang="ru-RU" sz="28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36866" name="Picture 2" descr="http://img-fotki.yandex.ru/get/5605/shtrih3.1/0_72eb5_b2b72564_XL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10644" t="23771" r="9470" b="5371"/>
          <a:stretch>
            <a:fillRect/>
          </a:stretch>
        </p:blipFill>
        <p:spPr bwMode="auto">
          <a:xfrm>
            <a:off x="1946366" y="-1"/>
            <a:ext cx="8242663" cy="54833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8788" y="561702"/>
            <a:ext cx="10972800" cy="3683409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Светлое Христово Воскресение - самый главный православный праздник. В этот день, через Воскресение Христа, совершилась победа над смертью, человек перестал быть рабом греха.</a:t>
            </a:r>
          </a:p>
          <a:p>
            <a:pPr algn="ctr">
              <a:buNone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47106" name="Picture 2" descr="http://fabienne.guerrero.free.fr/les_pictures/gifs/2695098185_895139c515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b="8271"/>
          <a:stretch>
            <a:fillRect/>
          </a:stretch>
        </p:blipFill>
        <p:spPr bwMode="auto">
          <a:xfrm>
            <a:off x="2333726" y="1985554"/>
            <a:ext cx="7241348" cy="46895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194" y="5238206"/>
            <a:ext cx="11386457" cy="1096964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«Смерти празднуем умерщвление, адово разрушение, иного жития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вечнаго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 начало» - радостно поёт Церковь в пасхальном песнопении.</a:t>
            </a:r>
          </a:p>
          <a:p>
            <a:pPr algn="ctr">
              <a:buNone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46082" name="Picture 2" descr="http://www.v-blago.ru/fotoalbom/20-04-2014-pasha/2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99414" y="-1"/>
            <a:ext cx="7852564" cy="52480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32319" y="659676"/>
            <a:ext cx="3770811" cy="5427616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В глубокой древности Господь через пророка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Осию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 обещал избавить от власти ада людей Своих, то есть тех, кто верует в Него и исполняет Его заповеди. «Смерть, где твоё жало? Ад, где твоя победа?» - восклицал пророк.</a:t>
            </a:r>
          </a:p>
          <a:p>
            <a:pPr algn="ctr">
              <a:buNone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45058" name="Picture 2" descr="http://i.ytimg.com/vi/_MVLA6euszc/sddefault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19305" r="19624"/>
          <a:stretch>
            <a:fillRect/>
          </a:stretch>
        </p:blipFill>
        <p:spPr bwMode="auto">
          <a:xfrm>
            <a:off x="1864858" y="182880"/>
            <a:ext cx="5265265" cy="646611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4667794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На пасхальном богослужении снова звучат эти слова. Пророчество исполнилось. Воскрес Христос. Смерть побеждена, жизнь торжествует.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44034" name="Picture 2" descr="http://www.surprisse.com/muscards/view/2014/04/26/a319ad391ab15c49d3b7a2bof38716dl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5409020" y="418011"/>
            <a:ext cx="5891349" cy="58913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3474" y="5329646"/>
            <a:ext cx="10972800" cy="1253718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Ликуют люди на земле и ангелы на небесах. Праведники, выведенные Спасителем из мрачных темниц ада, идут в веселии к Свету, славя Христа.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43010" name="Picture 2" descr="http://cs629517.vk.me/v629517723/35743/bEL-W1-qKTc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b="6700"/>
          <a:stretch>
            <a:fillRect/>
          </a:stretch>
        </p:blipFill>
        <p:spPr bwMode="auto">
          <a:xfrm>
            <a:off x="1143936" y="-1"/>
            <a:ext cx="10005964" cy="52512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4286" y="640080"/>
            <a:ext cx="10972800" cy="427123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В Древней Иудее праздник Пасхи был установлен в память освобождения древних евреев от египетского рабства.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41986" name="Picture 2" descr="http://www.dkatom.co.il/Graphics/System/FileManager/1397413596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t="5378" b="5129"/>
          <a:stretch>
            <a:fillRect/>
          </a:stretch>
        </p:blipFill>
        <p:spPr bwMode="auto">
          <a:xfrm>
            <a:off x="1632857" y="1682125"/>
            <a:ext cx="8651117" cy="49407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6388" y="287384"/>
            <a:ext cx="11308080" cy="4238580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Христианская же Пасха означает освобождение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всех людей от греховного пленения.</a:t>
            </a:r>
          </a:p>
          <a:p>
            <a:pPr algn="ctr">
              <a:buNone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40962" name="Picture 2" descr="http://api.ning.com/files/cZ399qCqOaHtq-8XRYIRRchArl5oTMfdofA162eZ0USC7ndlKwKzbDIAwSP6LT1oXembuPFYijrUwVV1*eKYu9rrkyEUKajz/divineunionofmanwoman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t="11200" b="4000"/>
          <a:stretch>
            <a:fillRect/>
          </a:stretch>
        </p:blipFill>
        <p:spPr bwMode="auto">
          <a:xfrm>
            <a:off x="2677886" y="1259488"/>
            <a:ext cx="6491985" cy="55985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66" y="5277394"/>
            <a:ext cx="10972800" cy="783455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В Великую субботу, накануне Светлого Христова Воскресения по юлианскому календарю, ежегодно совершается величайшее чудо в мире - схождение Благодатного огня над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Гробом Господним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.</a:t>
            </a:r>
          </a:p>
          <a:p>
            <a:pPr algn="ctr">
              <a:buNone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39938" name="Picture 2" descr="http://mediapuls.ru/uploads/posts/2015-04/14287657413d2fdb5b220.jpe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2624455" y="0"/>
            <a:ext cx="6817419" cy="51206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Тема12</Template>
  <TotalTime>155</TotalTime>
  <Words>250</Words>
  <Application>Microsoft Office PowerPoint</Application>
  <PresentationFormat>Произвольный</PresentationFormat>
  <Paragraphs>14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Тема12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Светлана</cp:lastModifiedBy>
  <cp:revision>21</cp:revision>
  <dcterms:created xsi:type="dcterms:W3CDTF">2014-12-12T10:37:33Z</dcterms:created>
  <dcterms:modified xsi:type="dcterms:W3CDTF">2016-04-04T14:18:24Z</dcterms:modified>
</cp:coreProperties>
</file>