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85" r:id="rId7"/>
    <p:sldId id="286" r:id="rId8"/>
    <p:sldId id="287" r:id="rId9"/>
    <p:sldId id="288" r:id="rId10"/>
    <p:sldId id="291" r:id="rId11"/>
    <p:sldId id="263" r:id="rId12"/>
    <p:sldId id="264" r:id="rId13"/>
    <p:sldId id="265" r:id="rId14"/>
    <p:sldId id="266" r:id="rId15"/>
    <p:sldId id="267" r:id="rId16"/>
    <p:sldId id="268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92" r:id="rId33"/>
    <p:sldId id="293" r:id="rId3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C2018F8D-834A-4519-BE85-36FB8B28044E}">
  <a:tblStyle styleId="{C2018F8D-834A-4519-BE85-36FB8B28044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1206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058041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4F6128"/>
              </a:buClr>
              <a:buSzPts val="3200"/>
              <a:buNone/>
              <a:defRPr>
                <a:solidFill>
                  <a:srgbClr val="4F612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1">
                <a:solidFill>
                  <a:srgbClr val="4F622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rgbClr val="4F6228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rgbClr val="4F6228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rgbClr val="4F6228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rgbClr val="4F6228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rgbClr val="4F6228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F6228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rgbClr val="4F6228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rgbClr val="4F6228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rgbClr val="4F6228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rgbClr val="4F6228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rgbClr val="4F6228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rgbClr val="4F6228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rgbClr val="4F6228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F6228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rgbClr val="4F6228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rgbClr val="4F6228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1">
                <a:solidFill>
                  <a:srgbClr val="4F622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236667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4F6128"/>
              </a:buClr>
              <a:buSzPts val="2000"/>
              <a:buNone/>
              <a:defRPr sz="2000">
                <a:solidFill>
                  <a:srgbClr val="4F612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1">
                <a:solidFill>
                  <a:srgbClr val="4F622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4F6228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4F6228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rgbClr val="4F6228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rgbClr val="4F6228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rgbClr val="4F6228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rgbClr val="4F6228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rgbClr val="4F6228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1">
                <a:solidFill>
                  <a:srgbClr val="4F622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4F6228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F6228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F6228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F6228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F6228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1">
                <a:solidFill>
                  <a:srgbClr val="4F622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1">
                <a:solidFill>
                  <a:srgbClr val="4F622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rgbClr val="4F6228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rgbClr val="4F6228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F6228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F6228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rgbClr val="4F6228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rgbClr val="4F6228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F6228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F6228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1">
                <a:solidFill>
                  <a:srgbClr val="4F622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8" name="Google Shape;48;p7"/>
          <p:cNvSpPr txBox="1"/>
          <p:nvPr/>
        </p:nvSpPr>
        <p:spPr>
          <a:xfrm rot="5400000">
            <a:off x="4732337" y="2171688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Образец заголовка</a:t>
            </a:r>
            <a:endParaRPr sz="4400" b="0" i="0" u="none" strike="noStrike" cap="none">
              <a:solidFill>
                <a:srgbClr val="17375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>
              <a:spcBef>
                <a:spcPts val="64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50" name="Google Shape;50;p7"/>
          <p:cNvSpPr txBox="1"/>
          <p:nvPr/>
        </p:nvSpPr>
        <p:spPr>
          <a:xfrm rot="5400000">
            <a:off x="541338" y="190488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rPr>
              <a:t>Образец текста</a:t>
            </a:r>
            <a:endParaRPr/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rgbClr val="4F6228"/>
              </a:buClr>
              <a:buSzPts val="2800"/>
              <a:buFont typeface="Arial"/>
              <a:buChar char="–"/>
            </a:pPr>
            <a:r>
              <a:rPr lang="en-US" sz="28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rPr>
              <a:t>Второй уровень</a:t>
            </a:r>
            <a:endParaRPr/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4F6228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rPr>
              <a:t>Третий уровень</a:t>
            </a:r>
            <a:endParaRPr/>
          </a:p>
          <a:p>
            <a:pPr marL="16002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Font typeface="Arial"/>
              <a:buChar char="–"/>
            </a:pPr>
            <a:r>
              <a:rPr lang="en-US" sz="20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rPr>
              <a:t>Четвертый уровень</a:t>
            </a:r>
            <a:endParaRPr/>
          </a:p>
          <a:p>
            <a:pPr marL="20574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Font typeface="Arial"/>
              <a:buChar char="»"/>
            </a:pPr>
            <a:r>
              <a:rPr lang="en-US" sz="20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rPr>
              <a:t>Пятый уровень</a:t>
            </a:r>
            <a:endParaRPr sz="2000" b="0" i="0" u="none" strike="noStrike" cap="none">
              <a:solidFill>
                <a:srgbClr val="4F622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1">
                <a:solidFill>
                  <a:srgbClr val="4F622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>
              <a:spcBef>
                <a:spcPts val="64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57" name="Google Shape;57;p8"/>
          <p:cNvSpPr txBox="1"/>
          <p:nvPr/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rPr>
              <a:t>Образец текста</a:t>
            </a:r>
            <a:endParaRPr/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rgbClr val="4F6228"/>
              </a:buClr>
              <a:buSzPts val="2800"/>
              <a:buFont typeface="Arial"/>
              <a:buChar char="–"/>
            </a:pPr>
            <a:r>
              <a:rPr lang="en-US" sz="28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rPr>
              <a:t>Второй уровень</a:t>
            </a:r>
            <a:endParaRPr/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rgbClr val="4F6228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rPr>
              <a:t>Третий уровень</a:t>
            </a:r>
            <a:endParaRPr/>
          </a:p>
          <a:p>
            <a:pPr marL="16002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Font typeface="Arial"/>
              <a:buChar char="–"/>
            </a:pPr>
            <a:r>
              <a:rPr lang="en-US" sz="20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rPr>
              <a:t>Четвертый уровень</a:t>
            </a:r>
            <a:endParaRPr/>
          </a:p>
          <a:p>
            <a:pPr marL="20574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Font typeface="Arial"/>
              <a:buChar char="»"/>
            </a:pPr>
            <a:r>
              <a:rPr lang="en-US" sz="20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rPr>
              <a:t>Пятый уровень</a:t>
            </a:r>
            <a:endParaRPr sz="2000" b="0" i="0" u="none" strike="noStrike" cap="none">
              <a:solidFill>
                <a:srgbClr val="4F622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1">
                <a:solidFill>
                  <a:srgbClr val="4F622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  <a:defRPr sz="3200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rgbClr val="4F622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rgbClr val="4F622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rgbClr val="4F6228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rgbClr val="4F6228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rgbClr val="4F6228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rgbClr val="4F6228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rgbClr val="4F6228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1">
                <a:solidFill>
                  <a:srgbClr val="4F622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1">
                <a:solidFill>
                  <a:srgbClr val="4F622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rgbClr val="4F6228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4F622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 b="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2" descr="shutterstock_10609697-[Converted]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4375" y="3929062"/>
            <a:ext cx="1130300" cy="1357312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" name="Google Shape;84;p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rgbClr val="4F6228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4F622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Google Shape;86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Google Shape;87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1200"/>
              <a:buFont typeface="Arial"/>
              <a:buNone/>
              <a:defRPr sz="1200" b="1" i="0" u="none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 b="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.x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.x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.xml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.xml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4"/>
          <p:cNvSpPr txBox="1">
            <a:spLocks noGrp="1"/>
          </p:cNvSpPr>
          <p:nvPr>
            <p:ph type="ctrTitle"/>
          </p:nvPr>
        </p:nvSpPr>
        <p:spPr>
          <a:xfrm>
            <a:off x="2357437" y="1428750"/>
            <a:ext cx="5214937" cy="642937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46C0A"/>
              </a:buClr>
              <a:buSzPts val="4800"/>
              <a:buFont typeface="Times New Roman"/>
              <a:buNone/>
            </a:pPr>
            <a:r>
              <a:rPr lang="en-US" sz="4800" b="0" i="0" u="none" dirty="0">
                <a:solidFill>
                  <a:srgbClr val="E46C0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4800" b="0" i="0" u="none" dirty="0">
                <a:solidFill>
                  <a:srgbClr val="E46C0A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4800" b="0" i="0" u="none" dirty="0">
                <a:solidFill>
                  <a:srgbClr val="E46C0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4800" b="0" i="0" u="none" dirty="0">
                <a:solidFill>
                  <a:srgbClr val="E46C0A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4800" b="0" i="0" u="none" dirty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br>
              <a:rPr lang="en-US" sz="4800" b="0" i="0" u="none" dirty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800" b="0" i="0" u="none" dirty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4800" b="0" i="0" u="none" dirty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800" b="0" i="0" u="none" dirty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4800" b="0" i="0" u="none" dirty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4000" dirty="0" smtClean="0">
                <a:solidFill>
                  <a:srgbClr val="FF0000"/>
                </a:solidFill>
              </a:rPr>
              <a:t>Формирование и развитие читательской грамотности учащихся на уроках </a:t>
            </a:r>
            <a:r>
              <a:rPr lang="ru-RU" sz="4000" dirty="0" err="1" smtClean="0">
                <a:solidFill>
                  <a:srgbClr val="FF0000"/>
                </a:solidFill>
              </a:rPr>
              <a:t>кубановедения</a:t>
            </a:r>
            <a:r>
              <a:rPr lang="en-US" sz="4800" b="0" i="0" u="none" dirty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4800" b="0" i="0" u="none" dirty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800" b="0" i="0" u="none" dirty="0">
                <a:solidFill>
                  <a:srgbClr val="E46C0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4800" b="0" i="0" u="none" dirty="0">
                <a:solidFill>
                  <a:srgbClr val="E46C0A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dirty="0"/>
          </a:p>
        </p:txBody>
      </p:sp>
      <p:sp>
        <p:nvSpPr>
          <p:cNvPr id="99" name="Google Shape;99;p14"/>
          <p:cNvSpPr txBox="1">
            <a:spLocks noGrp="1"/>
          </p:cNvSpPr>
          <p:nvPr>
            <p:ph type="subTitle" idx="1"/>
          </p:nvPr>
        </p:nvSpPr>
        <p:spPr>
          <a:xfrm>
            <a:off x="4286250" y="5000625"/>
            <a:ext cx="4572000" cy="1500187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2000"/>
              <a:buNone/>
            </a:pPr>
            <a:r>
              <a:rPr lang="en-US" sz="2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Учитель</a:t>
            </a:r>
            <a:r>
              <a:rPr lang="en-US" sz="2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начальных</a:t>
            </a:r>
            <a:r>
              <a:rPr lang="en-US" sz="2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bg2"/>
                </a:solidFill>
                <a:sym typeface="Arial"/>
              </a:rPr>
              <a:t>классов</a:t>
            </a:r>
            <a:endParaRPr dirty="0">
              <a:solidFill>
                <a:schemeClr val="bg2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None/>
            </a:pPr>
            <a:r>
              <a:rPr lang="en-US" sz="2000" b="0" i="0" u="none" dirty="0" smtClean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МБОУ</a:t>
            </a:r>
            <a:r>
              <a:rPr lang="ru-RU" sz="2000" b="0" i="0" u="none" dirty="0" smtClean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smtClean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СОШ </a:t>
            </a:r>
            <a:r>
              <a:rPr lang="en-US" sz="2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№ </a:t>
            </a:r>
            <a:r>
              <a:rPr lang="ru-RU" sz="2000" b="0" i="0" u="none" dirty="0" smtClean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2000" b="0" i="0" u="none" dirty="0" smtClean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000" b="0" i="0" u="none" dirty="0" smtClean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им. Н. И. </a:t>
            </a:r>
            <a:r>
              <a:rPr lang="ru-RU" sz="2000" b="0" i="0" u="none" dirty="0" err="1" smtClean="0">
                <a:solidFill>
                  <a:schemeClr val="bg2"/>
                </a:solidFill>
                <a:sym typeface="Arial"/>
              </a:rPr>
              <a:t>Дейнега</a:t>
            </a:r>
            <a:endParaRPr dirty="0">
              <a:solidFill>
                <a:schemeClr val="bg2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4F6228"/>
              </a:buClr>
              <a:buSzPts val="2000"/>
              <a:buNone/>
            </a:pPr>
            <a:r>
              <a:rPr lang="ru-RU" sz="2000" dirty="0" smtClean="0">
                <a:solidFill>
                  <a:schemeClr val="bg2"/>
                </a:solidFill>
              </a:rPr>
              <a:t>Фомина И.Ю.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100" name="Google Shape;100;p14"/>
          <p:cNvSpPr txBox="1"/>
          <p:nvPr/>
        </p:nvSpPr>
        <p:spPr>
          <a:xfrm>
            <a:off x="857250" y="214312"/>
            <a:ext cx="7772400" cy="785812"/>
          </a:xfrm>
          <a:prstGeom prst="rect">
            <a:avLst/>
          </a:prstGeom>
          <a:noFill/>
          <a:ln>
            <a:noFill/>
          </a:ln>
          <a:effectLst>
            <a:outerShdw blurRad="63500" dist="20000" dir="540000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1" i="0" u="none" strike="noStrike" cap="none" dirty="0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1" i="0" u="none" strike="noStrike" cap="none" dirty="0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b="1" i="0" u="none" dirty="0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" name="Google Shape;101;p14" descr="D:\Документы Люды\Театр\Утренники\Кубанская ярмарка\казачка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734" y="2243725"/>
            <a:ext cx="2498725" cy="370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1"/>
          <p:cNvSpPr txBox="1">
            <a:spLocks noGrp="1"/>
          </p:cNvSpPr>
          <p:nvPr>
            <p:ph type="title"/>
          </p:nvPr>
        </p:nvSpPr>
        <p:spPr>
          <a:xfrm>
            <a:off x="642937" y="1857375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3070D"/>
              </a:buClr>
              <a:buSzPts val="4000"/>
              <a:buFont typeface="Comic Sans MS"/>
              <a:buNone/>
            </a:pPr>
            <a:r>
              <a:rPr lang="en-US" sz="4000" b="1" i="0" u="none" dirty="0" err="1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Приемы</a:t>
            </a:r>
            <a:r>
              <a:rPr lang="en-US" sz="4000" b="1" i="0" u="none" dirty="0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, </a:t>
            </a:r>
            <a:r>
              <a:rPr lang="en-US" sz="4000" b="1" i="0" u="none" dirty="0" err="1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которые</a:t>
            </a:r>
            <a:r>
              <a:rPr lang="en-US" sz="4000" b="1" i="0" u="none" dirty="0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 я </a:t>
            </a:r>
            <a:r>
              <a:rPr lang="en-US" sz="4000" b="1" i="0" u="none" dirty="0" err="1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использую</a:t>
            </a:r>
            <a:r>
              <a:rPr lang="en-US" sz="4000" b="1" i="0" u="none" dirty="0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4000" b="1" i="0" u="none" dirty="0" err="1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при</a:t>
            </a:r>
            <a:r>
              <a:rPr lang="en-US" sz="4000" b="1" i="0" u="none" dirty="0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4000" b="1" i="0" u="none" dirty="0" err="1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проведении</a:t>
            </a:r>
            <a:r>
              <a:rPr lang="en-US" sz="4000" b="1" i="0" u="none" dirty="0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4000" b="1" i="0" u="none" dirty="0" err="1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уроков</a:t>
            </a:r>
            <a:r>
              <a:rPr lang="en-US" sz="4000" b="1" i="0" u="none" dirty="0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4000" b="1" i="0" u="none" dirty="0" err="1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кубановедения</a:t>
            </a:r>
            <a:r>
              <a:rPr lang="en-US" sz="4000" b="1" i="0" u="none" dirty="0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4000" b="1" i="0" u="none" dirty="0" err="1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</a:t>
            </a:r>
            <a:r>
              <a:rPr lang="en-US" sz="4000" b="1" i="0" u="none" dirty="0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4000" b="1" i="0" u="none" dirty="0" err="1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каждом</a:t>
            </a:r>
            <a:r>
              <a:rPr lang="en-US" sz="4000" b="1" i="0" u="none" dirty="0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4000" b="1" i="0" u="none" dirty="0" err="1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из</a:t>
            </a:r>
            <a:r>
              <a:rPr lang="en-US" sz="4000" b="1" i="0" u="none" dirty="0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4000" b="1" i="0" u="none" dirty="0" err="1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этапов</a:t>
            </a:r>
            <a:r>
              <a:rPr lang="en-US" sz="4000" b="1" i="0" u="none" dirty="0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4000" b="1" i="0" u="none" dirty="0" err="1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урока</a:t>
            </a:r>
            <a:r>
              <a:rPr lang="en-US" sz="4000" b="1" i="0" u="none" dirty="0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br>
              <a:rPr lang="en-US" sz="4000" b="1" i="0" u="none" dirty="0">
                <a:solidFill>
                  <a:schemeClr val="bg2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endParaRPr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2"/>
          <p:cNvSpPr txBox="1">
            <a:spLocks noGrp="1"/>
          </p:cNvSpPr>
          <p:nvPr>
            <p:ph type="title"/>
          </p:nvPr>
        </p:nvSpPr>
        <p:spPr>
          <a:xfrm>
            <a:off x="500062" y="285750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1.Начало урока</a:t>
            </a:r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92162" marR="0" lvl="0" indent="-44926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1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Приём</a:t>
            </a:r>
            <a:r>
              <a:rPr lang="en-US" sz="2800" b="1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"</a:t>
            </a:r>
            <a:r>
              <a:rPr lang="en-US" sz="2800" b="1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Ассоциативный</a:t>
            </a:r>
            <a:r>
              <a:rPr lang="en-US" sz="2800" b="1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ряд</a:t>
            </a:r>
            <a:r>
              <a:rPr lang="en-US" sz="2800" b="1" i="0" u="none" dirty="0">
                <a:solidFill>
                  <a:schemeClr val="bg2"/>
                </a:solidFill>
                <a:sym typeface="Arial"/>
              </a:rPr>
              <a:t>" </a:t>
            </a:r>
            <a:endParaRPr dirty="0">
              <a:solidFill>
                <a:schemeClr val="bg2"/>
              </a:solidFill>
            </a:endParaRPr>
          </a:p>
          <a:p>
            <a:pPr marL="792162" marR="0" lvl="0" indent="-449262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•"/>
            </a:pP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теме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или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конкретному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понятию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урока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нужно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выписать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столбик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слова-ассоциации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Выход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будет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следующим</a:t>
            </a:r>
            <a:r>
              <a:rPr lang="en-US" sz="2500" b="0" i="0" u="none" dirty="0">
                <a:solidFill>
                  <a:schemeClr val="bg2"/>
                </a:solidFill>
                <a:sym typeface="Arial"/>
              </a:rPr>
              <a:t>: </a:t>
            </a:r>
            <a:endParaRPr dirty="0">
              <a:solidFill>
                <a:schemeClr val="bg2"/>
              </a:solidFill>
            </a:endParaRPr>
          </a:p>
          <a:p>
            <a:pPr marL="792162" marR="0" lvl="0" indent="-449262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•"/>
            </a:pP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Если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ряд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получился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сравнительно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правильным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достаточным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дать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задание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составить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определение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используя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записанные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слова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;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затем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выслушать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сравнить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со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словарным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вариантом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можно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добавить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новые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слова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ассоциативный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ряд</a:t>
            </a:r>
            <a:r>
              <a:rPr lang="en-US" sz="2500" b="0" i="0" u="none" dirty="0">
                <a:solidFill>
                  <a:schemeClr val="bg2"/>
                </a:solidFill>
                <a:sym typeface="Arial"/>
              </a:rPr>
              <a:t>; </a:t>
            </a:r>
            <a:endParaRPr dirty="0">
              <a:solidFill>
                <a:schemeClr val="bg2"/>
              </a:solidFill>
            </a:endParaRPr>
          </a:p>
          <a:p>
            <a:pPr marL="792162" marR="0" lvl="0" indent="-449262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•"/>
            </a:pP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Оставить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запись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доске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объяснить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новую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тему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в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конце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урока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вернуться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что-либо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добавить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или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стереть</a:t>
            </a:r>
            <a:r>
              <a:rPr lang="en-US" sz="2500" b="0" i="0" u="none" dirty="0">
                <a:solidFill>
                  <a:schemeClr val="bg2"/>
                </a:solidFill>
                <a:sym typeface="Arial"/>
              </a:rPr>
              <a:t>.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184150" algn="l" rtl="0">
              <a:spcBef>
                <a:spcPts val="500"/>
              </a:spcBef>
              <a:spcAft>
                <a:spcPts val="0"/>
              </a:spcAft>
              <a:buClr>
                <a:srgbClr val="4F6228"/>
              </a:buClr>
              <a:buSzPts val="2500"/>
              <a:buFont typeface="Arial"/>
              <a:buNone/>
            </a:pPr>
            <a:endParaRPr sz="2500" b="0" i="0" u="none" dirty="0">
              <a:solidFill>
                <a:schemeClr val="bg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2.Актуализация знаний</a:t>
            </a:r>
            <a:endParaRPr/>
          </a:p>
        </p:txBody>
      </p:sp>
      <p:sp>
        <p:nvSpPr>
          <p:cNvPr id="162" name="Google Shape;162;p2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Char char="•"/>
            </a:pP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Чаще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всего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актуализацию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знаний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учащихся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начале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урока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учитель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проводит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либо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виде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опроса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либо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виде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проверочной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самостоятельной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работы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либо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призывами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вспомнить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», «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подумать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», «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предложить</a:t>
            </a:r>
            <a:r>
              <a:rPr lang="en-US" sz="3200" b="0" i="0" u="none" dirty="0">
                <a:solidFill>
                  <a:schemeClr val="bg2"/>
                </a:solidFill>
                <a:sym typeface="Arial"/>
              </a:rPr>
              <a:t>». 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Char char="•"/>
            </a:pP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Однако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наиболее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эффективными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способами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могут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стать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приемы</a:t>
            </a:r>
            <a:r>
              <a:rPr lang="en-US" sz="3200" b="0" i="0" u="none" dirty="0">
                <a:solidFill>
                  <a:schemeClr val="bg2"/>
                </a:solidFill>
                <a:sym typeface="Arial"/>
              </a:rPr>
              <a:t>: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endParaRPr sz="3200" b="0" i="0" u="none" dirty="0">
              <a:solidFill>
                <a:schemeClr val="bg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2.Актуализация знаний</a:t>
            </a:r>
            <a:endParaRPr/>
          </a:p>
        </p:txBody>
      </p:sp>
      <p:sp>
        <p:nvSpPr>
          <p:cNvPr id="168" name="Google Shape;168;p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r>
              <a:rPr lang="en-US" sz="3200" b="1" i="0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 </a:t>
            </a:r>
            <a:r>
              <a:rPr lang="en-US" sz="3200" b="1" i="0" u="none" dirty="0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r>
              <a:rPr lang="en-US" sz="3200" b="1" i="0" u="sng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Шаг</a:t>
            </a:r>
            <a:r>
              <a:rPr lang="en-US" sz="3200" b="1" i="0" u="sng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</a:t>
            </a:r>
            <a:r>
              <a:rPr lang="en-US" sz="3200" b="1" i="0" u="sng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за</a:t>
            </a:r>
            <a:r>
              <a:rPr lang="en-US" sz="3200" b="1" i="0" u="sng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</a:t>
            </a:r>
            <a:r>
              <a:rPr lang="en-US" sz="3200" b="1" i="0" u="sng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шагом</a:t>
            </a:r>
            <a:r>
              <a:rPr lang="en-US" sz="3200" b="1" i="0" u="sng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.</a:t>
            </a:r>
            <a:r>
              <a:rPr lang="en-US" sz="3200" b="1" i="0" u="none" dirty="0">
                <a:solidFill>
                  <a:schemeClr val="bg2"/>
                </a:solidFill>
                <a:sym typeface="Arial"/>
              </a:rPr>
              <a:t>      </a:t>
            </a:r>
            <a:endParaRPr dirty="0">
              <a:solidFill>
                <a:schemeClr val="bg2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endParaRPr sz="3200" b="1" i="0" u="none" dirty="0">
              <a:solidFill>
                <a:schemeClr val="bg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endParaRPr sz="3200" b="1" i="0" u="none" dirty="0">
              <a:solidFill>
                <a:schemeClr val="bg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r>
              <a:rPr lang="en-US" sz="3200" b="1" i="0" u="sng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Толстый</a:t>
            </a:r>
            <a:r>
              <a:rPr lang="en-US" sz="3200" b="1" i="0" u="sng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и </a:t>
            </a:r>
            <a:r>
              <a:rPr lang="en-US" sz="3200" b="1" i="0" u="sng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тонкий</a:t>
            </a:r>
            <a:r>
              <a:rPr lang="en-US" sz="3200" b="1" i="0" u="sng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</a:t>
            </a:r>
            <a:r>
              <a:rPr lang="en-US" sz="3200" b="1" i="0" u="sng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вопрос</a:t>
            </a:r>
            <a:r>
              <a:rPr lang="en-US" sz="3200" b="1" i="0" u="sng" dirty="0">
                <a:solidFill>
                  <a:schemeClr val="bg2"/>
                </a:solidFill>
                <a:sym typeface="Arial"/>
                <a:hlinkClick r:id="rId3"/>
              </a:rPr>
              <a:t>.</a:t>
            </a:r>
            <a:endParaRPr dirty="0">
              <a:solidFill>
                <a:schemeClr val="bg2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endParaRPr sz="3200" b="1" i="0" u="none" dirty="0">
              <a:solidFill>
                <a:schemeClr val="bg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r>
              <a:rPr lang="en-US" sz="3200" b="1" i="0" u="sng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Вопросительные</a:t>
            </a:r>
            <a:r>
              <a:rPr lang="en-US" sz="3200" b="1" i="0" u="sng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</a:t>
            </a:r>
            <a:r>
              <a:rPr lang="en-US" sz="3200" b="1" i="0" u="sng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слова</a:t>
            </a:r>
            <a:r>
              <a:rPr lang="en-US" sz="3200" b="1" i="0" u="none" dirty="0">
                <a:solidFill>
                  <a:schemeClr val="bg2"/>
                </a:solidFill>
                <a:sym typeface="Arial"/>
              </a:rPr>
              <a:t>.</a:t>
            </a:r>
            <a:endParaRPr dirty="0">
              <a:solidFill>
                <a:schemeClr val="bg2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endParaRPr sz="3200" b="1" i="0" u="none" dirty="0">
              <a:solidFill>
                <a:schemeClr val="bg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r>
              <a:rPr lang="en-US" sz="3200" b="1" i="0" u="sng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Согласен</a:t>
            </a:r>
            <a:r>
              <a:rPr lang="en-US" sz="3200" b="1" i="0" u="sng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- </a:t>
            </a:r>
            <a:r>
              <a:rPr lang="en-US" sz="3200" b="1" i="0" u="sng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не</a:t>
            </a:r>
            <a:r>
              <a:rPr lang="en-US" sz="3200" b="1" i="0" u="sng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</a:t>
            </a:r>
            <a:r>
              <a:rPr lang="en-US" sz="3200" b="1" i="0" u="sng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согласен</a:t>
            </a:r>
            <a:r>
              <a:rPr lang="en-US" sz="3200" b="1" i="0" u="sng" dirty="0">
                <a:solidFill>
                  <a:schemeClr val="bg2"/>
                </a:solidFill>
                <a:sym typeface="Arial"/>
                <a:hlinkClick r:id="rId3"/>
              </a:rPr>
              <a:t>.</a:t>
            </a:r>
            <a:endParaRPr dirty="0">
              <a:solidFill>
                <a:schemeClr val="bg2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endParaRPr sz="3200" b="1" i="0" u="none" dirty="0">
              <a:solidFill>
                <a:schemeClr val="bg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endParaRPr sz="3200" b="1" i="0" u="none" dirty="0">
              <a:solidFill>
                <a:srgbClr val="4F622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endParaRPr sz="3200" b="1" i="0" u="none" dirty="0">
              <a:solidFill>
                <a:srgbClr val="4F622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endParaRPr sz="3200" b="1" i="0" u="none" dirty="0">
              <a:solidFill>
                <a:srgbClr val="4F622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Приём “Шаг за шагом”.</a:t>
            </a:r>
            <a:br>
              <a:rPr lang="en-US" sz="4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174" name="Google Shape;174;p25"/>
          <p:cNvSpPr txBox="1">
            <a:spLocks noGrp="1"/>
          </p:cNvSpPr>
          <p:nvPr>
            <p:ph type="body" idx="1"/>
          </p:nvPr>
        </p:nvSpPr>
        <p:spPr>
          <a:xfrm>
            <a:off x="457200" y="1143000"/>
            <a:ext cx="8229600" cy="5500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524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3000"/>
              <a:buFont typeface="Arial"/>
              <a:buNone/>
            </a:pPr>
            <a:endParaRPr sz="30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lang="en-US" sz="2800" b="0" i="0" u="none" dirty="0" err="1">
                <a:solidFill>
                  <a:schemeClr val="bg2"/>
                </a:solidFill>
                <a:sym typeface="Arial"/>
              </a:rPr>
              <a:t>Ученики</a:t>
            </a:r>
            <a:r>
              <a:rPr lang="en-US" sz="2800" b="0" i="0" u="none" dirty="0">
                <a:solidFill>
                  <a:schemeClr val="bg2"/>
                </a:solidFill>
                <a:sym typeface="Arial"/>
              </a:rPr>
              <a:t>, </a:t>
            </a:r>
            <a:r>
              <a:rPr lang="en-US" sz="2800" b="0" i="0" u="none" dirty="0" err="1">
                <a:solidFill>
                  <a:schemeClr val="bg2"/>
                </a:solidFill>
                <a:sym typeface="Arial"/>
              </a:rPr>
              <a:t>шагая</a:t>
            </a:r>
            <a:r>
              <a:rPr lang="en-US" sz="2800" b="0" i="0" u="none" dirty="0">
                <a:solidFill>
                  <a:schemeClr val="bg2"/>
                </a:solidFill>
                <a:sym typeface="Arial"/>
              </a:rPr>
              <a:t> к </a:t>
            </a:r>
            <a:r>
              <a:rPr lang="en-US" sz="2800" b="0" i="0" u="none" dirty="0" err="1">
                <a:solidFill>
                  <a:schemeClr val="bg2"/>
                </a:solidFill>
                <a:sym typeface="Arial"/>
              </a:rPr>
              <a:t>доске</a:t>
            </a:r>
            <a:r>
              <a:rPr lang="en-US" sz="2800" b="0" i="0" u="none" dirty="0">
                <a:solidFill>
                  <a:schemeClr val="bg2"/>
                </a:solidFill>
                <a:sym typeface="Arial"/>
              </a:rPr>
              <a:t>, </a:t>
            </a:r>
            <a:r>
              <a:rPr lang="en-US" sz="2800" b="0" i="0" u="none" dirty="0" err="1">
                <a:solidFill>
                  <a:schemeClr val="bg2"/>
                </a:solidFill>
                <a:sym typeface="Arial"/>
              </a:rPr>
              <a:t>на</a:t>
            </a:r>
            <a:r>
              <a:rPr lang="en-US" sz="28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chemeClr val="bg2"/>
                </a:solidFill>
                <a:sym typeface="Arial"/>
              </a:rPr>
              <a:t>каждый</a:t>
            </a:r>
            <a:r>
              <a:rPr lang="en-US" sz="28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chemeClr val="bg2"/>
                </a:solidFill>
                <a:sym typeface="Arial"/>
              </a:rPr>
              <a:t>шаг</a:t>
            </a:r>
            <a:r>
              <a:rPr lang="en-US" sz="28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chemeClr val="bg2"/>
                </a:solidFill>
                <a:sym typeface="Arial"/>
              </a:rPr>
              <a:t>называют</a:t>
            </a:r>
            <a:r>
              <a:rPr lang="en-US" sz="28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chemeClr val="bg2"/>
                </a:solidFill>
                <a:sym typeface="Arial"/>
              </a:rPr>
              <a:t>термин</a:t>
            </a:r>
            <a:r>
              <a:rPr lang="en-US" sz="2800" b="0" i="0" u="none" dirty="0">
                <a:solidFill>
                  <a:schemeClr val="bg2"/>
                </a:solidFill>
                <a:sym typeface="Arial"/>
              </a:rPr>
              <a:t>, </a:t>
            </a:r>
            <a:r>
              <a:rPr lang="en-US" sz="2800" b="0" i="0" u="none" dirty="0" err="1">
                <a:solidFill>
                  <a:schemeClr val="bg2"/>
                </a:solidFill>
                <a:sym typeface="Arial"/>
              </a:rPr>
              <a:t>понятие</a:t>
            </a:r>
            <a:r>
              <a:rPr lang="en-US" sz="2800" b="0" i="0" u="none" dirty="0">
                <a:solidFill>
                  <a:schemeClr val="bg2"/>
                </a:solidFill>
                <a:sym typeface="Arial"/>
              </a:rPr>
              <a:t>, </a:t>
            </a:r>
            <a:r>
              <a:rPr lang="en-US" sz="2800" b="0" i="0" u="none" dirty="0" err="1">
                <a:solidFill>
                  <a:schemeClr val="bg2"/>
                </a:solidFill>
                <a:sym typeface="Arial"/>
              </a:rPr>
              <a:t>явление</a:t>
            </a:r>
            <a:r>
              <a:rPr lang="en-US" sz="2800" b="0" i="0" u="none" dirty="0">
                <a:solidFill>
                  <a:schemeClr val="bg2"/>
                </a:solidFill>
                <a:sym typeface="Arial"/>
              </a:rPr>
              <a:t> и </a:t>
            </a:r>
            <a:r>
              <a:rPr lang="en-US" sz="2800" b="0" i="0" u="none" dirty="0" err="1">
                <a:solidFill>
                  <a:schemeClr val="bg2"/>
                </a:solidFill>
                <a:sym typeface="Arial"/>
              </a:rPr>
              <a:t>т.д</a:t>
            </a:r>
            <a:r>
              <a:rPr lang="en-US" sz="2800" b="0" i="0" u="none" dirty="0">
                <a:solidFill>
                  <a:schemeClr val="bg2"/>
                </a:solidFill>
                <a:sym typeface="Arial"/>
              </a:rPr>
              <a:t>. </a:t>
            </a:r>
            <a:r>
              <a:rPr lang="en-US" sz="2800" b="0" i="0" u="none" dirty="0" err="1">
                <a:solidFill>
                  <a:schemeClr val="bg2"/>
                </a:solidFill>
                <a:sym typeface="Arial"/>
              </a:rPr>
              <a:t>из</a:t>
            </a:r>
            <a:r>
              <a:rPr lang="en-US" sz="28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chemeClr val="bg2"/>
                </a:solidFill>
                <a:sym typeface="Arial"/>
              </a:rPr>
              <a:t>изученного</a:t>
            </a:r>
            <a:r>
              <a:rPr lang="en-US" sz="28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chemeClr val="bg2"/>
                </a:solidFill>
                <a:sym typeface="Arial"/>
              </a:rPr>
              <a:t>ранее</a:t>
            </a:r>
            <a:r>
              <a:rPr lang="en-US" sz="28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chemeClr val="bg2"/>
                </a:solidFill>
                <a:sym typeface="Arial"/>
              </a:rPr>
              <a:t>материала</a:t>
            </a:r>
            <a:r>
              <a:rPr lang="en-US" sz="2800" b="0" i="0" u="none" dirty="0">
                <a:solidFill>
                  <a:schemeClr val="bg2"/>
                </a:solidFill>
                <a:sym typeface="Arial"/>
              </a:rPr>
              <a:t>. </a:t>
            </a:r>
            <a:endParaRPr sz="2800"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lang="en-US" b="1" i="1" u="none" dirty="0" err="1">
                <a:solidFill>
                  <a:schemeClr val="dk1"/>
                </a:solidFill>
                <a:sym typeface="Arial"/>
              </a:rPr>
              <a:t>Пример</a:t>
            </a:r>
            <a:r>
              <a:rPr lang="en-US" b="1" i="1" u="none" dirty="0">
                <a:solidFill>
                  <a:schemeClr val="dk1"/>
                </a:solidFill>
                <a:sym typeface="Arial"/>
              </a:rPr>
              <a:t>.</a:t>
            </a:r>
            <a:r>
              <a:rPr lang="en-US" b="0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b="0" i="0" u="none" dirty="0" err="1">
                <a:solidFill>
                  <a:schemeClr val="dk1"/>
                </a:solidFill>
                <a:sym typeface="Arial"/>
              </a:rPr>
              <a:t>Тема</a:t>
            </a:r>
            <a:r>
              <a:rPr lang="en-US" b="0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b="1" i="0" u="none" dirty="0">
                <a:solidFill>
                  <a:schemeClr val="dk1"/>
                </a:solidFill>
                <a:sym typeface="Arial"/>
              </a:rPr>
              <a:t>«</a:t>
            </a:r>
            <a:r>
              <a:rPr lang="en-US" b="1" i="0" u="none" dirty="0" err="1">
                <a:solidFill>
                  <a:schemeClr val="dk1"/>
                </a:solidFill>
                <a:sym typeface="Arial"/>
              </a:rPr>
              <a:t>Природные</a:t>
            </a:r>
            <a:r>
              <a:rPr lang="en-US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b="1" i="0" u="none" dirty="0" err="1">
                <a:solidFill>
                  <a:schemeClr val="dk1"/>
                </a:solidFill>
                <a:sym typeface="Arial"/>
              </a:rPr>
              <a:t>зоны</a:t>
            </a:r>
            <a:r>
              <a:rPr lang="en-US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b="1" i="0" u="none" dirty="0" err="1">
                <a:solidFill>
                  <a:schemeClr val="dk1"/>
                </a:solidFill>
                <a:sym typeface="Arial"/>
              </a:rPr>
              <a:t>Краснодарского</a:t>
            </a:r>
            <a:r>
              <a:rPr lang="en-US" b="1" i="0" u="none" dirty="0">
                <a:solidFill>
                  <a:schemeClr val="dk1"/>
                </a:solidFill>
                <a:sym typeface="Arial"/>
              </a:rPr>
              <a:t> </a:t>
            </a:r>
            <a:r>
              <a:rPr lang="en-US" b="1" i="0" u="none" dirty="0" err="1">
                <a:solidFill>
                  <a:schemeClr val="dk1"/>
                </a:solidFill>
                <a:sym typeface="Arial"/>
              </a:rPr>
              <a:t>края</a:t>
            </a:r>
            <a:r>
              <a:rPr lang="en-US" b="1" i="0" u="none" dirty="0">
                <a:solidFill>
                  <a:schemeClr val="dk1"/>
                </a:solidFill>
                <a:sym typeface="Arial"/>
              </a:rPr>
              <a:t>» </a:t>
            </a:r>
            <a:r>
              <a:rPr lang="en-US" b="0" i="0" u="none" dirty="0" err="1">
                <a:solidFill>
                  <a:srgbClr val="FF0000"/>
                </a:solidFill>
                <a:sym typeface="Arial"/>
              </a:rPr>
              <a:t>Ученики</a:t>
            </a:r>
            <a:r>
              <a:rPr lang="en-US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b="0" i="0" u="none" dirty="0" err="1">
                <a:solidFill>
                  <a:srgbClr val="FF0000"/>
                </a:solidFill>
                <a:sym typeface="Arial"/>
              </a:rPr>
              <a:t>шагают</a:t>
            </a:r>
            <a:r>
              <a:rPr lang="en-US" b="0" i="0" u="none" dirty="0">
                <a:solidFill>
                  <a:srgbClr val="FF0000"/>
                </a:solidFill>
                <a:sym typeface="Arial"/>
              </a:rPr>
              <a:t> к </a:t>
            </a:r>
            <a:r>
              <a:rPr lang="en-US" b="0" i="0" u="none" dirty="0" err="1">
                <a:solidFill>
                  <a:srgbClr val="FF0000"/>
                </a:solidFill>
                <a:sym typeface="Arial"/>
              </a:rPr>
              <a:t>доске</a:t>
            </a:r>
            <a:r>
              <a:rPr lang="en-US" b="0" i="0" u="none" dirty="0">
                <a:solidFill>
                  <a:srgbClr val="FF0000"/>
                </a:solidFill>
                <a:sym typeface="Arial"/>
              </a:rPr>
              <a:t>. И </a:t>
            </a:r>
            <a:r>
              <a:rPr lang="en-US" b="0" i="0" u="none" dirty="0" err="1">
                <a:solidFill>
                  <a:srgbClr val="FF0000"/>
                </a:solidFill>
                <a:sym typeface="Arial"/>
              </a:rPr>
              <a:t>каждый</a:t>
            </a:r>
            <a:r>
              <a:rPr lang="en-US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b="0" i="0" u="none" dirty="0" err="1">
                <a:solidFill>
                  <a:srgbClr val="FF0000"/>
                </a:solidFill>
                <a:sym typeface="Arial"/>
              </a:rPr>
              <a:t>шаг</a:t>
            </a:r>
            <a:r>
              <a:rPr lang="en-US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b="0" i="0" u="none" dirty="0" err="1">
                <a:solidFill>
                  <a:srgbClr val="FF0000"/>
                </a:solidFill>
                <a:sym typeface="Arial"/>
              </a:rPr>
              <a:t>сопровождают</a:t>
            </a:r>
            <a:r>
              <a:rPr lang="en-US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b="0" i="0" u="none" dirty="0" err="1">
                <a:solidFill>
                  <a:srgbClr val="FF0000"/>
                </a:solidFill>
                <a:sym typeface="Arial"/>
              </a:rPr>
              <a:t>названием</a:t>
            </a:r>
            <a:r>
              <a:rPr lang="en-US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b="0" i="0" u="none" dirty="0" err="1">
                <a:solidFill>
                  <a:srgbClr val="FF0000"/>
                </a:solidFill>
                <a:sym typeface="Arial"/>
              </a:rPr>
              <a:t>какого-нибудь</a:t>
            </a:r>
            <a:r>
              <a:rPr lang="en-US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b="0" i="0" u="none" dirty="0" err="1">
                <a:solidFill>
                  <a:srgbClr val="FF0000"/>
                </a:solidFill>
                <a:sym typeface="Arial"/>
              </a:rPr>
              <a:t>растения</a:t>
            </a:r>
            <a:r>
              <a:rPr lang="en-US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b="0" i="0" u="none" dirty="0" err="1">
                <a:solidFill>
                  <a:srgbClr val="FF0000"/>
                </a:solidFill>
                <a:sym typeface="Arial"/>
              </a:rPr>
              <a:t>или</a:t>
            </a:r>
            <a:r>
              <a:rPr lang="en-US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b="0" i="0" u="none" dirty="0" err="1">
                <a:solidFill>
                  <a:srgbClr val="FF0000"/>
                </a:solidFill>
                <a:sym typeface="Arial"/>
              </a:rPr>
              <a:t>животного</a:t>
            </a:r>
            <a:r>
              <a:rPr lang="en-US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b="0" i="0" u="none" dirty="0" err="1">
                <a:solidFill>
                  <a:srgbClr val="FF0000"/>
                </a:solidFill>
                <a:sym typeface="Arial"/>
              </a:rPr>
              <a:t>из</a:t>
            </a:r>
            <a:r>
              <a:rPr lang="en-US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b="0" i="0" u="none" dirty="0" err="1">
                <a:solidFill>
                  <a:srgbClr val="FF0000"/>
                </a:solidFill>
                <a:sym typeface="Arial"/>
              </a:rPr>
              <a:t>этой</a:t>
            </a:r>
            <a:r>
              <a:rPr lang="en-US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b="0" i="0" u="none" dirty="0" err="1">
                <a:solidFill>
                  <a:srgbClr val="FF0000"/>
                </a:solidFill>
                <a:sym typeface="Arial"/>
              </a:rPr>
              <a:t>природной</a:t>
            </a:r>
            <a:r>
              <a:rPr lang="en-US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b="0" i="0" u="none" dirty="0" err="1">
                <a:solidFill>
                  <a:srgbClr val="FF0000"/>
                </a:solidFill>
                <a:sym typeface="Arial"/>
              </a:rPr>
              <a:t>зоны</a:t>
            </a:r>
            <a:r>
              <a:rPr lang="en-US" b="0" i="0" u="none" dirty="0">
                <a:solidFill>
                  <a:srgbClr val="FF0000"/>
                </a:solidFill>
                <a:sym typeface="Arial"/>
              </a:rPr>
              <a:t>.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SzPts val="4000"/>
              <a:buFont typeface="Arial"/>
              <a:buNone/>
            </a:pPr>
            <a:r>
              <a:rPr lang="en-US" sz="3600" b="0" i="0" u="none" dirty="0" err="1">
                <a:solidFill>
                  <a:srgbClr val="17375E"/>
                </a:solidFill>
                <a:sym typeface="Arial"/>
              </a:rPr>
              <a:t>Прием</a:t>
            </a:r>
            <a:r>
              <a:rPr lang="en-US" sz="3600" b="0" i="0" u="none" dirty="0">
                <a:solidFill>
                  <a:srgbClr val="17375E"/>
                </a:solidFill>
                <a:sym typeface="Arial"/>
              </a:rPr>
              <a:t> «</a:t>
            </a:r>
            <a:r>
              <a:rPr lang="en-US" sz="3600" b="0" i="0" u="none" dirty="0" err="1">
                <a:solidFill>
                  <a:srgbClr val="17375E"/>
                </a:solidFill>
                <a:sym typeface="Arial"/>
              </a:rPr>
              <a:t>Толстый</a:t>
            </a:r>
            <a:r>
              <a:rPr lang="en-US" sz="3600" b="0" i="0" u="none" dirty="0">
                <a:solidFill>
                  <a:srgbClr val="17375E"/>
                </a:solidFill>
                <a:sym typeface="Arial"/>
              </a:rPr>
              <a:t> и </a:t>
            </a:r>
            <a:r>
              <a:rPr lang="en-US" sz="3600" b="0" i="0" u="none" dirty="0" err="1">
                <a:solidFill>
                  <a:srgbClr val="17375E"/>
                </a:solidFill>
                <a:sym typeface="Arial"/>
              </a:rPr>
              <a:t>тонкий</a:t>
            </a:r>
            <a:r>
              <a:rPr lang="en-US" sz="3600" b="0" i="0" u="none" dirty="0">
                <a:solidFill>
                  <a:srgbClr val="17375E"/>
                </a:solidFill>
                <a:sym typeface="Arial"/>
              </a:rPr>
              <a:t> </a:t>
            </a:r>
            <a:r>
              <a:rPr lang="en-US" sz="3600" b="0" i="0" u="none" dirty="0" err="1">
                <a:solidFill>
                  <a:srgbClr val="17375E"/>
                </a:solidFill>
                <a:sym typeface="Arial"/>
              </a:rPr>
              <a:t>вопрос</a:t>
            </a:r>
            <a:r>
              <a:rPr lang="en-US" sz="3600" b="0" i="0" u="none" dirty="0">
                <a:solidFill>
                  <a:srgbClr val="17375E"/>
                </a:solidFill>
                <a:sym typeface="Arial"/>
              </a:rPr>
              <a:t>»</a:t>
            </a:r>
            <a:endParaRPr sz="3600" dirty="0"/>
          </a:p>
        </p:txBody>
      </p:sp>
      <p:sp>
        <p:nvSpPr>
          <p:cNvPr id="180" name="Google Shape;180;p26"/>
          <p:cNvSpPr txBox="1">
            <a:spLocks noGrp="1"/>
          </p:cNvSpPr>
          <p:nvPr>
            <p:ph type="body" idx="1"/>
          </p:nvPr>
        </p:nvSpPr>
        <p:spPr>
          <a:xfrm>
            <a:off x="457200" y="1285875"/>
            <a:ext cx="8229600" cy="5286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</a:pPr>
            <a:r>
              <a:rPr lang="en-US" sz="2400" b="1" i="0" u="none" dirty="0" err="1">
                <a:solidFill>
                  <a:schemeClr val="bg2"/>
                </a:solidFill>
                <a:sym typeface="Arial"/>
              </a:rPr>
              <a:t>Прием</a:t>
            </a:r>
            <a:r>
              <a:rPr lang="en-US" sz="2400" b="1" i="0" u="none" dirty="0">
                <a:solidFill>
                  <a:schemeClr val="bg2"/>
                </a:solidFill>
                <a:sym typeface="Arial"/>
              </a:rPr>
              <a:t>  </a:t>
            </a:r>
            <a:r>
              <a:rPr lang="en-US" sz="2400" b="1" i="0" u="none" dirty="0" err="1">
                <a:solidFill>
                  <a:schemeClr val="bg2"/>
                </a:solidFill>
                <a:sym typeface="Arial"/>
              </a:rPr>
              <a:t>позволяет</a:t>
            </a:r>
            <a:r>
              <a:rPr lang="en-US" sz="2400" b="1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1" i="0" u="none" dirty="0" err="1">
                <a:solidFill>
                  <a:schemeClr val="bg2"/>
                </a:solidFill>
                <a:sym typeface="Arial"/>
              </a:rPr>
              <a:t>формировать</a:t>
            </a:r>
            <a:r>
              <a:rPr lang="en-US" sz="2400" b="1" i="0" u="none" dirty="0">
                <a:solidFill>
                  <a:schemeClr val="bg2"/>
                </a:solidFill>
                <a:sym typeface="Arial"/>
              </a:rPr>
              <a:t>: </a:t>
            </a:r>
            <a:endParaRPr sz="2400"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</a:pP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умение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формулировать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вопросы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; </a:t>
            </a:r>
            <a:endParaRPr sz="2400"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</a:pP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умение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соотносить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понятия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. </a:t>
            </a:r>
            <a:endParaRPr sz="2400"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</a:pP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Тонкий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вопрос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предполагает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однозначный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краткий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ответ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. </a:t>
            </a:r>
            <a:endParaRPr sz="2400"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</a:pP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Толстый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вопрос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предполагает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ответ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развернутый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. </a:t>
            </a:r>
            <a:endParaRPr sz="2400"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</a:pP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После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изучения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темы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учащимся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предлагается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сформулировать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по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три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«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тонких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» и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три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«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толстых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»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вопроса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»,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связанных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с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пройденным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материалом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.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Затем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они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опрашивают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друг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друга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,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используя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таблицы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 «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толстых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» и «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тонких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»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вопросов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. </a:t>
            </a:r>
            <a:endParaRPr sz="2400"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</a:pPr>
            <a:r>
              <a:rPr lang="en-US" sz="2400" b="1" i="1" u="none" dirty="0" err="1">
                <a:solidFill>
                  <a:schemeClr val="dk1"/>
                </a:solidFill>
                <a:sym typeface="Arial"/>
              </a:rPr>
              <a:t>Пример</a:t>
            </a:r>
            <a:r>
              <a:rPr lang="en-US" sz="2400" b="1" i="1" u="none" dirty="0">
                <a:solidFill>
                  <a:schemeClr val="dk1"/>
                </a:solidFill>
                <a:sym typeface="Arial"/>
              </a:rPr>
              <a:t>.</a:t>
            </a:r>
            <a:r>
              <a:rPr lang="en-US" sz="2400" b="0" i="0" u="none" dirty="0">
                <a:solidFill>
                  <a:schemeClr val="dk1"/>
                </a:solidFill>
                <a:sym typeface="Arial"/>
              </a:rPr>
              <a:t>  </a:t>
            </a:r>
            <a:r>
              <a:rPr lang="en-US" sz="2400" b="1" i="0" u="none" dirty="0" err="1">
                <a:solidFill>
                  <a:schemeClr val="dk1"/>
                </a:solidFill>
                <a:sym typeface="Arial"/>
              </a:rPr>
              <a:t>Тема</a:t>
            </a:r>
            <a:r>
              <a:rPr lang="en-US" sz="2400" b="1" i="0" u="none" dirty="0">
                <a:solidFill>
                  <a:schemeClr val="dk1"/>
                </a:solidFill>
                <a:sym typeface="Arial"/>
              </a:rPr>
              <a:t> «</a:t>
            </a:r>
            <a:r>
              <a:rPr lang="en-US" sz="2400" b="1" i="0" u="none" dirty="0" err="1">
                <a:solidFill>
                  <a:schemeClr val="dk1"/>
                </a:solidFill>
                <a:sym typeface="Arial"/>
              </a:rPr>
              <a:t>Почва</a:t>
            </a:r>
            <a:r>
              <a:rPr lang="en-US" sz="2400" b="1" i="0" u="none" dirty="0">
                <a:solidFill>
                  <a:schemeClr val="dk1"/>
                </a:solidFill>
                <a:sym typeface="Arial"/>
              </a:rPr>
              <a:t>»</a:t>
            </a:r>
            <a:endParaRPr sz="2400" dirty="0"/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700"/>
              <a:buFont typeface="Arial"/>
              <a:buNone/>
            </a:pPr>
            <a:r>
              <a:rPr lang="en-US" sz="27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Тонкий</a:t>
            </a:r>
            <a:r>
              <a:rPr lang="en-US" sz="27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вопрос</a:t>
            </a:r>
            <a:r>
              <a:rPr lang="en-US" sz="27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en-US" sz="27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Что</a:t>
            </a:r>
            <a:r>
              <a:rPr lang="en-US" sz="27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такое</a:t>
            </a:r>
            <a:r>
              <a:rPr lang="en-US" sz="27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почва</a:t>
            </a:r>
            <a:r>
              <a:rPr lang="en-US" sz="27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?»</a:t>
            </a:r>
            <a:endParaRPr sz="2700" b="0" i="0" u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700"/>
              <a:buFont typeface="Arial"/>
              <a:buNone/>
            </a:pPr>
            <a:r>
              <a:rPr lang="en-US" sz="27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Толстый</a:t>
            </a:r>
            <a:r>
              <a:rPr lang="en-US" sz="27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вопрос</a:t>
            </a:r>
            <a:r>
              <a:rPr lang="en-US" sz="27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Какие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типы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почв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преобладают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твоей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местности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.?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Дай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характеристику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..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8"/>
          <p:cNvSpPr txBox="1">
            <a:spLocks noGrp="1"/>
          </p:cNvSpPr>
          <p:nvPr>
            <p:ph type="title"/>
          </p:nvPr>
        </p:nvSpPr>
        <p:spPr>
          <a:xfrm>
            <a:off x="64509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SzPts val="4400"/>
              <a:buFont typeface="Arial"/>
              <a:buNone/>
            </a:pP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Прием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согласен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не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dirty="0" err="1">
                <a:solidFill>
                  <a:schemeClr val="tx1"/>
                </a:solidFill>
                <a:sym typeface="Arial"/>
              </a:rPr>
              <a:t>согласен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93" name="Google Shape;193;p28"/>
          <p:cNvSpPr txBox="1">
            <a:spLocks noGrp="1"/>
          </p:cNvSpPr>
          <p:nvPr>
            <p:ph type="body" idx="1"/>
          </p:nvPr>
        </p:nvSpPr>
        <p:spPr>
          <a:xfrm>
            <a:off x="457200" y="1071562"/>
            <a:ext cx="8229600" cy="5357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524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3000"/>
              <a:buFont typeface="Arial"/>
              <a:buNone/>
            </a:pPr>
            <a:endParaRPr sz="30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 sz="3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Данный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прием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дает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возможность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быстро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включить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детей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мыслительную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логично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перейти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к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изучению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темы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урока</a:t>
            </a:r>
            <a:r>
              <a:rPr lang="en-US" sz="3000" b="0" i="0" u="none" dirty="0">
                <a:solidFill>
                  <a:schemeClr val="bg2"/>
                </a:solidFill>
                <a:sym typeface="Arial"/>
              </a:rPr>
              <a:t>. 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Детям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предлагается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выразить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свое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отношение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к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ряду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утверждений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 smtClean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правилу:согласен</a:t>
            </a:r>
            <a:r>
              <a:rPr lang="en-US" sz="3000" b="0" i="0" u="none" dirty="0" smtClean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– «+»,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не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согласен</a:t>
            </a:r>
            <a:r>
              <a:rPr lang="en-US" sz="3000" b="0" i="0" u="none" dirty="0">
                <a:solidFill>
                  <a:schemeClr val="bg2"/>
                </a:solidFill>
                <a:sym typeface="Arial"/>
              </a:rPr>
              <a:t> – </a:t>
            </a:r>
            <a:r>
              <a:rPr lang="en-US" sz="3000" b="0" i="0" u="none" dirty="0" smtClean="0">
                <a:solidFill>
                  <a:schemeClr val="bg2"/>
                </a:solidFill>
                <a:sym typeface="Arial"/>
              </a:rPr>
              <a:t>«</a:t>
            </a:r>
            <a:r>
              <a:rPr lang="ru-RU" sz="3000" b="0" i="0" u="none" dirty="0" smtClean="0">
                <a:solidFill>
                  <a:schemeClr val="bg2"/>
                </a:solidFill>
                <a:sym typeface="Arial"/>
              </a:rPr>
              <a:t>-</a:t>
            </a:r>
            <a:r>
              <a:rPr lang="en-US" sz="3000" b="0" i="0" u="none" dirty="0" smtClean="0">
                <a:solidFill>
                  <a:schemeClr val="bg2"/>
                </a:solidFill>
                <a:sym typeface="Arial"/>
              </a:rPr>
              <a:t>». 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Char char="•"/>
            </a:pPr>
            <a:r>
              <a:rPr lang="en-US" sz="2800" b="1" i="1" u="none" dirty="0" err="1">
                <a:solidFill>
                  <a:schemeClr val="tx1"/>
                </a:solidFill>
                <a:sym typeface="Arial"/>
              </a:rPr>
              <a:t>Пример</a:t>
            </a:r>
            <a:r>
              <a:rPr lang="en-US" sz="2800" b="1" i="1" u="none" dirty="0">
                <a:solidFill>
                  <a:schemeClr val="tx1"/>
                </a:solidFill>
                <a:sym typeface="Arial"/>
              </a:rPr>
              <a:t>:</a:t>
            </a:r>
            <a:r>
              <a:rPr lang="en-US" sz="2800" b="0" i="0" u="none" dirty="0">
                <a:solidFill>
                  <a:schemeClr val="tx1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chemeClr val="tx1"/>
                </a:solidFill>
                <a:sym typeface="Arial"/>
              </a:rPr>
              <a:t>тема</a:t>
            </a:r>
            <a:r>
              <a:rPr lang="en-US" sz="2800" b="0" i="0" u="none" dirty="0">
                <a:solidFill>
                  <a:schemeClr val="tx1"/>
                </a:solidFill>
                <a:sym typeface="Arial"/>
              </a:rPr>
              <a:t> «</a:t>
            </a:r>
            <a:r>
              <a:rPr lang="en-US" sz="2800" b="1" i="0" u="none" dirty="0" err="1">
                <a:solidFill>
                  <a:schemeClr val="tx1"/>
                </a:solidFill>
                <a:sym typeface="Arial"/>
              </a:rPr>
              <a:t>Водоемы</a:t>
            </a:r>
            <a:r>
              <a:rPr lang="en-US" sz="2800" b="0" i="0" u="none" dirty="0">
                <a:solidFill>
                  <a:schemeClr val="tx1"/>
                </a:solidFill>
                <a:sym typeface="Arial"/>
              </a:rPr>
              <a:t>»,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можно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предложить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следующие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высказывания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: </a:t>
            </a:r>
            <a:endParaRPr sz="2800" dirty="0"/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1.Территорию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нашего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края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омывают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два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моря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 :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Черное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 и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Азовское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. </a:t>
            </a:r>
            <a:endParaRPr sz="2800" dirty="0"/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2.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Озеро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является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искусственным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водоемом</a:t>
            </a:r>
            <a:endParaRPr sz="2800" dirty="0"/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3. 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Самые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большие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озера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 :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Лаба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,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Ханское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,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Абрау</a:t>
            </a:r>
            <a:r>
              <a:rPr lang="en-US" sz="2800" b="0" i="0" u="none" dirty="0">
                <a:solidFill>
                  <a:srgbClr val="FF0000"/>
                </a:solidFill>
                <a:sym typeface="Arial"/>
              </a:rPr>
              <a:t> и </a:t>
            </a:r>
            <a:r>
              <a:rPr lang="en-US" sz="2800" b="0" i="0" u="none" dirty="0" err="1">
                <a:solidFill>
                  <a:srgbClr val="FF0000"/>
                </a:solidFill>
                <a:sym typeface="Arial"/>
              </a:rPr>
              <a:t>т.д</a:t>
            </a:r>
            <a:endParaRPr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SzPts val="4400"/>
              <a:buFont typeface="Arial"/>
              <a:buNone/>
            </a:pP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Изучение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нового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dirty="0" err="1">
                <a:solidFill>
                  <a:schemeClr val="tx1"/>
                </a:solidFill>
                <a:sym typeface="Arial"/>
              </a:rPr>
              <a:t>материала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99" name="Google Shape;199;p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C6223"/>
              </a:buClr>
              <a:buSzPts val="3000"/>
              <a:buFont typeface="Arial"/>
              <a:buNone/>
            </a:pP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Выбор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формы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изучения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нового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материала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на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уроке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завис</a:t>
            </a:r>
            <a:r>
              <a:rPr lang="ru-RU" sz="3000" b="0" i="0" u="none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и</a:t>
            </a:r>
            <a:r>
              <a:rPr lang="en-US" sz="3000" b="0" i="0" u="none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т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от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 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многих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факторов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особенностей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уровня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подготовки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детей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особенностей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предмета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особенностей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темы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возможностей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технического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оснащения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кабинета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1C6223"/>
              </a:buClr>
              <a:buSzPts val="3000"/>
              <a:buFont typeface="Arial"/>
              <a:buNone/>
            </a:pP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 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Даже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в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самых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«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безнадежных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», «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неинтересных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»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случаях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можно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найти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прием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который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позволит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не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просто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ввести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учащихся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в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новую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тему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но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организовать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их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самостоятельную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деятельность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по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изучению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нового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материала</a:t>
            </a:r>
            <a:r>
              <a:rPr lang="en-US" sz="3000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152400" algn="l" rtl="0">
              <a:spcBef>
                <a:spcPts val="600"/>
              </a:spcBef>
              <a:spcAft>
                <a:spcPts val="0"/>
              </a:spcAft>
              <a:buClr>
                <a:srgbClr val="4F6228"/>
              </a:buClr>
              <a:buSzPts val="3000"/>
              <a:buFont typeface="Arial"/>
              <a:buNone/>
            </a:pPr>
            <a:endParaRPr sz="3000" b="0" i="0" u="none" dirty="0">
              <a:solidFill>
                <a:srgbClr val="1C622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SzPts val="4400"/>
              <a:buFont typeface="Arial"/>
              <a:buNone/>
            </a:pP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Изучение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нового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dirty="0" err="1">
                <a:solidFill>
                  <a:schemeClr val="tx1"/>
                </a:solidFill>
                <a:sym typeface="Arial"/>
              </a:rPr>
              <a:t>материала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05" name="Google Shape;205;p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Char char="•"/>
            </a:pPr>
            <a:r>
              <a:rPr lang="en-US" sz="3200" b="1" i="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Лови ошибку.</a:t>
            </a:r>
            <a:endParaRPr/>
          </a:p>
          <a:p>
            <a:pPr marL="342900" marR="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endParaRPr sz="3200" b="1" i="0" u="none">
              <a:solidFill>
                <a:srgbClr val="4F622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Char char="•"/>
            </a:pPr>
            <a:r>
              <a:rPr lang="en-US" sz="3200" b="1" i="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З-Х-У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SzPts val="4400"/>
              <a:buFont typeface="Arial"/>
              <a:buNone/>
            </a:pP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Прием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Лови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ошибку</a:t>
            </a:r>
            <a:r>
              <a:rPr lang="en-US" sz="4400" b="0" i="0" u="none" dirty="0">
                <a:solidFill>
                  <a:schemeClr val="tx1"/>
                </a:solidFill>
                <a:sym typeface="Arial"/>
              </a:rPr>
              <a:t>»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11" name="Google Shape;211;p3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</a:pP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Универсальный</a:t>
            </a:r>
            <a:r>
              <a:rPr lang="en-US" sz="27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приём</a:t>
            </a:r>
            <a:r>
              <a:rPr lang="en-US" sz="27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активизирующий</a:t>
            </a:r>
            <a:r>
              <a:rPr lang="en-US" sz="27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внимание</a:t>
            </a:r>
            <a:r>
              <a:rPr lang="en-US" sz="27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учащихся</a:t>
            </a:r>
            <a:r>
              <a:rPr lang="en-US" sz="2700" b="0" i="0" u="none" dirty="0">
                <a:solidFill>
                  <a:schemeClr val="bg2"/>
                </a:solidFill>
                <a:sym typeface="Arial"/>
              </a:rPr>
              <a:t>. 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</a:pPr>
            <a:r>
              <a:rPr lang="en-US" sz="2700" b="1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Формирует</a:t>
            </a:r>
            <a:r>
              <a:rPr lang="en-US" sz="2700" b="1" i="0" u="none" dirty="0">
                <a:solidFill>
                  <a:schemeClr val="bg2"/>
                </a:solidFill>
                <a:sym typeface="Arial"/>
              </a:rPr>
              <a:t>: 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</a:pP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умение</a:t>
            </a:r>
            <a:r>
              <a:rPr lang="en-US" sz="27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анализировать</a:t>
            </a:r>
            <a:r>
              <a:rPr lang="en-US" sz="27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информацию</a:t>
            </a:r>
            <a:r>
              <a:rPr lang="en-US" sz="2700" b="0" i="0" u="none" dirty="0">
                <a:solidFill>
                  <a:schemeClr val="bg2"/>
                </a:solidFill>
                <a:sym typeface="Arial"/>
              </a:rPr>
              <a:t>; 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</a:pP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умение</a:t>
            </a:r>
            <a:r>
              <a:rPr lang="en-US" sz="27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применять</a:t>
            </a:r>
            <a:r>
              <a:rPr lang="en-US" sz="27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знания</a:t>
            </a:r>
            <a:r>
              <a:rPr lang="en-US" sz="27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нестандартной</a:t>
            </a:r>
            <a:r>
              <a:rPr lang="en-US" sz="27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ситуации</a:t>
            </a:r>
            <a:r>
              <a:rPr lang="en-US" sz="2700" b="0" i="0" u="none" dirty="0">
                <a:solidFill>
                  <a:schemeClr val="bg2"/>
                </a:solidFill>
                <a:sym typeface="Arial"/>
              </a:rPr>
              <a:t>; 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</a:pP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умение</a:t>
            </a:r>
            <a:r>
              <a:rPr lang="en-US" sz="27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критически</a:t>
            </a:r>
            <a:r>
              <a:rPr lang="en-US" sz="27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оценивать</a:t>
            </a:r>
            <a:r>
              <a:rPr lang="en-US" sz="27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полученную</a:t>
            </a:r>
            <a:r>
              <a:rPr lang="en-US" sz="27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информацию</a:t>
            </a:r>
            <a:r>
              <a:rPr lang="en-US" sz="2700" b="0" i="0" u="none" dirty="0">
                <a:solidFill>
                  <a:schemeClr val="bg2"/>
                </a:solidFill>
                <a:sym typeface="Arial"/>
              </a:rPr>
              <a:t>. 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700"/>
              <a:buFont typeface="Arial"/>
              <a:buChar char="•"/>
            </a:pP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Учитель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предлагает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учащимся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информацию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текст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содержащий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неизвестное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количество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ошибок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Учащиеся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ищут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ошибку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группой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или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индивидуально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спорят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7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совещаются</a:t>
            </a:r>
            <a:r>
              <a:rPr lang="en-US" sz="27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  <a:p>
            <a:pPr marL="342900" marR="0" lvl="0" indent="-17145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2700"/>
              <a:buFont typeface="Arial"/>
              <a:buNone/>
            </a:pPr>
            <a:endParaRPr sz="27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171450" algn="l" rtl="0">
              <a:spcBef>
                <a:spcPts val="540"/>
              </a:spcBef>
              <a:spcAft>
                <a:spcPts val="0"/>
              </a:spcAft>
              <a:buClr>
                <a:srgbClr val="4F6228"/>
              </a:buClr>
              <a:buSzPts val="2700"/>
              <a:buFont typeface="Arial"/>
              <a:buNone/>
            </a:pPr>
            <a:endParaRPr sz="27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5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2" cy="1162050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2000" b="1"/>
          </a:p>
        </p:txBody>
      </p:sp>
      <p:sp>
        <p:nvSpPr>
          <p:cNvPr id="107" name="Google Shape;107;p15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Кубани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вырос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я,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мне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родней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понятнее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наши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южные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края</a:t>
            </a:r>
            <a:r>
              <a:rPr lang="en-US" sz="3200" b="0" i="0" u="none" strike="noStrike" cap="none" dirty="0">
                <a:solidFill>
                  <a:schemeClr val="bg2"/>
                </a:solidFill>
                <a:sym typeface="Arial"/>
              </a:rPr>
              <a:t>: 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степи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необъятные</a:t>
            </a:r>
            <a:r>
              <a:rPr lang="en-US" sz="3200" b="0" i="0" u="none" strike="noStrike" cap="none" dirty="0">
                <a:solidFill>
                  <a:schemeClr val="bg2"/>
                </a:solidFill>
                <a:sym typeface="Arial"/>
              </a:rPr>
              <a:t>, 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горы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хлеба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до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небес</a:t>
            </a:r>
            <a:r>
              <a:rPr lang="en-US" sz="3200" b="0" i="0" u="none" strike="noStrike" cap="none" dirty="0">
                <a:solidFill>
                  <a:schemeClr val="bg2"/>
                </a:solidFill>
                <a:sym typeface="Arial"/>
              </a:rPr>
              <a:t>, 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ветки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вишен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алые</a:t>
            </a:r>
            <a:r>
              <a:rPr lang="en-US" sz="3200" b="0" i="0" u="none" strike="noStrike" cap="none" dirty="0">
                <a:solidFill>
                  <a:schemeClr val="bg2"/>
                </a:solidFill>
                <a:sym typeface="Arial"/>
              </a:rPr>
              <a:t>, 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если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лес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–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так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южный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лес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перед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перевалами</a:t>
            </a:r>
            <a:r>
              <a:rPr lang="en-US" sz="3200" b="0" i="0" u="none" strike="noStrike" cap="none" dirty="0">
                <a:solidFill>
                  <a:schemeClr val="bg2"/>
                </a:solidFill>
                <a:sym typeface="Arial"/>
              </a:rPr>
              <a:t>…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r>
              <a:rPr lang="en-US" sz="3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В.Б.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sym typeface="Arial"/>
              </a:rPr>
              <a:t>Бакалдин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rgbClr val="4F6228"/>
              </a:buClr>
              <a:buSzPts val="3200"/>
              <a:buFont typeface="Arial"/>
              <a:buNone/>
            </a:pPr>
            <a:endParaRPr sz="3200" b="0" i="0" u="none" dirty="0">
              <a:solidFill>
                <a:srgbClr val="4F622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5"/>
          <p:cNvSpPr txBox="1">
            <a:spLocks noGrp="1"/>
          </p:cNvSpPr>
          <p:nvPr>
            <p:ph type="body" idx="1"/>
          </p:nvPr>
        </p:nvSpPr>
        <p:spPr>
          <a:xfrm>
            <a:off x="457200" y="1435100"/>
            <a:ext cx="3008312" cy="4691062"/>
          </a:xfrm>
          <a:prstGeom prst="rect">
            <a:avLst/>
          </a:prstGeom>
          <a:gradFill>
            <a:gsLst>
              <a:gs pos="0">
                <a:srgbClr val="FFBE86"/>
              </a:gs>
              <a:gs pos="35000">
                <a:srgbClr val="FFD0AA"/>
              </a:gs>
              <a:gs pos="100000">
                <a:srgbClr val="FFEBDB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3200"/>
              <a:buNone/>
            </a:pPr>
            <a:endParaRPr sz="3200"/>
          </a:p>
        </p:txBody>
      </p:sp>
      <p:pic>
        <p:nvPicPr>
          <p:cNvPr id="109" name="Google Shape;109;p15" descr="C:\Users\Вадим\Desktop\imgre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3850" y="214312"/>
            <a:ext cx="3176587" cy="2357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5" descr="C:\Users\Вадим\Desktop\imgres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8625" y="2708275"/>
            <a:ext cx="2928937" cy="3863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SzPts val="4400"/>
              <a:buFont typeface="Arial"/>
              <a:buNone/>
            </a:pP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Прием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Знаю-хочу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узнать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узнал</a:t>
            </a:r>
            <a:r>
              <a:rPr lang="en-US" sz="4400" b="0" i="0" u="none" dirty="0">
                <a:solidFill>
                  <a:schemeClr val="tx1"/>
                </a:solidFill>
                <a:sym typeface="Arial"/>
              </a:rPr>
              <a:t>»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17" name="Google Shape;217;p3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44926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2500"/>
              <a:buFont typeface="Arial"/>
              <a:buNone/>
            </a:pPr>
            <a:endParaRPr sz="25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92162" marR="0" lvl="0" indent="-449262" algn="l" rtl="0">
              <a:lnSpc>
                <a:spcPct val="80000"/>
              </a:lnSpc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</a:pPr>
            <a:r>
              <a:rPr lang="en-US" sz="3400" b="1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Формирует</a:t>
            </a:r>
            <a:r>
              <a:rPr lang="en-US" sz="3400" b="1" i="0" u="none" dirty="0">
                <a:solidFill>
                  <a:schemeClr val="bg2"/>
                </a:solidFill>
                <a:sym typeface="Arial"/>
              </a:rPr>
              <a:t>: </a:t>
            </a:r>
            <a:endParaRPr dirty="0">
              <a:solidFill>
                <a:schemeClr val="bg2"/>
              </a:solidFill>
            </a:endParaRPr>
          </a:p>
          <a:p>
            <a:pPr marL="792162" marR="0" lvl="0" indent="-449262" algn="l" rtl="0">
              <a:lnSpc>
                <a:spcPct val="80000"/>
              </a:lnSpc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</a:pPr>
            <a:r>
              <a:rPr lang="en-US" sz="3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•	</a:t>
            </a:r>
            <a:r>
              <a:rPr lang="en-US" sz="3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умение</a:t>
            </a:r>
            <a:r>
              <a:rPr lang="en-US" sz="3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определять</a:t>
            </a:r>
            <a:r>
              <a:rPr lang="en-US" sz="3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уровень</a:t>
            </a:r>
            <a:r>
              <a:rPr lang="en-US" sz="3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собственных</a:t>
            </a:r>
            <a:r>
              <a:rPr lang="en-US" sz="3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знаний</a:t>
            </a:r>
            <a:r>
              <a:rPr lang="en-US" sz="3400" b="0" i="0" u="none" dirty="0">
                <a:solidFill>
                  <a:schemeClr val="bg2"/>
                </a:solidFill>
                <a:sym typeface="Arial"/>
              </a:rPr>
              <a:t>; </a:t>
            </a:r>
            <a:endParaRPr dirty="0">
              <a:solidFill>
                <a:schemeClr val="bg2"/>
              </a:solidFill>
            </a:endParaRPr>
          </a:p>
          <a:p>
            <a:pPr marL="792162" marR="0" lvl="0" indent="-449262" algn="l" rtl="0">
              <a:lnSpc>
                <a:spcPct val="80000"/>
              </a:lnSpc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</a:pPr>
            <a:r>
              <a:rPr lang="en-US" sz="3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•	</a:t>
            </a:r>
            <a:r>
              <a:rPr lang="en-US" sz="3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умение</a:t>
            </a:r>
            <a:r>
              <a:rPr lang="en-US" sz="3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анализировать</a:t>
            </a:r>
            <a:r>
              <a:rPr lang="en-US" sz="3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информацию</a:t>
            </a:r>
            <a:r>
              <a:rPr lang="en-US" sz="3400" b="0" i="0" u="none" dirty="0">
                <a:solidFill>
                  <a:schemeClr val="bg2"/>
                </a:solidFill>
                <a:sym typeface="Arial"/>
              </a:rPr>
              <a:t>; </a:t>
            </a:r>
            <a:endParaRPr dirty="0">
              <a:solidFill>
                <a:schemeClr val="bg2"/>
              </a:solidFill>
            </a:endParaRPr>
          </a:p>
          <a:p>
            <a:pPr marL="792162" marR="0" lvl="0" indent="-449262" algn="l" rtl="0">
              <a:lnSpc>
                <a:spcPct val="80000"/>
              </a:lnSpc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</a:pPr>
            <a:r>
              <a:rPr lang="en-US" sz="3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•	</a:t>
            </a:r>
            <a:r>
              <a:rPr lang="en-US" sz="3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умение</a:t>
            </a:r>
            <a:r>
              <a:rPr lang="en-US" sz="3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соотносить</a:t>
            </a:r>
            <a:r>
              <a:rPr lang="en-US" sz="3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новую</a:t>
            </a:r>
            <a:r>
              <a:rPr lang="en-US" sz="3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информацию</a:t>
            </a:r>
            <a:r>
              <a:rPr lang="en-US" sz="3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со</a:t>
            </a:r>
            <a:r>
              <a:rPr lang="en-US" sz="3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своими</a:t>
            </a:r>
            <a:r>
              <a:rPr lang="en-US" sz="3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установившимися</a:t>
            </a:r>
            <a:r>
              <a:rPr lang="en-US" sz="3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представлениями</a:t>
            </a:r>
            <a:r>
              <a:rPr lang="en-US" sz="3400" b="0" i="0" u="none" dirty="0">
                <a:solidFill>
                  <a:schemeClr val="bg2"/>
                </a:solidFill>
                <a:sym typeface="Arial"/>
              </a:rPr>
              <a:t>. </a:t>
            </a:r>
            <a:endParaRPr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>
              <a:solidFill>
                <a:srgbClr val="17375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23" name="Google Shape;223;p33"/>
          <p:cNvGraphicFramePr/>
          <p:nvPr/>
        </p:nvGraphicFramePr>
        <p:xfrm>
          <a:off x="457200" y="1600200"/>
          <a:ext cx="8229600" cy="1112825"/>
        </p:xfrm>
        <a:graphic>
          <a:graphicData uri="http://schemas.openxmlformats.org/drawingml/2006/table">
            <a:tbl>
              <a:tblPr>
                <a:noFill/>
                <a:tableStyleId>{C2018F8D-834A-4519-BE85-36FB8B28044E}</a:tableStyleId>
              </a:tblPr>
              <a:tblGrid>
                <a:gridCol w="2743200"/>
                <a:gridCol w="2743200"/>
                <a:gridCol w="27432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1" i="0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знаю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1" i="0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Хочу узнать 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1" i="0" u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узнал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</a:tr>
              <a:tr h="36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224" name="Google Shape;224;p33"/>
          <p:cNvSpPr txBox="1"/>
          <p:nvPr/>
        </p:nvSpPr>
        <p:spPr>
          <a:xfrm>
            <a:off x="571500" y="2928937"/>
            <a:ext cx="8286750" cy="37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492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Работа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таблицей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ведется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всех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трех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стадиях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урока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стадии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вызова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»,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заполняя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первую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часть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таблицы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Знаю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»,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учащиеся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составляют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список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того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что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они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знают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или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думают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что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знают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о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данной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sym typeface="Arial"/>
              </a:rPr>
              <a:t>теме</a:t>
            </a:r>
            <a:endParaRPr dirty="0">
              <a:solidFill>
                <a:schemeClr val="bg2"/>
              </a:solidFill>
            </a:endParaRPr>
          </a:p>
          <a:p>
            <a:pPr marL="0" marR="0" lvl="0" indent="44926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Вторая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часть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таблицы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Хочу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узнать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» —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это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определение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того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что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дети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хотят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узнать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пробуждение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интереса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к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новой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информации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После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рассказа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учителя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обсуждения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текста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фильма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т.п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.)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учащиеся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заполняют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третью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графу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таблицы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Узнал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». </a:t>
            </a:r>
            <a:endParaRPr dirty="0">
              <a:solidFill>
                <a:schemeClr val="bg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SzPts val="4400"/>
              <a:buFont typeface="Arial"/>
              <a:buNone/>
            </a:pP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4.Решение </a:t>
            </a: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учебных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dirty="0" err="1">
                <a:solidFill>
                  <a:schemeClr val="tx1"/>
                </a:solidFill>
                <a:sym typeface="Arial"/>
              </a:rPr>
              <a:t>задач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30" name="Google Shape;230;p3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3300"/>
              <a:buFont typeface="Arial"/>
              <a:buNone/>
            </a:pPr>
            <a:r>
              <a:rPr lang="en-US" sz="3300" b="0" i="0" u="none" dirty="0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rPr>
              <a:t>    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Как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правило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решения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учебных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задач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уроке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отводится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достаточно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времени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чтобы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организовать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самостоятельную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детей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. 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данном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этапе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было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бы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эффективно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использовать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приемы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системно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33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деятельностного</a:t>
            </a:r>
            <a:r>
              <a:rPr lang="en-US" sz="33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0" i="0" u="none" dirty="0" err="1">
                <a:solidFill>
                  <a:schemeClr val="bg2"/>
                </a:solidFill>
                <a:sym typeface="Arial"/>
              </a:rPr>
              <a:t>подхода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60"/>
              </a:spcBef>
              <a:spcAft>
                <a:spcPts val="0"/>
              </a:spcAft>
              <a:buClr>
                <a:srgbClr val="4F6228"/>
              </a:buClr>
              <a:buSzPts val="3300"/>
              <a:buFont typeface="Arial"/>
              <a:buNone/>
            </a:pPr>
            <a:r>
              <a:rPr lang="en-US" sz="3300" b="0" i="0" u="none" dirty="0">
                <a:solidFill>
                  <a:srgbClr val="4F6228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en-US" sz="3300" b="1" i="0" u="sng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Морфологический</a:t>
            </a:r>
            <a:r>
              <a:rPr lang="en-US" sz="3300" b="1" i="0" u="sng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1" i="0" u="sng" dirty="0" err="1">
                <a:solidFill>
                  <a:srgbClr val="FF0000"/>
                </a:solidFill>
                <a:sym typeface="Arial"/>
              </a:rPr>
              <a:t>ящик</a:t>
            </a:r>
            <a:endParaRPr dirty="0">
              <a:solidFill>
                <a:srgbClr val="FF0000"/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60"/>
              </a:spcBef>
              <a:spcAft>
                <a:spcPts val="0"/>
              </a:spcAft>
              <a:buClr>
                <a:srgbClr val="002060"/>
              </a:buClr>
              <a:buSzPts val="3300"/>
              <a:buFont typeface="Arial"/>
              <a:buNone/>
            </a:pPr>
            <a:r>
              <a:rPr lang="en-US" sz="3300" b="1" i="0" u="sng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en-US" sz="3300" b="1" i="0" u="sng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Создай</a:t>
            </a:r>
            <a:r>
              <a:rPr lang="en-US" sz="3300" b="1" i="0" u="sng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300" b="1" i="0" u="sng" dirty="0" err="1">
                <a:solidFill>
                  <a:srgbClr val="FF0000"/>
                </a:solidFill>
                <a:sym typeface="Arial"/>
              </a:rPr>
              <a:t>паспорт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SzPts val="4400"/>
              <a:buFont typeface="Arial"/>
              <a:buNone/>
            </a:pPr>
            <a:r>
              <a:rPr lang="en-US" sz="4400" b="1" i="0" u="sng" dirty="0" err="1">
                <a:solidFill>
                  <a:schemeClr val="tx1"/>
                </a:solidFill>
                <a:hlinkClick r:id="rId3"/>
              </a:rPr>
              <a:t>Морфологический</a:t>
            </a:r>
            <a:r>
              <a:rPr lang="en-US" sz="4400" b="1" i="0" u="sng" dirty="0">
                <a:solidFill>
                  <a:schemeClr val="tx1"/>
                </a:solidFill>
                <a:hlinkClick r:id="rId3"/>
              </a:rPr>
              <a:t> </a:t>
            </a:r>
            <a:r>
              <a:rPr lang="en-US" sz="4400" b="1" i="0" u="sng" dirty="0" err="1">
                <a:solidFill>
                  <a:schemeClr val="tx1"/>
                </a:solidFill>
                <a:hlinkClick r:id="rId3"/>
              </a:rPr>
              <a:t>ящик</a:t>
            </a:r>
            <a:r>
              <a:rPr lang="en-US" sz="4400" b="1" i="0" u="sng" dirty="0">
                <a:solidFill>
                  <a:schemeClr val="tx1"/>
                </a:solidFill>
                <a:hlinkClick r:id="rId3"/>
              </a:rPr>
              <a:t>.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36" name="Google Shape;236;p3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52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3000"/>
              <a:buFont typeface="Arial"/>
              <a:buNone/>
            </a:pPr>
            <a:endParaRPr sz="30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Прием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используется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создания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информационной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копилки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.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Модель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служит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сбора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анализа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информации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Копилка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универсальна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может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быть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использована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различных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предметах</a:t>
            </a:r>
            <a:r>
              <a:rPr lang="en-US" sz="3000" b="0" i="0" u="none" dirty="0">
                <a:solidFill>
                  <a:schemeClr val="bg2"/>
                </a:solidFill>
                <a:sym typeface="Arial"/>
              </a:rPr>
              <a:t> 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1" i="1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Пример</a:t>
            </a:r>
            <a:r>
              <a:rPr lang="en-US" sz="3000" b="1" i="1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 sz="3000" b="0" i="0" u="none" dirty="0">
                <a:solidFill>
                  <a:schemeClr val="tx1"/>
                </a:solidFill>
                <a:sym typeface="Arial"/>
              </a:rPr>
              <a:t> </a:t>
            </a:r>
            <a:endParaRPr dirty="0">
              <a:solidFill>
                <a:schemeClr val="tx1"/>
              </a:solidFill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Кубановедение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копилка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дат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основных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исторических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событий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народных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обычаев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различных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видов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животных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растений</a:t>
            </a:r>
            <a:r>
              <a:rPr lang="en-US" sz="3000" b="0" i="0" u="none" dirty="0">
                <a:solidFill>
                  <a:srgbClr val="FF0000"/>
                </a:solidFill>
                <a:sym typeface="Arial"/>
              </a:rPr>
              <a:t>; 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SzPts val="4000"/>
              <a:buFont typeface="Arial"/>
              <a:buNone/>
            </a:pPr>
            <a:r>
              <a:rPr lang="en-US" sz="4000" b="1" i="0" u="sng">
                <a:solidFill>
                  <a:schemeClr val="hlink"/>
                </a:solidFill>
                <a:hlinkClick r:id="rId3"/>
              </a:rPr>
              <a:t>Создай паспорт.</a:t>
            </a:r>
            <a:r>
              <a:rPr lang="en-US" sz="4000" b="1" i="0" u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4000" b="1" i="0" u="non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242" name="Google Shape;242;p3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524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3000"/>
              <a:buFont typeface="Arial"/>
              <a:buNone/>
            </a:pPr>
            <a:endParaRPr sz="30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Прием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систематизации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обобщения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полученных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sym typeface="Arial"/>
              </a:rPr>
              <a:t>знаний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1" i="1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Пример</a:t>
            </a:r>
            <a:r>
              <a:rPr lang="en-US" sz="3000" b="1" i="1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 sz="30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Тема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Природные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зоны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края</a:t>
            </a:r>
            <a:r>
              <a:rPr lang="en-US" sz="3000" b="0" i="0" u="none" dirty="0">
                <a:solidFill>
                  <a:srgbClr val="FF0000"/>
                </a:solidFill>
                <a:sym typeface="Arial"/>
              </a:rPr>
              <a:t>»</a:t>
            </a:r>
            <a:endParaRPr dirty="0">
              <a:solidFill>
                <a:srgbClr val="FF0000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Создай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характеристику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природной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зоны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плану</a:t>
            </a:r>
            <a:r>
              <a:rPr lang="en-US" sz="3000" b="0" i="0" u="none" dirty="0">
                <a:solidFill>
                  <a:srgbClr val="FF0000"/>
                </a:solidFill>
                <a:sym typeface="Arial"/>
              </a:rPr>
              <a:t>:</a:t>
            </a:r>
            <a:endParaRPr dirty="0">
              <a:solidFill>
                <a:srgbClr val="FF0000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1.Расположение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карте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природных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sym typeface="Arial"/>
              </a:rPr>
              <a:t>зон</a:t>
            </a:r>
            <a:endParaRPr dirty="0">
              <a:solidFill>
                <a:srgbClr val="FF0000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2.Климатические </a:t>
            </a:r>
            <a:r>
              <a:rPr lang="en-US" sz="3000" b="0" i="0" u="none" dirty="0" err="1">
                <a:solidFill>
                  <a:srgbClr val="FF0000"/>
                </a:solidFill>
                <a:sym typeface="Arial"/>
              </a:rPr>
              <a:t>условия</a:t>
            </a:r>
            <a:endParaRPr dirty="0">
              <a:solidFill>
                <a:srgbClr val="FF0000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3.Растительный </a:t>
            </a:r>
            <a:r>
              <a:rPr lang="en-US" sz="3000" b="0" i="0" u="none" dirty="0" err="1">
                <a:solidFill>
                  <a:srgbClr val="FF0000"/>
                </a:solidFill>
                <a:sym typeface="Arial"/>
              </a:rPr>
              <a:t>мир</a:t>
            </a:r>
            <a:endParaRPr dirty="0">
              <a:solidFill>
                <a:srgbClr val="FF0000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4.Животный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мир</a:t>
            </a:r>
            <a:r>
              <a:rPr lang="en-US" sz="3000" b="0" i="0" u="none" dirty="0">
                <a:solidFill>
                  <a:srgbClr val="FF0000"/>
                </a:solidFill>
                <a:sym typeface="Arial"/>
              </a:rPr>
              <a:t>.</a:t>
            </a:r>
            <a:endParaRPr dirty="0">
              <a:solidFill>
                <a:srgbClr val="FF0000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5.Занятия </a:t>
            </a:r>
            <a:r>
              <a:rPr lang="en-US" sz="3000" b="0" i="0" u="none" dirty="0" err="1">
                <a:solidFill>
                  <a:srgbClr val="FF0000"/>
                </a:solidFill>
                <a:sym typeface="Arial"/>
              </a:rPr>
              <a:t>населения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SzPts val="4400"/>
              <a:buFont typeface="Arial"/>
              <a:buNone/>
            </a:pPr>
            <a:r>
              <a:rPr lang="en-US" sz="4400" b="1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US" sz="4400" b="1" i="0" u="none" dirty="0" err="1">
                <a:solidFill>
                  <a:schemeClr val="tx1"/>
                </a:solidFill>
                <a:sym typeface="Arial"/>
              </a:rPr>
              <a:t>Рефлексия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48" name="Google Shape;248;p3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   </a:t>
            </a:r>
            <a:r>
              <a:rPr lang="en-US" sz="36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Важно</a:t>
            </a:r>
            <a:r>
              <a:rPr lang="en-US" sz="36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помнить</a:t>
            </a:r>
            <a:r>
              <a:rPr lang="en-US" sz="36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!</a:t>
            </a:r>
            <a:endParaRPr sz="3200" b="0" i="0" u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32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Рефлексия</a:t>
            </a:r>
            <a:r>
              <a:rPr lang="en-US" sz="32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проводится</a:t>
            </a:r>
            <a:r>
              <a:rPr lang="en-US" sz="32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</a:t>
            </a:r>
            <a:r>
              <a:rPr lang="en-US" sz="32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32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учителя</a:t>
            </a:r>
            <a:r>
              <a:rPr lang="en-US" sz="32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2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</a:t>
            </a:r>
            <a:r>
              <a:rPr lang="en-US" sz="32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32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логического</a:t>
            </a:r>
            <a:r>
              <a:rPr lang="en-US" sz="32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завершения</a:t>
            </a:r>
            <a:r>
              <a:rPr lang="en-US" sz="32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урока</a:t>
            </a:r>
            <a:r>
              <a:rPr lang="en-US" sz="32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а </a:t>
            </a:r>
            <a:r>
              <a:rPr lang="en-US" sz="32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32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ученика</a:t>
            </a:r>
            <a:r>
              <a:rPr lang="en-US" sz="3200" b="0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3200" b="0" i="0" u="none" dirty="0">
              <a:solidFill>
                <a:srgbClr val="4F622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17375E"/>
              </a:buClr>
              <a:buSzPts val="3200"/>
              <a:buFont typeface="Arial"/>
              <a:buChar char="•"/>
            </a:pPr>
            <a:r>
              <a:rPr lang="ru-RU" b="1" u="sng" dirty="0" smtClean="0">
                <a:solidFill>
                  <a:srgbClr val="17375E"/>
                </a:solidFill>
              </a:rPr>
              <a:t> «</a:t>
            </a:r>
            <a:r>
              <a:rPr lang="en-US" sz="3200" b="1" i="0" u="sng" dirty="0" err="1" smtClean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Коробок</a:t>
            </a:r>
            <a:r>
              <a:rPr lang="en-US" sz="3200" b="1" i="0" u="sng" dirty="0" smtClean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sng" dirty="0" err="1" smtClean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Знаний</a:t>
            </a:r>
            <a:r>
              <a:rPr lang="ru-RU" b="1" u="sng" dirty="0" smtClean="0">
                <a:solidFill>
                  <a:srgbClr val="17375E"/>
                </a:solidFill>
              </a:rPr>
              <a:t>»</a:t>
            </a:r>
            <a:endParaRPr dirty="0"/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17375E"/>
              </a:buClr>
              <a:buSzPts val="3200"/>
              <a:buFont typeface="Arial"/>
              <a:buChar char="•"/>
            </a:pPr>
            <a:r>
              <a:rPr lang="ru-RU" b="1" u="sng" dirty="0" smtClean="0">
                <a:solidFill>
                  <a:srgbClr val="17375E"/>
                </a:solidFill>
              </a:rPr>
              <a:t>  «</a:t>
            </a:r>
            <a:r>
              <a:rPr lang="en-US" sz="3200" b="1" i="0" u="sng" dirty="0" err="1" smtClean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Телеграмма</a:t>
            </a:r>
            <a:r>
              <a:rPr lang="ru-RU" sz="3200" b="1" i="0" u="sng" dirty="0" smtClean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»</a:t>
            </a:r>
            <a:endParaRPr dirty="0"/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17375E"/>
              </a:buClr>
              <a:buSzPts val="3200"/>
              <a:buFont typeface="Arial"/>
              <a:buChar char="•"/>
            </a:pPr>
            <a:r>
              <a:rPr lang="en-US" sz="3200" b="1" i="0" u="sng" dirty="0" smtClean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sng" dirty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en-US" sz="3200" b="1" i="0" u="sng" dirty="0" err="1" smtClean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Синквейн</a:t>
            </a:r>
            <a:r>
              <a:rPr lang="ru-RU" b="1" u="sng" dirty="0" smtClean="0">
                <a:solidFill>
                  <a:srgbClr val="17375E"/>
                </a:solidFill>
              </a:rPr>
              <a:t>»</a:t>
            </a:r>
            <a:endParaRPr dirty="0"/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17375E"/>
              </a:buClr>
              <a:buSzPts val="3200"/>
              <a:buFont typeface="Arial"/>
              <a:buChar char="•"/>
            </a:pPr>
            <a:r>
              <a:rPr lang="en-US" sz="3200" b="1" i="0" u="sng" dirty="0" smtClean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en-US" sz="3200" b="1" i="0" u="sng" dirty="0" err="1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Мысли</a:t>
            </a:r>
            <a:r>
              <a:rPr lang="en-US" sz="3200" b="1" i="0" u="sng" dirty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sng" dirty="0" err="1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во</a:t>
            </a:r>
            <a:r>
              <a:rPr lang="en-US" sz="3200" b="1" i="0" u="sng" dirty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sng" dirty="0" err="1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времени</a:t>
            </a:r>
            <a:r>
              <a:rPr lang="en-US" sz="3200" b="1" i="0" u="sng" dirty="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»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SzPts val="4400"/>
              <a:buFont typeface="Arial"/>
              <a:buNone/>
            </a:pP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Прием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Коробок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знаний</a:t>
            </a:r>
            <a:r>
              <a:rPr lang="en-US" sz="4400" b="0" i="0" u="none" dirty="0">
                <a:solidFill>
                  <a:schemeClr val="tx1"/>
                </a:solidFill>
                <a:sym typeface="Arial"/>
              </a:rPr>
              <a:t>»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54" name="Google Shape;254;p3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8415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2500"/>
              <a:buFont typeface="Arial"/>
              <a:buNone/>
            </a:pPr>
            <a:endParaRPr sz="25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•"/>
            </a:pP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Прием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рефлексии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используется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чаще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всего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уроках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после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изучения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большого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раздела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Суть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зафиксировать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свои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продвижения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учебе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а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также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возможно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в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отношениях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другими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Коробка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перемещается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от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одного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ученика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к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другому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Каждый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не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просто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фиксирует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успех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но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приводит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конкретный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пример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Если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нужно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собраться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мыслями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можно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сказать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"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пропускаю</a:t>
            </a:r>
            <a:r>
              <a:rPr lang="en-US" sz="25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ход</a:t>
            </a:r>
            <a:r>
              <a:rPr lang="en-US" sz="2500" b="0" i="0" u="none" dirty="0">
                <a:solidFill>
                  <a:schemeClr val="bg2"/>
                </a:solidFill>
                <a:sym typeface="Arial"/>
              </a:rPr>
              <a:t>". 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•"/>
            </a:pPr>
            <a:r>
              <a:rPr lang="en-US" sz="2500" b="1" i="1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Пример</a:t>
            </a:r>
            <a:r>
              <a:rPr lang="en-US" sz="2500" b="1" i="1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 sz="25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Arial"/>
              <a:buChar char="•"/>
            </a:pP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я </a:t>
            </a:r>
            <a:r>
              <a:rPr lang="en-US" sz="25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знаю</a:t>
            </a: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много</a:t>
            </a: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о </a:t>
            </a:r>
            <a:r>
              <a:rPr lang="en-US" sz="25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водоемах</a:t>
            </a: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Краснодарского</a:t>
            </a: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края</a:t>
            </a: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Arial"/>
              <a:buChar char="•"/>
            </a:pP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я </a:t>
            </a:r>
            <a:r>
              <a:rPr lang="en-US" sz="25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разобрался</a:t>
            </a: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5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такой-то</a:t>
            </a: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теме</a:t>
            </a: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Arial"/>
              <a:buChar char="•"/>
            </a:pP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я </a:t>
            </a:r>
            <a:r>
              <a:rPr lang="en-US" sz="25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наконец-то</a:t>
            </a: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запомнил</a:t>
            </a: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название</a:t>
            </a: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природных</a:t>
            </a: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5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зон</a:t>
            </a: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25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т.д</a:t>
            </a:r>
            <a:r>
              <a:rPr lang="en-US" sz="25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  <a:p>
            <a:pPr marL="342900" marR="0" lvl="0" indent="-184150" algn="l" rtl="0">
              <a:spcBef>
                <a:spcPts val="500"/>
              </a:spcBef>
              <a:spcAft>
                <a:spcPts val="0"/>
              </a:spcAft>
              <a:buClr>
                <a:srgbClr val="4F6228"/>
              </a:buClr>
              <a:buSzPts val="2500"/>
              <a:buFont typeface="Arial"/>
              <a:buNone/>
            </a:pPr>
            <a:endParaRPr sz="2500" b="0" i="0" u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Приём "Синквейн" </a:t>
            </a:r>
            <a:br>
              <a:rPr lang="en-US" sz="4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260" name="Google Shape;260;p3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3600"/>
              <a:buFont typeface="Arial"/>
              <a:buNone/>
            </a:pPr>
            <a:endParaRPr sz="36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Это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стихотворение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из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пяти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строк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в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котором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автор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выражает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свое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отношение</a:t>
            </a:r>
            <a:r>
              <a:rPr lang="en-US" sz="32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к </a:t>
            </a:r>
            <a:r>
              <a:rPr lang="en-US" sz="32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проблеме</a:t>
            </a:r>
            <a:r>
              <a:rPr lang="en-US" sz="3200" b="0" i="0" u="none" dirty="0">
                <a:solidFill>
                  <a:schemeClr val="bg2"/>
                </a:solidFill>
                <a:sym typeface="Arial"/>
              </a:rPr>
              <a:t> </a:t>
            </a:r>
            <a:endParaRPr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SzPts val="4400"/>
              <a:buFont typeface="Arial"/>
              <a:buNone/>
            </a:pP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Прием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Телеграмма</a:t>
            </a:r>
            <a:r>
              <a:rPr lang="en-US" sz="4400" b="0" i="0" u="none" dirty="0">
                <a:solidFill>
                  <a:schemeClr val="tx1"/>
                </a:solidFill>
                <a:sym typeface="Arial"/>
              </a:rPr>
              <a:t>»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66" name="Google Shape;266;p4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Приём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актуализации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субъективного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опыта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Очень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краткая</a:t>
            </a:r>
            <a:r>
              <a:rPr lang="en-US" sz="30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запись</a:t>
            </a:r>
            <a:r>
              <a:rPr lang="en-US" sz="3000" b="0" i="0" u="none" dirty="0">
                <a:solidFill>
                  <a:schemeClr val="bg2"/>
                </a:solidFill>
                <a:sym typeface="Arial"/>
              </a:rPr>
              <a:t>. 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lang="en-US" sz="3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'</a:t>
            </a:r>
            <a:r>
              <a:rPr lang="en-US" sz="30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Пример</a:t>
            </a:r>
            <a:r>
              <a:rPr lang="en-US" sz="30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 sz="3000" b="0" i="1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Кратко</a:t>
            </a:r>
            <a:r>
              <a:rPr lang="en-US" sz="30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написать</a:t>
            </a:r>
            <a:r>
              <a:rPr lang="en-US" sz="30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самое</a:t>
            </a:r>
            <a:r>
              <a:rPr lang="en-US" sz="30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важное</a:t>
            </a:r>
            <a:r>
              <a:rPr lang="en-US" sz="30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0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что</a:t>
            </a:r>
            <a:r>
              <a:rPr lang="en-US" sz="30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уяснил</a:t>
            </a:r>
            <a:r>
              <a:rPr lang="en-US" sz="30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sz="30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урока</a:t>
            </a:r>
            <a:r>
              <a:rPr lang="en-US" sz="30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sz="30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пожеланиями</a:t>
            </a:r>
            <a:r>
              <a:rPr lang="en-US" sz="30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соседу</a:t>
            </a:r>
            <a:r>
              <a:rPr lang="en-US" sz="30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30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парте</a:t>
            </a:r>
            <a:r>
              <a:rPr lang="en-US" sz="30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30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отправить</a:t>
            </a:r>
            <a:r>
              <a:rPr lang="en-US" sz="30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US" sz="3000" b="0" i="1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обменяться</a:t>
            </a:r>
            <a:r>
              <a:rPr lang="en-US" sz="3000" b="0" i="1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).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Написать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телеграмме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пожелание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герою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произведения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лирическому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герою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стихотворения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Написать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пожелание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себе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точки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зрения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изученного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уроке</a:t>
            </a: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30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т.д</a:t>
            </a:r>
            <a:r>
              <a:rPr lang="en-US" sz="3000" b="0" i="0" u="none" dirty="0">
                <a:solidFill>
                  <a:srgbClr val="FF0000"/>
                </a:solidFill>
                <a:sym typeface="Arial"/>
              </a:rPr>
              <a:t>. 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SzPts val="4400"/>
              <a:buFont typeface="Arial"/>
              <a:buNone/>
            </a:pP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Прием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Мысли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во</a:t>
            </a:r>
            <a:r>
              <a:rPr lang="en-US" sz="4400" b="0" i="0" u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времени</a:t>
            </a:r>
            <a:r>
              <a:rPr lang="en-US" sz="4400" b="0" i="0" u="none" dirty="0">
                <a:solidFill>
                  <a:schemeClr val="tx1"/>
                </a:solidFill>
                <a:sym typeface="Arial"/>
              </a:rPr>
              <a:t>»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72" name="Google Shape;272;p41"/>
          <p:cNvSpPr txBox="1">
            <a:spLocks noGrp="1"/>
          </p:cNvSpPr>
          <p:nvPr>
            <p:ph type="body" idx="1"/>
          </p:nvPr>
        </p:nvSpPr>
        <p:spPr>
          <a:xfrm>
            <a:off x="714375" y="1285875"/>
            <a:ext cx="8429625" cy="5097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Учитель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называет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ключевое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слово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как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правило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оно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тесно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связано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темой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урока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. В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течение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1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минуты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учащимся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необходимо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непрерывно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записывать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свои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мысли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которые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"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приходят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голову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" и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связаны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заданным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словом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истечении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времени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Ученики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читают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записи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про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себя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Затем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мысленно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отвечают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следующие</a:t>
            </a:r>
            <a:r>
              <a:rPr lang="en-US" sz="2400" b="0" i="0" u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вопросы</a:t>
            </a:r>
            <a:r>
              <a:rPr lang="en-US" sz="2400" b="0" i="0" u="none" dirty="0">
                <a:solidFill>
                  <a:schemeClr val="bg2"/>
                </a:solidFill>
                <a:sym typeface="Arial"/>
              </a:rPr>
              <a:t>. </a:t>
            </a:r>
            <a:endParaRPr dirty="0">
              <a:solidFill>
                <a:schemeClr val="bg2"/>
              </a:solidFill>
            </a:endParaRPr>
          </a:p>
          <a:p>
            <a:pPr marL="3429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2400"/>
              <a:buFont typeface="Arial"/>
              <a:buNone/>
            </a:pPr>
            <a:endParaRPr sz="24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Char char="•"/>
            </a:pP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Почему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я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записал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именно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эти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слова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? 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Char char="•"/>
            </a:pP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О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чем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я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думал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когда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писал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эти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слова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? 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Char char="•"/>
            </a:pP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Чтобы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я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хотел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записях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изменить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? 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Char char="•"/>
            </a:pP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Написанное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мной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имеет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или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не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имеет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меня</a:t>
            </a:r>
            <a:r>
              <a:rPr lang="en-US" sz="24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значение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6223"/>
              </a:buClr>
              <a:buSzPts val="4000"/>
              <a:buFont typeface="Arial"/>
              <a:buNone/>
            </a:pPr>
            <a:r>
              <a:rPr lang="en-US" sz="4000" b="0" i="0" u="none" dirty="0">
                <a:solidFill>
                  <a:srgbClr val="1C622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4000" b="0" i="0" u="none" dirty="0">
                <a:solidFill>
                  <a:srgbClr val="1C6223"/>
                </a:solidFill>
                <a:latin typeface="Arial"/>
                <a:ea typeface="Arial"/>
                <a:cs typeface="Arial"/>
                <a:sym typeface="Arial"/>
              </a:rPr>
            </a:br>
            <a:endParaRPr dirty="0"/>
          </a:p>
        </p:txBody>
      </p:sp>
      <p:sp>
        <p:nvSpPr>
          <p:cNvPr id="116" name="Google Shape;116;p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r>
              <a:rPr lang="en-US" sz="3000" b="0" i="0" u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endParaRPr dirty="0"/>
          </a:p>
          <a:p>
            <a:pPr marL="342900" marR="0" lvl="0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r>
              <a:rPr lang="en-US" sz="3600" b="0" i="0" u="none" dirty="0">
                <a:solidFill>
                  <a:srgbClr val="FF0000"/>
                </a:solidFill>
                <a:sym typeface="Arial"/>
              </a:rPr>
              <a:t>    </a:t>
            </a:r>
            <a:r>
              <a:rPr lang="ru-RU" sz="3600" dirty="0" smtClean="0">
                <a:solidFill>
                  <a:srgbClr val="FF0000"/>
                </a:solidFill>
              </a:rPr>
              <a:t>Читательская грамотность – способность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</a:t>
            </a:r>
            <a:endParaRPr sz="3600" b="0" i="0" u="none" dirty="0">
              <a:solidFill>
                <a:srgbClr val="4F6228"/>
              </a:solidFill>
              <a:sym typeface="Arial"/>
            </a:endParaRPr>
          </a:p>
          <a:p>
            <a:pPr marL="342900" marR="0" lvl="0" indent="-152400" algn="l" rtl="0">
              <a:spcBef>
                <a:spcPts val="600"/>
              </a:spcBef>
              <a:spcAft>
                <a:spcPts val="0"/>
              </a:spcAft>
              <a:buClr>
                <a:srgbClr val="4F6228"/>
              </a:buClr>
              <a:buSzPts val="3000"/>
              <a:buFont typeface="Arial"/>
              <a:buNone/>
            </a:pPr>
            <a:endParaRPr sz="3000" b="0" i="0" u="none" dirty="0">
              <a:solidFill>
                <a:srgbClr val="4F622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000"/>
              <a:buFont typeface="Comic Sans MS"/>
              <a:buNone/>
            </a:pPr>
            <a:r>
              <a:rPr lang="en-US" sz="4000" b="1" i="0" u="non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/>
            </a:r>
            <a:br>
              <a:rPr lang="en-US" sz="4000" b="1" i="0" u="non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US" sz="4000" b="1" i="0" u="non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"</a:t>
            </a:r>
            <a:r>
              <a:rPr lang="en-US" sz="2800" b="1" i="0" u="non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Скажи мне и я забуду. Покажи мне и я запомню. Дай мне действовать самому и я научусь."</a:t>
            </a:r>
            <a:r>
              <a:rPr lang="en-US" sz="4400" b="1" i="0" u="non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/>
            </a:r>
            <a:br>
              <a:rPr lang="en-US" sz="4400" b="1" i="0" u="non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endParaRPr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16" y="1478072"/>
            <a:ext cx="2432383" cy="5273458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107" y="1478073"/>
            <a:ext cx="2432383" cy="52734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885" y="1478073"/>
            <a:ext cx="2432382" cy="52734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bg2"/>
                </a:solidFill>
              </a:rPr>
              <a:t>Приёмы и методы работы по формированию интереса к чтению</a:t>
            </a:r>
            <a:endParaRPr lang="ru-RU" sz="2800" dirty="0">
              <a:solidFill>
                <a:schemeClr val="bg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000" dirty="0" smtClean="0"/>
              <a:t>- участие в конкурсах и викторинах</a:t>
            </a:r>
          </a:p>
          <a:p>
            <a:r>
              <a:rPr lang="ru-RU" sz="2000" dirty="0" smtClean="0"/>
              <a:t>- обмен впечатлениями</a:t>
            </a:r>
          </a:p>
          <a:p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- </a:t>
            </a:r>
            <a:r>
              <a:rPr lang="ru-RU" sz="2000" dirty="0" smtClean="0"/>
              <a:t>библиотечные часы</a:t>
            </a:r>
          </a:p>
          <a:p>
            <a:r>
              <a:rPr lang="ru-RU" sz="2000" dirty="0" smtClean="0"/>
              <a:t>- конкурс чтецов</a:t>
            </a:r>
          </a:p>
          <a:p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72" y="3006247"/>
            <a:ext cx="3785734" cy="27431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790" y="2733052"/>
            <a:ext cx="1517323" cy="32895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212" y="2766746"/>
            <a:ext cx="1517323" cy="328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6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25" y="1590805"/>
            <a:ext cx="3966442" cy="21670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25" y="3983277"/>
            <a:ext cx="3966442" cy="21043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683" y="1609594"/>
            <a:ext cx="3951302" cy="21482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683" y="3983277"/>
            <a:ext cx="4033380" cy="210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3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62"/>
          </a:xfrm>
          <a:prstGeom prst="rect">
            <a:avLst/>
          </a:prstGeom>
          <a:gradFill>
            <a:gsLst>
              <a:gs pos="0">
                <a:srgbClr val="A3C4FF"/>
              </a:gs>
              <a:gs pos="35000">
                <a:srgbClr val="BFD5FF"/>
              </a:gs>
              <a:gs pos="100000">
                <a:srgbClr val="E5EEFF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>
              <a:solidFill>
                <a:srgbClr val="17375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1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3000"/>
              <a:buFont typeface="Arial"/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          Формирование читательской грамотности обучающихся – это одна из актуальных проблем современного образования.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F6228"/>
              </a:buClr>
              <a:buSzPts val="3000"/>
              <a:buFont typeface="Arial"/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          В наш век, где господствует телевидение, компьютер, видеоигры, дети теряют интерес к чтению.</a:t>
            </a:r>
            <a:endParaRPr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- Как сформировать специальные читательские умения, которые необходимы для полноценной работы с текстами?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- Какие методы и приёмы способствуют формированию у детей читательской грамотности?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- Как развить интерес к чтению?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58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bg2"/>
                </a:solidFill>
              </a:rPr>
              <a:t>Приёмы и методы работы по формированию читательской грамотности на этапе начального образования: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Чтение с остановками»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</a:t>
            </a:r>
            <a:r>
              <a:rPr lang="ru-RU" sz="2000" dirty="0" err="1" smtClean="0">
                <a:solidFill>
                  <a:srgbClr val="FF0000"/>
                </a:solidFill>
              </a:rPr>
              <a:t>Синквейн</a:t>
            </a:r>
            <a:r>
              <a:rPr lang="ru-RU" sz="2000" dirty="0" smtClean="0">
                <a:solidFill>
                  <a:srgbClr val="FF0000"/>
                </a:solidFill>
              </a:rPr>
              <a:t>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Работа с вопросником»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Знаю, узнал, хочу узнать»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Мозговой штурм»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Уголки»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Написание творческих работ»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Создание викторины»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Логические цепочки»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Тонкие и толстые вопросы»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30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FF0000"/>
                </a:solidFill>
              </a:rPr>
              <a:t>« Лингвистическая сказка»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Письмо с дырками» ( пробелами)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Верите ли вы, что»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Ассоциация»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«Шаг за шагом»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«Составление кластера»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Конкурс шпаргалок»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Корзина идей»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Письмо по кругу»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Маркировка»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« Мозаика» ( реставрация текста)</a:t>
            </a:r>
          </a:p>
        </p:txBody>
      </p:sp>
    </p:spTree>
    <p:extLst>
      <p:ext uri="{BB962C8B-B14F-4D97-AF65-F5344CB8AC3E}">
        <p14:creationId xmlns:p14="http://schemas.microsoft.com/office/powerpoint/2010/main" val="12405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bg2"/>
                </a:solidFill>
              </a:rPr>
              <a:t>Приёмы и методы работы по формированию читательской грамотности: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- чтение шёпотом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- чтение громко и быстро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- чтение зашумлённых слов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- чтение несложных слов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- хоровое чтение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- ролевое чтение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3622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bg2"/>
                </a:solidFill>
              </a:rPr>
              <a:t>Приёмы и методы работы по формированию техники чтения</a:t>
            </a:r>
            <a:endParaRPr lang="ru-RU" sz="3200" dirty="0">
              <a:solidFill>
                <a:schemeClr val="bg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- чтение слоговых таблиц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- комментированное чтение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- жужжащее чтение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957" y="3386490"/>
            <a:ext cx="5448821" cy="251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88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41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41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1128</TotalTime>
  <Words>1297</Words>
  <Application>Microsoft Office PowerPoint</Application>
  <PresentationFormat>Экран (4:3)</PresentationFormat>
  <Paragraphs>172</Paragraphs>
  <Slides>32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Тема41</vt:lpstr>
      <vt:lpstr>1_Тема41</vt:lpstr>
      <vt:lpstr>  -    Формирование и развитие читательской грамотности учащихся на уроках кубановедения  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Приёмы и методы работы по формированию техники чтения</vt:lpstr>
      <vt:lpstr>Приемы, которые я использую при проведении уроков кубановедения на каждом из этапов урока. </vt:lpstr>
      <vt:lpstr>1.Начало урока</vt:lpstr>
      <vt:lpstr>2.Актуализация знаний</vt:lpstr>
      <vt:lpstr>2.Актуализация знаний</vt:lpstr>
      <vt:lpstr>Приём “Шаг за шагом”. </vt:lpstr>
      <vt:lpstr>Прием «Толстый и тонкий вопрос»</vt:lpstr>
      <vt:lpstr>Прием согласен- не согласен</vt:lpstr>
      <vt:lpstr>Изучение нового материала</vt:lpstr>
      <vt:lpstr>Изучение нового материала</vt:lpstr>
      <vt:lpstr>Прием «Лови ошибку»</vt:lpstr>
      <vt:lpstr>Прием «Знаю-хочу узнать - узнал»</vt:lpstr>
      <vt:lpstr>Презентация PowerPoint</vt:lpstr>
      <vt:lpstr>4.Решение учебных задач</vt:lpstr>
      <vt:lpstr>Морфологический ящик.</vt:lpstr>
      <vt:lpstr>Создай паспорт. </vt:lpstr>
      <vt:lpstr>5. Рефлексия</vt:lpstr>
      <vt:lpstr>Прием «Коробок знаний»</vt:lpstr>
      <vt:lpstr>Приём "Синквейн"  </vt:lpstr>
      <vt:lpstr>Прием «Телеграмма»</vt:lpstr>
      <vt:lpstr>Прием «Мысли во времени»</vt:lpstr>
      <vt:lpstr> "Скажи мне и я забуду. Покажи мне и я запомню. Дай мне действовать самому и я научусь." </vt:lpstr>
      <vt:lpstr>Приёмы и методы работы по формированию интереса к чтению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-    Современные подходы к изучению основных тематических разделов предмета кубановедения в 1-4 классах  </dc:title>
  <dc:creator>Назар</dc:creator>
  <cp:lastModifiedBy>Назар</cp:lastModifiedBy>
  <cp:revision>21</cp:revision>
  <dcterms:modified xsi:type="dcterms:W3CDTF">2022-03-22T06:34:58Z</dcterms:modified>
</cp:coreProperties>
</file>