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6" r:id="rId4"/>
    <p:sldId id="264" r:id="rId5"/>
    <p:sldId id="265" r:id="rId6"/>
    <p:sldId id="261" r:id="rId7"/>
    <p:sldId id="270" r:id="rId8"/>
    <p:sldId id="271" r:id="rId9"/>
    <p:sldId id="269" r:id="rId10"/>
    <p:sldId id="262" r:id="rId11"/>
    <p:sldId id="267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FFDD"/>
    <a:srgbClr val="E7FFE9"/>
    <a:srgbClr val="339933"/>
    <a:srgbClr val="33CC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B82EC4-2C5B-4DD1-8FF5-5CA97FD34DF6}" type="datetimeFigureOut">
              <a:rPr lang="ru-RU" smtClean="0"/>
              <a:t>27.03.2019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5AA2381-8FAF-4404-8B3B-17CFC9D8DB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385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5AA2381-8FAF-4404-8B3B-17CFC9D8DB6A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0017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655F53-1CB1-4F82-9FB8-5DD69FAA5B62}" type="datetimeFigureOut">
              <a:rPr lang="ru-RU" smtClean="0"/>
              <a:pPr/>
              <a:t>27.03.2019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F63B24-8D2F-4437-93A8-F7CEB1D7BF4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43372" y="5286388"/>
            <a:ext cx="4829164" cy="113823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Единый методический день</a:t>
            </a:r>
          </a:p>
          <a:p>
            <a:r>
              <a:rPr lang="ru-RU" b="1" dirty="0" smtClean="0">
                <a:solidFill>
                  <a:srgbClr val="002060"/>
                </a:solidFill>
              </a:rPr>
              <a:t>27.03.2019 года</a:t>
            </a:r>
            <a:endParaRPr lang="ru-RU" b="1" dirty="0">
              <a:solidFill>
                <a:srgbClr val="002060"/>
              </a:solidFill>
            </a:endParaRPr>
          </a:p>
        </p:txBody>
      </p:sp>
      <p:grpSp>
        <p:nvGrpSpPr>
          <p:cNvPr id="4" name="Group 1"/>
          <p:cNvGrpSpPr>
            <a:grpSpLocks/>
          </p:cNvGrpSpPr>
          <p:nvPr/>
        </p:nvGrpSpPr>
        <p:grpSpPr bwMode="auto">
          <a:xfrm>
            <a:off x="838200" y="481002"/>
            <a:ext cx="1600200" cy="1447800"/>
            <a:chOff x="7289" y="1016"/>
            <a:chExt cx="2588" cy="2706"/>
          </a:xfrm>
        </p:grpSpPr>
        <p:grpSp>
          <p:nvGrpSpPr>
            <p:cNvPr id="5" name="Group 2"/>
            <p:cNvGrpSpPr>
              <a:grpSpLocks/>
            </p:cNvGrpSpPr>
            <p:nvPr/>
          </p:nvGrpSpPr>
          <p:grpSpPr bwMode="auto">
            <a:xfrm>
              <a:off x="7289" y="1016"/>
              <a:ext cx="2588" cy="2706"/>
              <a:chOff x="7289" y="1016"/>
              <a:chExt cx="2588" cy="2706"/>
            </a:xfrm>
          </p:grpSpPr>
          <p:pic>
            <p:nvPicPr>
              <p:cNvPr id="7" name="Picture 3" descr="j0410481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7613" y="1367"/>
                <a:ext cx="1881" cy="194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grpSp>
            <p:nvGrpSpPr>
              <p:cNvPr id="8" name="Group 4"/>
              <p:cNvGrpSpPr>
                <a:grpSpLocks/>
              </p:cNvGrpSpPr>
              <p:nvPr/>
            </p:nvGrpSpPr>
            <p:grpSpPr bwMode="auto">
              <a:xfrm>
                <a:off x="7289" y="1016"/>
                <a:ext cx="2588" cy="2706"/>
                <a:chOff x="7289" y="1016"/>
                <a:chExt cx="2588" cy="2706"/>
              </a:xfrm>
            </p:grpSpPr>
            <p:pic>
              <p:nvPicPr>
                <p:cNvPr id="9" name="Picture 5" descr="j0370140"/>
                <p:cNvPicPr>
                  <a:picLocks noChangeAspect="1"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7795" y="1367"/>
                  <a:ext cx="1316" cy="1406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" name="WordArt 6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712" y="3113"/>
                  <a:ext cx="1698" cy="337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Down">
                    <a:avLst>
                      <a:gd name="adj" fmla="val 0"/>
                    </a:avLst>
                  </a:prstTxWarp>
                </a:bodyPr>
                <a:lstStyle/>
                <a:p>
                  <a:pPr algn="ctr"/>
                  <a:r>
                    <a:rPr lang="ru-RU" sz="3600" kern="10" spc="18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Times New Roman"/>
                      <a:cs typeface="Times New Roman"/>
                    </a:rPr>
                    <a:t>ст.Павловская</a:t>
                  </a:r>
                </a:p>
              </p:txBody>
            </p:sp>
            <p:sp>
              <p:nvSpPr>
                <p:cNvPr id="11" name="WordArt 7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505" y="1177"/>
                  <a:ext cx="2185" cy="2373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692268"/>
                    </a:avLst>
                  </a:prstTxWarp>
                </a:bodyPr>
                <a:lstStyle/>
                <a:p>
                  <a:pPr algn="ctr"/>
                  <a:r>
                    <a:rPr lang="ru-RU" sz="1200" kern="10" spc="600" normalizeH="1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районный информационно - методический центр </a:t>
                  </a:r>
                </a:p>
              </p:txBody>
            </p:sp>
            <p:sp>
              <p:nvSpPr>
                <p:cNvPr id="12" name="WordArt 8"/>
                <p:cNvSpPr>
                  <a:spLocks noChangeArrowheads="1" noChangeShapeType="1" noTextEdit="1"/>
                </p:cNvSpPr>
                <p:nvPr/>
              </p:nvSpPr>
              <p:spPr bwMode="auto">
                <a:xfrm>
                  <a:off x="7289" y="1016"/>
                  <a:ext cx="2588" cy="2706"/>
                </a:xfrm>
                <a:prstGeom prst="rect">
                  <a:avLst/>
                </a:prstGeom>
              </p:spPr>
              <p:txBody>
                <a:bodyPr spcFirstLastPara="1" wrap="none" fromWordArt="1">
                  <a:prstTxWarp prst="textArchUp">
                    <a:avLst>
                      <a:gd name="adj" fmla="val 8753260"/>
                    </a:avLst>
                  </a:prstTxWarp>
                </a:bodyPr>
                <a:lstStyle/>
                <a:p>
                  <a:pPr algn="dist"/>
                  <a:r>
                    <a:rPr lang="ru-RU" sz="1200" kern="10" spc="600">
                      <a:ln w="9525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  <a:solidFill>
                        <a:srgbClr val="000000"/>
                      </a:solidFill>
                      <a:latin typeface="Arial"/>
                      <a:cs typeface="Arial"/>
                    </a:rPr>
                    <a:t>Муниципальное казённое учреждение образования</a:t>
                  </a:r>
                </a:p>
              </p:txBody>
            </p:sp>
          </p:grpSp>
        </p:grpSp>
        <p:sp>
          <p:nvSpPr>
            <p:cNvPr id="6" name="WordArt 9"/>
            <p:cNvSpPr>
              <a:spLocks noChangeArrowheads="1" noChangeShapeType="1" noTextEdit="1"/>
            </p:cNvSpPr>
            <p:nvPr/>
          </p:nvSpPr>
          <p:spPr bwMode="auto">
            <a:xfrm>
              <a:off x="8044" y="2855"/>
              <a:ext cx="1155" cy="258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47116"/>
                </a:avLst>
              </a:prstTxWarp>
            </a:bodyPr>
            <a:lstStyle/>
            <a:p>
              <a:pPr algn="ctr"/>
              <a:r>
                <a:rPr lang="ru-RU" sz="3600" kern="10" dirty="0">
                  <a:ln w="9525">
                    <a:solidFill>
                      <a:srgbClr val="993300"/>
                    </a:solidFill>
                    <a:round/>
                    <a:headEnd/>
                    <a:tailEnd/>
                  </a:ln>
                  <a:solidFill>
                    <a:srgbClr val="000080"/>
                  </a:solidFill>
                  <a:effectLst>
                    <a:outerShdw dist="45791" dir="2021404" algn="ctr" rotWithShape="0">
                      <a:srgbClr val="B2B2B2">
                        <a:alpha val="79999"/>
                      </a:srgbClr>
                    </a:outerShdw>
                  </a:effectLst>
                  <a:latin typeface="Times New Roman"/>
                  <a:cs typeface="Times New Roman"/>
                </a:rPr>
                <a:t>МКУО     РИМЦ</a:t>
              </a: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63189"/>
            <a:ext cx="8460432" cy="2849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/>
              <a:t>Необходимые коммуникативные навыки на предметных олимпиадах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заданий:</a:t>
            </a:r>
          </a:p>
          <a:p>
            <a:pPr marL="0" indent="0">
              <a:buNone/>
            </a:pP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Творческое задание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Шайба квадратная применяется преимущественно в деревянных конструкциях.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Сконструируйте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плоскую квадратную шайбу из заготовки 50×50×4.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изготовления шайбы: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выберите материал и укажите его в эскизе;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выполните эскиз шайбы (размеры шайбы взять из таблицы 1);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укажите названия технологических операций, применяемых при изготовлении данного изделия;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перечислите оборудование, инструменты и приспособления, необходимые для изготовления данного изделия; </a:t>
            </a:r>
          </a:p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предложите отделку изделия. </a:t>
            </a:r>
          </a:p>
          <a:p>
            <a:pPr marL="0" indent="0">
              <a:buNone/>
            </a:pP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Примечание. Рамку и основную надпись (угловой штамп) не оформлять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/>
              <a:t>Необходимые коммуникативные навыки на предметных олимпиадах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Autofit/>
          </a:bodyPr>
          <a:lstStyle/>
          <a:p>
            <a:r>
              <a:rPr lang="ru-RU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Примеры заданий:</a:t>
            </a:r>
          </a:p>
          <a:p>
            <a:pPr marL="0" indent="0">
              <a:buNone/>
            </a:pPr>
            <a:r>
              <a:rPr lang="ru-RU" sz="2000" b="1" dirty="0" smtClean="0"/>
              <a:t>1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Творческое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задание.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Опишите внешний вид модели по предложенной форме. </a:t>
            </a:r>
            <a:endPara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 smtClean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endParaRPr lang="ru-RU" sz="2000" dirty="0"/>
          </a:p>
          <a:p>
            <a:pPr marL="0" indent="0">
              <a:buNone/>
            </a:pPr>
            <a:r>
              <a:rPr lang="ru-RU" sz="2000" dirty="0" smtClean="0"/>
              <a:t>______________________________________________________________________________________________________________________________</a:t>
            </a:r>
            <a:endParaRPr lang="ru-RU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780928"/>
            <a:ext cx="684076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865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Развитие коммуникативных навыков на уроках «Индустриальные технологии»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ru-RU" dirty="0" smtClean="0"/>
              <a:t>Формулирование и</a:t>
            </a:r>
            <a:r>
              <a:rPr lang="en-US" dirty="0" smtClean="0"/>
              <a:t> </a:t>
            </a:r>
            <a:r>
              <a:rPr lang="ru-RU" dirty="0" smtClean="0"/>
              <a:t>представление в устной или письменной форме целей и задач урока;</a:t>
            </a:r>
          </a:p>
          <a:p>
            <a:r>
              <a:rPr lang="ru-RU" dirty="0" smtClean="0"/>
              <a:t>Использование проблемно-поискового метода на этапе актуализации и первичного усвоения новых знаний;</a:t>
            </a:r>
          </a:p>
          <a:p>
            <a:r>
              <a:rPr lang="ru-RU" dirty="0" smtClean="0"/>
              <a:t>Составление и проговаривание определений и понятий;</a:t>
            </a:r>
          </a:p>
          <a:p>
            <a:r>
              <a:rPr lang="ru-RU" dirty="0"/>
              <a:t>Работа с учебником;</a:t>
            </a:r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1733379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Развитие коммуникативных навыков на уроках «Индустриальные технологии»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На этапе первичной проверки понимания:</a:t>
            </a:r>
          </a:p>
          <a:p>
            <a:pPr lvl="1"/>
            <a:r>
              <a:rPr lang="ru-RU" dirty="0" smtClean="0"/>
              <a:t>Работа с презентацией;</a:t>
            </a:r>
          </a:p>
          <a:p>
            <a:pPr lvl="1"/>
            <a:r>
              <a:rPr lang="ru-RU" dirty="0" smtClean="0"/>
              <a:t>Составление </a:t>
            </a:r>
            <a:r>
              <a:rPr lang="ru-RU" dirty="0"/>
              <a:t>технологической карты изготовления изделия, плана выполнения работ</a:t>
            </a:r>
            <a:r>
              <a:rPr lang="ru-RU" dirty="0" smtClean="0"/>
              <a:t>;</a:t>
            </a:r>
          </a:p>
          <a:p>
            <a:pPr lvl="1"/>
            <a:r>
              <a:rPr lang="ru-RU" dirty="0"/>
              <a:t>Чтение чертежей деталей и изделий</a:t>
            </a:r>
            <a:r>
              <a:rPr lang="ru-RU" dirty="0" smtClean="0"/>
              <a:t>;</a:t>
            </a:r>
          </a:p>
          <a:p>
            <a:pPr lvl="1"/>
            <a:r>
              <a:rPr lang="ru-RU" dirty="0"/>
              <a:t>Определение критериев изготовления изделия </a:t>
            </a:r>
          </a:p>
          <a:p>
            <a:r>
              <a:rPr lang="ru-RU" dirty="0" smtClean="0"/>
              <a:t>На этапе первичного закрепления:</a:t>
            </a:r>
          </a:p>
          <a:p>
            <a:pPr lvl="1"/>
            <a:r>
              <a:rPr lang="ru-RU" dirty="0" smtClean="0"/>
              <a:t>Демонстрация учащимися с проговариванием приемов выполнения технологических операций</a:t>
            </a:r>
            <a:r>
              <a:rPr lang="ru-RU" dirty="0"/>
              <a:t>;</a:t>
            </a:r>
            <a:endParaRPr lang="ru-RU" dirty="0" smtClean="0"/>
          </a:p>
          <a:p>
            <a:pPr lvl="1"/>
            <a:r>
              <a:rPr lang="ru-RU" dirty="0" smtClean="0"/>
              <a:t>Проговаривание учащимися последовательности предстоящей работы «по цепочке»</a:t>
            </a:r>
            <a:r>
              <a:rPr lang="ru-RU" dirty="0"/>
              <a:t> </a:t>
            </a:r>
            <a:r>
              <a:rPr lang="ru-RU" dirty="0" smtClean="0"/>
              <a:t>;</a:t>
            </a:r>
          </a:p>
          <a:p>
            <a:pPr lvl="1"/>
            <a:r>
              <a:rPr lang="ru-RU" dirty="0" smtClean="0"/>
              <a:t>Определение учащимися опасных факторов и формулирование на их основе правил безопасного труда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8324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Развитие коммуникативных навыков на уроках «Индустриальные технологии»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/>
          </a:bodyPr>
          <a:lstStyle/>
          <a:p>
            <a:r>
              <a:rPr lang="ru-RU" dirty="0" smtClean="0"/>
              <a:t>На этапе практической работы:</a:t>
            </a:r>
          </a:p>
          <a:p>
            <a:pPr lvl="1"/>
            <a:r>
              <a:rPr lang="ru-RU" dirty="0" smtClean="0"/>
              <a:t>Работа в группах при решении творческих задач;</a:t>
            </a:r>
          </a:p>
          <a:p>
            <a:pPr lvl="1"/>
            <a:r>
              <a:rPr lang="ru-RU" dirty="0" smtClean="0"/>
              <a:t>Формулирование затруднений при выполнении практического задания и способов их преодоления;</a:t>
            </a:r>
            <a:endParaRPr lang="ru-RU" dirty="0"/>
          </a:p>
          <a:p>
            <a:r>
              <a:rPr lang="ru-RU" dirty="0" smtClean="0"/>
              <a:t>Рефлексия на всех этапах урока;</a:t>
            </a:r>
          </a:p>
          <a:p>
            <a:r>
              <a:rPr lang="ru-RU" dirty="0" smtClean="0"/>
              <a:t>Использование метода проектов.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733250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374"/>
            <a:ext cx="8229600" cy="868346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>
            <a:normAutofit fontScale="90000"/>
          </a:bodyPr>
          <a:lstStyle/>
          <a:p>
            <a:r>
              <a:rPr lang="ru-RU" sz="2800" b="1" dirty="0" smtClean="0"/>
              <a:t>Преемственность в формировании и развитии коммуникативных УУД</a:t>
            </a:r>
            <a:endParaRPr lang="ru-RU" sz="2800" b="1" dirty="0"/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977920"/>
          <a:ext cx="9001155" cy="53086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228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42798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25028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Выпускник научится: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адекватно использовать коммуникативные средства для решения, строить монологическое высказывание, владеть диалогической формой коммуникации</a:t>
                      </a:r>
                    </a:p>
                    <a:p>
                      <a:pPr algn="l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определять задачу коммуникации;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отбирать и использовать речевые средства в коммуникации с другими людьми;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представлять в устной или письменной форме развернутый план собственной деятельности;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соблюдать нормы публичной речи, регламент в монологе и дискуссии;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создавать письменные «клишированные» и оригинальные тексты с использованием необходимых речевых средств;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вербальные средства для выделения смысловых блоков своего выступления;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невербальные средства или наглядные материалы под руководством учителя;</a:t>
                      </a:r>
                    </a:p>
                    <a:p>
                      <a:pPr algn="l"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делать оценочный вывод о достижении цели коммуникации.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развернуто, логично и точно излагать свою точку зрения с использованием адекватных (устных и письменных) языковых средств</a:t>
                      </a:r>
                    </a:p>
                    <a:p>
                      <a:pPr algn="l"/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28794" y="6286520"/>
            <a:ext cx="550580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ИСПОЛЬЗОВАНИЕ    РЕЧЕВЫХ    СРЕДСТВ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68346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2800" b="1" dirty="0"/>
              <a:t>Преемственность в формировании и развитии коммуникативных УУД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1100150"/>
          <a:ext cx="9001155" cy="385191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12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78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612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целенаправленно искать и использовать информационные ресурсы с помощью средств ИКТ;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выбирать, строить и использовать адекватную информационную модель для передачи своих мыслей;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использовать компьютерные технологии для решения информационных и коммуникационных учебных задач;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информацию с учетом этических и правовых норм;</a:t>
                      </a:r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создавать информационные ресурсы разного типа и для разных аудиторий.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координировать и выполнять работу в условиях реального, виртуального и комбинированного взаимодействия</a:t>
                      </a: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922834" y="5286388"/>
            <a:ext cx="33636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ИСПОЛЬЗОВАНИЕ    ИКТ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68346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2800" b="1" dirty="0"/>
              <a:t>Преемственность в формировании и развитии коммуникативных УУД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1111582"/>
          <a:ext cx="9001155" cy="467487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4252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677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9091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Выпускник научится: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допускать и  учитывать разные мнения и стремиться к координации различных позиций в сотрудничестве;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формулировать собственное мнение и позицию;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строить понятные для партнера высказывания;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задавать вопросы;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контролировать действия партнера;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использовать речь для регуляции своего действия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определять возможные роли в совместной деятельности;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играть определенную роль в совместной деятельности;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принимать позицию собеседника;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определять свои действия и действия партнера, которые способствовали или препятствовали продуктивной коммуникации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осуществлять деловую коммуникацию как со сверстниками, так и со взрослыми, подбирать партнеров для деловой коммуникации исходя из результативности взаимодействия, а не личных симпатий;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при осуществлении групповой работы быть как руководителем, так и членом команды в разных ролях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17020" y="6000768"/>
            <a:ext cx="262661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СОТРУДНИЧЕСТВО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14"/>
            <a:ext cx="8229600" cy="868346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ru-RU" sz="2800" b="1" dirty="0"/>
              <a:t>Преемственность в формировании и развитии коммуникативных УУД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71406" y="1100150"/>
          <a:ext cx="9001155" cy="440055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612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078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461239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85752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НОО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ООО</a:t>
                      </a:r>
                      <a:endParaRPr lang="ru-RU" b="1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 smtClean="0">
                          <a:latin typeface="Arial Narrow" pitchFamily="34" charset="0"/>
                        </a:rPr>
                        <a:t>ФГОС СОО</a:t>
                      </a: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Выпускник научится: 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договариваться и приходить к общему решению в совместной деятельности</a:t>
                      </a: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строить позитивные отношения;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корректно и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аргументированно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отстаивать свою точку зрения;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критически относиться к собственному мнению, признавать ошибочность и корректировать его;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предлагать альтернативное решение в конфликтной ситуации;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выделять общую точку зрения в дискуссии;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договариваться о правилах и вопросах для обсуждения;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организовывать учебное взаимодействие в группе;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устранять в рамках диалога разрывы в коммуникации.</a:t>
                      </a:r>
                      <a:endParaRPr lang="ru-RU" sz="1800" kern="1200" dirty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</a:txBody>
                  <a:tcPr marL="36000" marR="0" marT="0" marB="0"/>
                </a:tc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распознавать 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конфликтогенные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Arial Narrow" pitchFamily="34" charset="0"/>
                          <a:ea typeface="+mn-ea"/>
                          <a:cs typeface="+mn-cs"/>
                        </a:rPr>
                        <a:t> ситуации и предотвращать конфликты до их активной фазы, выстраивать деловую и образовательную коммуникацию, избегая личностных оценочных суждений.</a:t>
                      </a: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 typeface="Arial" pitchFamily="34" charset="0"/>
                        <a:buChar char="•"/>
                      </a:pPr>
                      <a:endParaRPr lang="ru-RU" sz="1800" kern="1200" dirty="0" smtClean="0">
                        <a:solidFill>
                          <a:schemeClr val="tx1"/>
                        </a:solidFill>
                        <a:latin typeface="Arial Narrow" pitchFamily="34" charset="0"/>
                        <a:ea typeface="+mn-ea"/>
                        <a:cs typeface="+mn-cs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ru-RU" dirty="0">
                        <a:latin typeface="Arial Narrow" pitchFamily="34" charset="0"/>
                      </a:endParaRPr>
                    </a:p>
                  </a:txBody>
                  <a:tcPr marL="36000" marR="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2481481" y="5857892"/>
            <a:ext cx="42336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339933"/>
                </a:solidFill>
              </a:rPr>
              <a:t>РАЗРЕШЕНИЕ      КОНФЛИКТОВ</a:t>
            </a:r>
            <a:endParaRPr lang="ru-RU" sz="24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/>
              <a:t>Достижение планируемых результатов </a:t>
            </a:r>
            <a:br>
              <a:rPr lang="ru-RU" sz="2800" b="1" dirty="0"/>
            </a:br>
            <a:r>
              <a:rPr lang="ru-RU" sz="2800" b="1" dirty="0"/>
              <a:t>по программе (коммуникативные навыки)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 научится:</a:t>
            </a: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называть и характеризовать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актуальные управленческие, медицинские, информационные технологии, технологии производства и обработки материалов, машиностроения, биотехнологии,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нанотехнологии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называть и характеризовать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перспективные управленческие, медицинские, информационные технологии, технологии производства и обработки материалов, машиностроения, биотехнологии,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нанотехнологии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объяснять на произвольно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избранных примерах принципиальные отличия современных технологий производства материальных продуктов от традиционных технологий,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связывая свои объяснения с принципиальными алгоритмами,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способами обработки ресурсов, свойствами продуктов современных производственных технологий и мерой их технологической чистоты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/>
              <a:t>Достижение планируемых результатов </a:t>
            </a:r>
            <a:br>
              <a:rPr lang="ru-RU" sz="2800" b="1" dirty="0"/>
            </a:br>
            <a:r>
              <a:rPr lang="ru-RU" sz="2800" b="1" dirty="0"/>
              <a:t>по программе (коммуникативные навыки)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 научится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мониторинг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развития технологий произвольно избранной отрасли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основе работы с информационными источниками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видов.</a:t>
            </a: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описывать технологическое решение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помощью текста, рисунков, графического изображения;</a:t>
            </a: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характеризовать группы профессий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обслуживающих технологии в сферах медицины, производства и обработки материалов, машиностроения, производства продуктов питания, сервиса, информационной сфере, описывает тенденции их развития,</a:t>
            </a: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76720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/>
              <a:t>Достижение планируемых результатов </a:t>
            </a:r>
            <a:br>
              <a:rPr lang="ru-RU" sz="2800" b="1" dirty="0"/>
            </a:br>
            <a:r>
              <a:rPr lang="ru-RU" sz="2800" b="1" dirty="0"/>
              <a:t>по программе (коммуникативные навыки)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Выпускник </a:t>
            </a:r>
            <a:r>
              <a:rPr lang="ru-RU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получит возможность научиться</a:t>
            </a:r>
            <a:r>
              <a:rPr lang="ru-RU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0" indent="0" algn="just">
              <a:buNone/>
            </a:pPr>
            <a:endParaRPr lang="ru-RU" sz="20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приводить рассуждения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содержащие аргументированные оценки и прогнозы развития технологий в сферах медицины, производства и обработки материалов, машиностроения, производства продуктов питания, сервиса, информационной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сфере.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20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технологизировать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свой опыт, представлять на основе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ретроспективного анализа и унификации деятельности описание в виде инструкции или технологической карты;</a:t>
            </a: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15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643998" cy="1143000"/>
          </a:xfrm>
          <a:gradFill flip="none" rotWithShape="1">
            <a:gsLst>
              <a:gs pos="0">
                <a:srgbClr val="D9FFDD"/>
              </a:gs>
              <a:gs pos="50000">
                <a:schemeClr val="bg1"/>
              </a:gs>
              <a:gs pos="100000">
                <a:srgbClr val="D9FFDD"/>
              </a:gs>
            </a:gsLst>
            <a:lin ang="10800000" scaled="1"/>
            <a:tileRect/>
          </a:gradFill>
          <a:ln w="63500">
            <a:solidFill>
              <a:srgbClr val="33CC33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z="2800" b="1" dirty="0"/>
              <a:t>Необходимые коммуникативные навыки на предметных олимпиадах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Муниципальный этап всероссийской олимпиады школьников по технологии  для учащихся проводится в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три тура: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1-й тур - выполнение теоретического задания,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2-й тур - выполнение практических работ, 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3-й тур - презентация творческих проектов.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x-none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творческих проектов.</a:t>
            </a:r>
            <a:r>
              <a:rPr lang="x-none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Учащиеся могут представлять разнообразные проекты по виду доминирующей деятельности: исследовательские, практико-ориентированные, творческие, игровые.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муниципальном этапе олимпиады проект может быть не закончен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 этом случае предметно-методическая комиссия определяет степень готовности проекта и оценивает проект с учётом его доработки до регионального этапа.</a:t>
            </a:r>
          </a:p>
          <a:p>
            <a:pPr marL="0" indent="0" algn="just">
              <a:buNone/>
            </a:pPr>
            <a:endParaRPr lang="ru-RU" sz="1400" dirty="0"/>
          </a:p>
          <a:p>
            <a:pPr marL="0" indent="0" algn="just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 smtClean="0"/>
          </a:p>
          <a:p>
            <a:pPr marL="0" indent="0">
              <a:buNone/>
            </a:pPr>
            <a:endParaRPr lang="ru-RU" sz="1400" dirty="0"/>
          </a:p>
          <a:p>
            <a:pPr marL="0" indent="0">
              <a:buNone/>
            </a:pP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346769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ppt/theme/themeOverride3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501</TotalTime>
  <Words>1015</Words>
  <Application>Microsoft Office PowerPoint</Application>
  <PresentationFormat>Экран (4:3)</PresentationFormat>
  <Paragraphs>139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Преемственность в формировании и развитии коммуникативных УУД</vt:lpstr>
      <vt:lpstr>Преемственность в формировании и развитии коммуникативных УУД</vt:lpstr>
      <vt:lpstr>Преемственность в формировании и развитии коммуникативных УУД</vt:lpstr>
      <vt:lpstr>Преемственность в формировании и развитии коммуникативных УУД</vt:lpstr>
      <vt:lpstr>Достижение планируемых результатов  по программе (коммуникативные навыки)</vt:lpstr>
      <vt:lpstr>Достижение планируемых результатов  по программе (коммуникативные навыки)</vt:lpstr>
      <vt:lpstr>Достижение планируемых результатов  по программе (коммуникативные навыки)</vt:lpstr>
      <vt:lpstr>Необходимые коммуникативные навыки на предметных олимпиадах</vt:lpstr>
      <vt:lpstr>Необходимые коммуникативные навыки на предметных олимпиадах</vt:lpstr>
      <vt:lpstr>Необходимые коммуникативные навыки на предметных олимпиадах</vt:lpstr>
      <vt:lpstr>Развитие коммуникативных навыков на уроках «Индустриальные технологии»</vt:lpstr>
      <vt:lpstr>Развитие коммуникативных навыков на уроках «Индустриальные технологии»</vt:lpstr>
      <vt:lpstr>Развитие коммуникативных навыков на уроках «Индустриальные технологии»</vt:lpstr>
    </vt:vector>
  </TitlesOfParts>
  <Company>admin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развитие коммуникативных навыков учащихся как условие повышения качества образования</dc:title>
  <dc:creator>1</dc:creator>
  <cp:lastModifiedBy>Home</cp:lastModifiedBy>
  <cp:revision>25</cp:revision>
  <dcterms:created xsi:type="dcterms:W3CDTF">2019-03-05T09:36:43Z</dcterms:created>
  <dcterms:modified xsi:type="dcterms:W3CDTF">2019-03-27T05:17:16Z</dcterms:modified>
</cp:coreProperties>
</file>