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75" r:id="rId2"/>
    <p:sldId id="256" r:id="rId3"/>
    <p:sldId id="258" r:id="rId4"/>
    <p:sldId id="260" r:id="rId5"/>
    <p:sldId id="263" r:id="rId6"/>
    <p:sldId id="264" r:id="rId7"/>
    <p:sldId id="261" r:id="rId8"/>
    <p:sldId id="265" r:id="rId9"/>
    <p:sldId id="262" r:id="rId10"/>
    <p:sldId id="267" r:id="rId11"/>
    <p:sldId id="266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E708AC-ED74-4513-A874-D6D4CEA0E439}" type="datetimeFigureOut">
              <a:rPr lang="ru-RU">
                <a:solidFill>
                  <a:prstClr val="black"/>
                </a:solidFill>
              </a:rPr>
              <a:pPr/>
              <a:t>15.04.2022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0832A85-7D1C-475B-9F52-09FD823D6416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2" name="Группа 13"/>
          <p:cNvGrpSpPr/>
          <p:nvPr userDrawn="1"/>
        </p:nvGrpSpPr>
        <p:grpSpPr>
          <a:xfrm>
            <a:off x="467544" y="116632"/>
            <a:ext cx="8260447" cy="932611"/>
            <a:chOff x="395536" y="116632"/>
            <a:chExt cx="8260447" cy="932611"/>
          </a:xfrm>
        </p:grpSpPr>
        <p:pic>
          <p:nvPicPr>
            <p:cNvPr id="15" name="Рисунок 14" descr="12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395536" y="116632"/>
              <a:ext cx="4083983" cy="932611"/>
            </a:xfrm>
            <a:prstGeom prst="rect">
              <a:avLst/>
            </a:prstGeom>
          </p:spPr>
        </p:pic>
        <p:pic>
          <p:nvPicPr>
            <p:cNvPr id="16" name="Рисунок 15" descr="12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 flipH="1">
              <a:off x="4572000" y="116632"/>
              <a:ext cx="4083983" cy="932611"/>
            </a:xfrm>
            <a:prstGeom prst="rect">
              <a:avLst/>
            </a:prstGeom>
          </p:spPr>
        </p:pic>
      </p:grpSp>
      <p:grpSp>
        <p:nvGrpSpPr>
          <p:cNvPr id="3" name="Группа 16"/>
          <p:cNvGrpSpPr/>
          <p:nvPr userDrawn="1"/>
        </p:nvGrpSpPr>
        <p:grpSpPr>
          <a:xfrm flipV="1">
            <a:off x="467544" y="5805264"/>
            <a:ext cx="8260447" cy="932611"/>
            <a:chOff x="395536" y="116632"/>
            <a:chExt cx="8260447" cy="932611"/>
          </a:xfrm>
        </p:grpSpPr>
        <p:pic>
          <p:nvPicPr>
            <p:cNvPr id="20" name="Рисунок 19" descr="12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395536" y="116632"/>
              <a:ext cx="4083983" cy="932611"/>
            </a:xfrm>
            <a:prstGeom prst="rect">
              <a:avLst/>
            </a:prstGeom>
          </p:spPr>
        </p:pic>
        <p:pic>
          <p:nvPicPr>
            <p:cNvPr id="23" name="Рисунок 22" descr="12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 flipH="1">
              <a:off x="4572000" y="116632"/>
              <a:ext cx="4083983" cy="932611"/>
            </a:xfrm>
            <a:prstGeom prst="rect">
              <a:avLst/>
            </a:prstGeom>
          </p:spPr>
        </p:pic>
      </p:grpSp>
      <p:sp>
        <p:nvSpPr>
          <p:cNvPr id="28" name="Прямоугольник 27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Блок-схема: документ 29"/>
          <p:cNvSpPr/>
          <p:nvPr userDrawn="1"/>
        </p:nvSpPr>
        <p:spPr>
          <a:xfrm>
            <a:off x="251520" y="1052736"/>
            <a:ext cx="8640960" cy="4824536"/>
          </a:xfrm>
          <a:prstGeom prst="flowChartDocument">
            <a:avLst/>
          </a:prstGeom>
          <a:solidFill>
            <a:schemeClr val="bg1"/>
          </a:solidFill>
          <a:ln>
            <a:solidFill>
              <a:srgbClr val="92D05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 userDrawn="1"/>
        </p:nvSpPr>
        <p:spPr>
          <a:xfrm>
            <a:off x="251520" y="1052736"/>
            <a:ext cx="8640960" cy="432048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solidFill>
              <a:srgbClr val="92D05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BC093C4-EC10-41C3-8483-C80C2A548098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47F111A-58EF-4B08-A768-F742FADB87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528" y="836712"/>
            <a:ext cx="849694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i="1" dirty="0"/>
              <a:t>Тема</a:t>
            </a:r>
            <a:r>
              <a:rPr lang="ru-RU" sz="4000" b="1" dirty="0"/>
              <a:t>«</a:t>
            </a:r>
            <a:r>
              <a:rPr lang="ru-RU" sz="4000" b="1" i="1" dirty="0"/>
              <a:t>Игровые технологии  </a:t>
            </a:r>
          </a:p>
          <a:p>
            <a:pPr algn="ctr">
              <a:defRPr/>
            </a:pPr>
            <a:r>
              <a:rPr lang="ru-RU" sz="4000" b="1" i="1" dirty="0"/>
              <a:t>как способ развития  УУД </a:t>
            </a:r>
          </a:p>
          <a:p>
            <a:pPr algn="ctr">
              <a:defRPr/>
            </a:pPr>
            <a:r>
              <a:rPr lang="ru-RU" sz="4000" b="1" i="1" dirty="0"/>
              <a:t>в условиях реализации ФГОС </a:t>
            </a:r>
          </a:p>
          <a:p>
            <a:pPr algn="ctr">
              <a:defRPr/>
            </a:pPr>
            <a:r>
              <a:rPr lang="ru-RU" sz="4000" b="1" i="1" dirty="0"/>
              <a:t>на уроках английского языка </a:t>
            </a:r>
          </a:p>
          <a:p>
            <a:pPr algn="ctr">
              <a:defRPr/>
            </a:pPr>
            <a:r>
              <a:rPr lang="ru-RU" sz="4000" b="1" i="1" dirty="0"/>
              <a:t>в начальных классах»</a:t>
            </a:r>
            <a:endParaRPr lang="ru-RU" sz="4000" dirty="0"/>
          </a:p>
          <a:p>
            <a:pPr algn="ctr">
              <a:defRPr/>
            </a:pPr>
            <a:r>
              <a:rPr lang="ru-RU" sz="2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опыта работы Овсиенко Е.Н.</a:t>
            </a:r>
          </a:p>
          <a:p>
            <a:pPr algn="ctr">
              <a:defRPr/>
            </a:pPr>
            <a:r>
              <a:rPr lang="ru-RU" sz="2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13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20688"/>
            <a:ext cx="7215238" cy="720080"/>
          </a:xfrm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 к играм на уроке иностранного языка 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4381" y="1346928"/>
            <a:ext cx="7215238" cy="4227382"/>
          </a:xfrm>
        </p:spPr>
        <p:txBody>
          <a:bodyPr>
            <a:normAutofit fontScale="92500" lnSpcReduction="20000"/>
          </a:bodyPr>
          <a:lstStyle/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r>
              <a:rPr lang="ru-RU" sz="22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Быть экономными по времени и направленными на решение определенных учебных задач;</a:t>
            </a:r>
            <a:endParaRPr lang="ru-RU" sz="22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22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•	Быть «управляемыми»; не сбивать заданный ритм учебной работы на уроке и не допускать ситуации, когда игра выходит из-под контроля и срывает все занятие;</a:t>
            </a:r>
            <a:endParaRPr lang="ru-RU" sz="22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22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•	Снимать напряжение урока и стимулировать активность учащихся;</a:t>
            </a:r>
            <a:endParaRPr lang="ru-RU" sz="22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22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•	Оставлять учебный эффект на втором, часто неосознанном плане, а на первом, видимом месте всегда реализовывать игровой момент;</a:t>
            </a:r>
            <a:endParaRPr lang="ru-RU" sz="22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22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•	Не оставлять ни одного ученика пассивным или равнодушным.</a:t>
            </a:r>
            <a:endParaRPr lang="ru-RU" sz="22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808176"/>
      </p:ext>
    </p:extLst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/>
                <a:ea typeface="Calibri"/>
                <a:cs typeface="+mn-cs"/>
              </a:rPr>
              <a:t>Игровая технология таит в себе большие</a:t>
            </a:r>
            <a:br>
              <a:rPr lang="ru-RU" sz="2000" b="1" i="1" dirty="0">
                <a:solidFill>
                  <a:srgbClr val="002060"/>
                </a:solidFill>
                <a:latin typeface="Times New Roman"/>
                <a:ea typeface="Calibri"/>
                <a:cs typeface="+mn-cs"/>
              </a:rPr>
            </a:b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+mn-cs"/>
              </a:rPr>
              <a:t> </a:t>
            </a:r>
            <a:r>
              <a:rPr lang="ru-RU" sz="2000" b="1" u="sng" dirty="0">
                <a:solidFill>
                  <a:srgbClr val="FF0000"/>
                </a:solidFill>
                <a:latin typeface="Times New Roman"/>
                <a:ea typeface="Calibri"/>
                <a:cs typeface="+mn-cs"/>
              </a:rPr>
              <a:t>обучающие возможности.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1538" y="2357430"/>
            <a:ext cx="7072362" cy="34290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  <a:effectLst/>
                <a:latin typeface="Times New Roman"/>
                <a:ea typeface="Calibri"/>
              </a:rPr>
              <a:t> </a:t>
            </a:r>
            <a:r>
              <a:rPr lang="ru-RU" sz="2000" b="1" i="1" dirty="0">
                <a:effectLst/>
                <a:latin typeface="Times New Roman"/>
                <a:ea typeface="Calibri"/>
              </a:rPr>
              <a:t>Игра</a:t>
            </a:r>
            <a:r>
              <a:rPr lang="ru-RU" sz="2000" i="1" dirty="0">
                <a:effectLst/>
                <a:latin typeface="Times New Roman"/>
                <a:ea typeface="Calibri"/>
              </a:rPr>
              <a:t> для учащихся - это, прежде всего, увлекательное занятие. </a:t>
            </a:r>
          </a:p>
          <a:p>
            <a:pPr marL="0" indent="0" algn="just">
              <a:buNone/>
            </a:pPr>
            <a:r>
              <a:rPr lang="ru-RU" sz="2000" b="1" i="1" dirty="0">
                <a:effectLst/>
                <a:latin typeface="Times New Roman"/>
                <a:ea typeface="Calibri"/>
              </a:rPr>
              <a:t>Игра </a:t>
            </a:r>
            <a:r>
              <a:rPr lang="ru-RU" sz="2000" i="1" dirty="0">
                <a:effectLst/>
                <a:latin typeface="Times New Roman"/>
                <a:ea typeface="Calibri"/>
              </a:rPr>
              <a:t>- мощный стимул к овладению    иностранным языком и эффективный прием в арсенале преподавателя иностранного языка. </a:t>
            </a:r>
          </a:p>
          <a:p>
            <a:pPr marL="0" indent="0" algn="just">
              <a:buNone/>
            </a:pPr>
            <a:endParaRPr lang="ru-RU" sz="2000" i="1" dirty="0">
              <a:effectLst/>
              <a:latin typeface="Times New Roman"/>
              <a:ea typeface="Calibri"/>
            </a:endParaRPr>
          </a:p>
          <a:p>
            <a:pPr marL="0" indent="0" algn="just">
              <a:buNone/>
            </a:pPr>
            <a:r>
              <a:rPr lang="ru-RU" sz="2000" b="1" i="1" dirty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Использование игровых технологий и умение создавать речевые ситуации вызывают у обучающихся готовность, желание играть и общаться. 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347241"/>
      </p:ext>
    </p:extLst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379169"/>
          </a:xfrm>
        </p:spPr>
        <p:txBody>
          <a:bodyPr>
            <a:normAutofit fontScale="90000"/>
          </a:bodyPr>
          <a:lstStyle/>
          <a:p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Фонетические игры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714488"/>
            <a:ext cx="7215238" cy="400858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 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Скороговорки.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качестве фонетических игр можно использовать скороговорки, проводя соревнование, кто лучше и быстрее произнесет скороговорку.</a:t>
            </a:r>
          </a:p>
          <a:p>
            <a:pPr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1. Pat’s black cat is in Pat’s black hat.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2. If you, Andy, have two candies give one candy to Sandy, Andy.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3. A cup of nice coffee is in nice coffee-cup.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4. Gab is Bob’s dog. Tab is Mob’s dog.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5. Pat keeps two pets.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451177"/>
          </a:xfrm>
        </p:spPr>
        <p:txBody>
          <a:bodyPr>
            <a:noAutofit/>
          </a:bodyPr>
          <a:lstStyle/>
          <a:p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Орфографические игры.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571612"/>
            <a:ext cx="7560840" cy="4151457"/>
          </a:xfrm>
        </p:spPr>
        <p:txBody>
          <a:bodyPr>
            <a:normAutofit/>
          </a:bodyPr>
          <a:lstStyle/>
          <a:p>
            <a:pPr algn="just"/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Вставь букву.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Цель: проверка усвоения орфографии в пределах изученного лексического материала. </a:t>
            </a: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Ход игры: образуются две команды. Доска разделена на две части. Для каждой команды записаны слова, в каждом из которых пропущена буква. Представители команд поочередно выходят к доске, вставляют пропущенную букву и читают слово.</a:t>
            </a:r>
          </a:p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Например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: c…t, a…d, a…m, p…n, r…d, s…t, r…n, t…n, o…d, t…a, l…g, h…n, h…r, h…s, f…x, e…g, e…t, d…b.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611154"/>
          </a:xfrm>
        </p:spPr>
        <p:txBody>
          <a:bodyPr>
            <a:normAutofit fontScale="90000"/>
          </a:bodyPr>
          <a:lstStyle/>
          <a:p>
            <a:br>
              <a:rPr lang="ru-RU" sz="2200" b="1" dirty="0">
                <a:solidFill>
                  <a:srgbClr val="002060"/>
                </a:solidFill>
              </a:rPr>
            </a:br>
            <a:br>
              <a:rPr lang="ru-RU" sz="2200" b="1" dirty="0">
                <a:solidFill>
                  <a:srgbClr val="002060"/>
                </a:solidFill>
              </a:rPr>
            </a:br>
            <a:r>
              <a:rPr lang="ru-RU" sz="3100" b="1" dirty="0">
                <a:solidFill>
                  <a:srgbClr val="002060"/>
                </a:solidFill>
              </a:rPr>
              <a:t>ИГРА «PUZZLES». «Собери картинку»</a:t>
            </a:r>
            <a:br>
              <a:rPr lang="ru-RU" sz="3100" b="1" dirty="0">
                <a:solidFill>
                  <a:srgbClr val="002060"/>
                </a:solidFill>
              </a:rPr>
            </a:br>
            <a:endParaRPr lang="ru-RU" sz="31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28801"/>
            <a:ext cx="7016660" cy="2736304"/>
          </a:xfrm>
        </p:spPr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Предлагаю ребятам собрать картинку из отдельных кусочков. Затем прошу рассказать, что за картинка получилась. Ученики говорят, кто это, какого цвета, какой (используют прилагательные).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39716"/>
          </a:xfrm>
        </p:spPr>
        <p:txBody>
          <a:bodyPr>
            <a:normAutofit fontScale="90000"/>
          </a:bodyPr>
          <a:lstStyle/>
          <a:p>
            <a:br>
              <a:rPr lang="ru-RU" sz="2200" b="1" dirty="0"/>
            </a:br>
            <a:r>
              <a:rPr lang="ru-RU" sz="2200" b="1" dirty="0">
                <a:solidFill>
                  <a:srgbClr val="002060"/>
                </a:solidFill>
              </a:rPr>
              <a:t>Игра «</a:t>
            </a:r>
            <a:r>
              <a:rPr lang="en-US" sz="2200" b="1" dirty="0">
                <a:solidFill>
                  <a:srgbClr val="002060"/>
                </a:solidFill>
              </a:rPr>
              <a:t>Letter</a:t>
            </a:r>
            <a:r>
              <a:rPr lang="ru-RU" sz="2200" b="1" dirty="0">
                <a:solidFill>
                  <a:srgbClr val="002060"/>
                </a:solidFill>
              </a:rPr>
              <a:t>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357298"/>
            <a:ext cx="7215238" cy="471490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Интересное задание, направленное на тренировку внимания и зрительной памяти ребенка, может быть использовано при изучении новой лексики, отработки ее употребления или контроля усвоения. Предлагаю детям вставить в слова пропущенные гласные буквы.</a:t>
            </a:r>
          </a:p>
          <a:p>
            <a:pPr algn="just"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«Почтальон нес письмо и попал под дождь. Некоторые буквы размылись. Помоги почтальону восстановить письмо». Например, при изучении темы «Покупки в магазине. Одежда» Письмо может быть следующего содержания:</a:t>
            </a:r>
          </a:p>
          <a:p>
            <a:pPr algn="just"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“Dear friend!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Yesterday I went to the shop. I bought blue T R S R S,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a beautiful D R S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a nice H T, and a new J C K T.”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285860"/>
            <a:ext cx="7416824" cy="4447396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словах пропали все гласные буквы, помоги их найти.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Напиши слова, которые получились и переведи их.</a:t>
            </a:r>
          </a:p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Lttr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;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pstcrd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;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stmp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nvlp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pstr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lttrbx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pstffc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1……………………………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2……………………………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3……………………………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4……………………………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5……………………………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6……………………………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7…………………………… </a:t>
            </a: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«УЧИТЬСЯ НАДО ВЕСЕЛО, ЧТОБ ХОРОШО УЧИТЬСЯ».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750"/>
              </a:spcAft>
            </a:pPr>
            <a:br>
              <a:rPr lang="ru-RU" sz="1800" b="1" dirty="0">
                <a:effectLst/>
                <a:latin typeface="Times New Roman"/>
                <a:ea typeface="Times New Roman"/>
              </a:rPr>
            </a:br>
            <a:r>
              <a:rPr lang="ru-RU" sz="1800" b="1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Игровые технологии  как способ развития  </a:t>
            </a:r>
            <a:br>
              <a:rPr lang="ru-RU" sz="1800" b="1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1800" b="1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универсальных учебных действий в условиях реализации ФГОС </a:t>
            </a:r>
            <a:br>
              <a:rPr lang="ru-RU" sz="1800" b="1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1800" b="1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на уроках английского языка в начальных классах.</a:t>
            </a:r>
            <a:br>
              <a:rPr lang="ru-RU" sz="1800" dirty="0">
                <a:effectLst/>
                <a:latin typeface="Times New Roman"/>
                <a:ea typeface="Times New Roman"/>
              </a:rPr>
            </a:br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15616" y="1916832"/>
            <a:ext cx="7200800" cy="1584176"/>
          </a:xfrm>
        </p:spPr>
        <p:txBody>
          <a:bodyPr>
            <a:normAutofit fontScale="85000" lnSpcReduction="20000"/>
          </a:bodyPr>
          <a:lstStyle/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effectLst/>
                <a:latin typeface="Times New Roman"/>
                <a:ea typeface="Calibri"/>
                <a:cs typeface="Times New Roman"/>
              </a:rPr>
              <a:t>«Педагогическая технология - более или менее жестко запрограммированный процесс взаимодействия преподавателя и учащихся, гарантирующий достижение поставленной цели»</a:t>
            </a: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300" i="1" dirty="0">
                <a:effectLst/>
                <a:latin typeface="Times New Roman"/>
                <a:ea typeface="Calibri"/>
                <a:cs typeface="Times New Roman"/>
              </a:rPr>
              <a:t>(М.И.</a:t>
            </a:r>
            <a:r>
              <a:rPr lang="ru-RU" sz="2300" b="1" i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2300" i="1" dirty="0" err="1">
                <a:effectLst/>
                <a:latin typeface="Times New Roman"/>
                <a:ea typeface="Calibri"/>
                <a:cs typeface="Times New Roman"/>
              </a:rPr>
              <a:t>Махмутов</a:t>
            </a:r>
            <a:r>
              <a:rPr lang="ru-RU" sz="2300" i="1" dirty="0">
                <a:effectLst/>
                <a:latin typeface="Times New Roman"/>
                <a:ea typeface="Calibri"/>
                <a:cs typeface="Times New Roman"/>
              </a:rPr>
              <a:t>)</a:t>
            </a:r>
            <a:endParaRPr lang="ru-RU" sz="23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000496" y="3429000"/>
            <a:ext cx="4286280" cy="2697163"/>
          </a:xfrm>
        </p:spPr>
        <p:txBody>
          <a:bodyPr>
            <a:normAutofit/>
          </a:bodyPr>
          <a:lstStyle/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/>
          </a:p>
          <a:p>
            <a:pPr algn="ctr">
              <a:buNone/>
            </a:pP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ctr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№13 им. Ф.И.Фоменко</a:t>
            </a:r>
          </a:p>
          <a:p>
            <a:pPr algn="ctr">
              <a:buNone/>
            </a:pP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Овсиенко Е.Н.</a:t>
            </a:r>
          </a:p>
          <a:p>
            <a:pPr marL="0" indent="0">
              <a:buNone/>
            </a:pPr>
            <a:r>
              <a:rPr lang="ru-RU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ст.Новопетровская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2022г.</a:t>
            </a:r>
          </a:p>
          <a:p>
            <a:endParaRPr lang="ru-RU" sz="2000" dirty="0"/>
          </a:p>
        </p:txBody>
      </p:sp>
      <p:pic>
        <p:nvPicPr>
          <p:cNvPr id="6" name="Picture 9" descr="Edctn1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214686"/>
            <a:ext cx="1732372" cy="2771794"/>
          </a:xfrm>
          <a:prstGeom prst="rect">
            <a:avLst/>
          </a:prstGeom>
          <a:noFill/>
        </p:spPr>
      </p:pic>
      <p:pic>
        <p:nvPicPr>
          <p:cNvPr id="7" name="Рисунок 6" descr="skachat-kartinki-spasibo-za-vnimanie-dlya-prezentacii-cover-3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73936"/>
      </p:ext>
    </p:extLst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450215" algn="just">
              <a:spcAft>
                <a:spcPts val="600"/>
              </a:spcAft>
            </a:pPr>
            <a:br>
              <a:rPr lang="ru-RU" sz="3200" i="1" dirty="0">
                <a:effectLst/>
                <a:latin typeface="Times New Roman"/>
                <a:ea typeface="Times New Roman"/>
              </a:rPr>
            </a:br>
            <a:br>
              <a:rPr lang="ru-RU" sz="3200" i="1" dirty="0">
                <a:latin typeface="Times New Roman"/>
                <a:ea typeface="Times New Roman"/>
              </a:rPr>
            </a:br>
            <a:br>
              <a:rPr lang="ru-RU" sz="3200" i="1" dirty="0">
                <a:latin typeface="Times New Roman"/>
                <a:ea typeface="Times New Roman"/>
              </a:rPr>
            </a:br>
            <a:br>
              <a:rPr lang="ru-RU" sz="3200" i="1" dirty="0">
                <a:latin typeface="Times New Roman"/>
                <a:ea typeface="Times New Roman"/>
              </a:rPr>
            </a:br>
            <a:br>
              <a:rPr lang="ru-RU" sz="3200" i="1" dirty="0">
                <a:latin typeface="Times New Roman"/>
                <a:ea typeface="Times New Roman"/>
              </a:rPr>
            </a:br>
            <a:br>
              <a:rPr lang="ru-RU" sz="3200" i="1" dirty="0">
                <a:latin typeface="Times New Roman"/>
                <a:ea typeface="Times New Roman"/>
              </a:rPr>
            </a:br>
            <a:br>
              <a:rPr lang="ru-RU" sz="3200" i="1" dirty="0">
                <a:latin typeface="Times New Roman"/>
                <a:ea typeface="Times New Roman"/>
              </a:rPr>
            </a:br>
            <a:br>
              <a:rPr lang="ru-RU" sz="3200" i="1" dirty="0">
                <a:latin typeface="Times New Roman"/>
                <a:ea typeface="Times New Roman"/>
              </a:rPr>
            </a:br>
            <a:br>
              <a:rPr lang="ru-RU" sz="3200" i="1" dirty="0">
                <a:latin typeface="Times New Roman"/>
                <a:ea typeface="Times New Roman"/>
              </a:rPr>
            </a:br>
            <a:r>
              <a:rPr lang="ru-RU" sz="3200" i="1" dirty="0">
                <a:latin typeface="Times New Roman"/>
                <a:ea typeface="Times New Roman"/>
              </a:rPr>
              <a:t> 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268760"/>
            <a:ext cx="5544616" cy="3744416"/>
          </a:xfrm>
        </p:spPr>
        <p:txBody>
          <a:bodyPr>
            <a:normAutofit fontScale="92500" lnSpcReduction="10000"/>
          </a:bodyPr>
          <a:lstStyle/>
          <a:p>
            <a:endParaRPr lang="ru-RU" sz="3200" i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ru-RU" sz="3200" b="1" i="1" dirty="0">
                <a:solidFill>
                  <a:schemeClr val="tx1"/>
                </a:solidFill>
                <a:latin typeface="Times New Roman"/>
                <a:ea typeface="Times New Roman"/>
              </a:rPr>
              <a:t>Игровые технологии </a:t>
            </a: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</a:rPr>
              <a:t>- это современные образовательные (педагогические) технологии, основанные на активизации и интенсификации деятельности учащихся.</a:t>
            </a:r>
            <a:br>
              <a:rPr lang="ru-RU" sz="3200" dirty="0">
                <a:latin typeface="Times New Roman"/>
                <a:ea typeface="Times New Roman"/>
              </a:rPr>
            </a:br>
            <a:endParaRPr lang="ru-RU" sz="3200" dirty="0"/>
          </a:p>
        </p:txBody>
      </p:sp>
      <p:pic>
        <p:nvPicPr>
          <p:cNvPr id="4" name="Picture 5" descr="MCj034329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214818"/>
            <a:ext cx="1857388" cy="1484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7962529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1916832"/>
            <a:ext cx="6715172" cy="3960440"/>
          </a:xfrm>
        </p:spPr>
        <p:txBody>
          <a:bodyPr/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Важнейшей задачей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современной системы образования является формирование совокупности «универсальных учебных действий», обеспечивающих «умение учиться», способность личности к саморазвитию и самосовершенствованию путем сознательного и активного присвоения нового социального опыта.</a:t>
            </a:r>
          </a:p>
        </p:txBody>
      </p:sp>
      <p:pic>
        <p:nvPicPr>
          <p:cNvPr id="4" name="Рисунок 3" descr="pupi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857232"/>
            <a:ext cx="2214578" cy="15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80477"/>
      </p:ext>
    </p:extLst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6669384" cy="1008111"/>
          </a:xfrm>
        </p:spPr>
        <p:txBody>
          <a:bodyPr>
            <a:noAutofit/>
          </a:bodyPr>
          <a:lstStyle/>
          <a:p>
            <a:br>
              <a:rPr lang="ru-RU" sz="2400" b="1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В составе основных видов УУД можно выделить четыре блока:</a:t>
            </a:r>
            <a:br>
              <a:rPr lang="ru-RU" sz="2400" b="1" dirty="0">
                <a:effectLst/>
                <a:latin typeface="Times New Roman"/>
                <a:ea typeface="Times New Roman"/>
              </a:rPr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700807"/>
            <a:ext cx="6741392" cy="4022262"/>
          </a:xfrm>
        </p:spPr>
        <p:txBody>
          <a:bodyPr>
            <a:normAutofit lnSpcReduction="10000"/>
          </a:bodyPr>
          <a:lstStyle/>
          <a:p>
            <a:pPr lvl="0" algn="just">
              <a:spcAft>
                <a:spcPts val="600"/>
              </a:spcAft>
              <a:buFont typeface="Wingdings"/>
              <a:buChar char=""/>
            </a:pPr>
            <a:r>
              <a:rPr lang="ru-RU" sz="2200" b="1" i="1" dirty="0">
                <a:effectLst/>
                <a:latin typeface="Times New Roman"/>
                <a:ea typeface="Times New Roman"/>
              </a:rPr>
              <a:t>личностные УУД </a:t>
            </a:r>
            <a:r>
              <a:rPr lang="ru-RU" sz="2200" dirty="0">
                <a:effectLst/>
                <a:latin typeface="Times New Roman"/>
                <a:ea typeface="Times New Roman"/>
              </a:rPr>
              <a:t>- способствуют развитию личностных качеств и способностей ребенка.</a:t>
            </a:r>
          </a:p>
          <a:p>
            <a:pPr lvl="0" algn="just">
              <a:spcAft>
                <a:spcPts val="600"/>
              </a:spcAft>
              <a:buFont typeface="Wingdings"/>
              <a:buChar char=""/>
            </a:pPr>
            <a:r>
              <a:rPr lang="ru-RU" sz="2200" b="1" i="1" dirty="0">
                <a:effectLst/>
                <a:latin typeface="Times New Roman"/>
                <a:ea typeface="Times New Roman"/>
              </a:rPr>
              <a:t>познавательные УУД </a:t>
            </a:r>
            <a:r>
              <a:rPr lang="ru-RU" sz="2200" dirty="0">
                <a:effectLst/>
                <a:latin typeface="Times New Roman"/>
                <a:ea typeface="Times New Roman"/>
              </a:rPr>
              <a:t>- включают в себя: </a:t>
            </a:r>
            <a:r>
              <a:rPr lang="ru-RU" sz="2200" dirty="0" err="1">
                <a:effectLst/>
                <a:latin typeface="Times New Roman"/>
                <a:ea typeface="Times New Roman"/>
              </a:rPr>
              <a:t>общеучебные</a:t>
            </a:r>
            <a:r>
              <a:rPr lang="ru-RU" sz="2200" dirty="0">
                <a:effectLst/>
                <a:latin typeface="Times New Roman"/>
                <a:ea typeface="Times New Roman"/>
              </a:rPr>
              <a:t>, логические, действия постановки и решения проблем.</a:t>
            </a:r>
          </a:p>
          <a:p>
            <a:pPr lvl="0" algn="just">
              <a:spcAft>
                <a:spcPts val="600"/>
              </a:spcAft>
              <a:buFont typeface="Wingdings"/>
              <a:buChar char=""/>
            </a:pPr>
            <a:r>
              <a:rPr lang="ru-RU" sz="2200" b="1" i="1" dirty="0">
                <a:effectLst/>
                <a:latin typeface="Times New Roman"/>
                <a:ea typeface="Times New Roman"/>
              </a:rPr>
              <a:t>регулятивные УУД -</a:t>
            </a:r>
            <a:r>
              <a:rPr lang="ru-RU" sz="2200" dirty="0">
                <a:effectLst/>
                <a:latin typeface="Times New Roman"/>
                <a:ea typeface="Times New Roman"/>
              </a:rPr>
              <a:t> обеспечивают организацию и регулирование учащимися своей учебной деятельности.</a:t>
            </a:r>
          </a:p>
          <a:p>
            <a:pPr lvl="0" algn="just">
              <a:spcAft>
                <a:spcPts val="600"/>
              </a:spcAft>
              <a:buFont typeface="Wingdings"/>
              <a:buChar char=""/>
            </a:pPr>
            <a:r>
              <a:rPr lang="ru-RU" sz="2200" b="1" i="1" dirty="0">
                <a:effectLst/>
                <a:latin typeface="Times New Roman"/>
                <a:ea typeface="Times New Roman"/>
              </a:rPr>
              <a:t>коммуникативные УУД </a:t>
            </a:r>
            <a:r>
              <a:rPr lang="ru-RU" sz="2200" dirty="0">
                <a:effectLst/>
                <a:latin typeface="Times New Roman"/>
                <a:ea typeface="Times New Roman"/>
              </a:rPr>
              <a:t>- способствуют продуктивному взаимодействию и сотрудничеству со сверстниками и взрослыми.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4376805"/>
      </p:ext>
    </p:extLst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0297" y="764704"/>
            <a:ext cx="6970095" cy="5378939"/>
          </a:xfrm>
        </p:spPr>
        <p:txBody>
          <a:bodyPr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/>
                <a:latin typeface="Times New Roman"/>
                <a:ea typeface="Calibri"/>
                <a:cs typeface="Times New Roman"/>
              </a:rPr>
              <a:t>Грамотно организованная игровая деятельность на уроке позволяет развивать у младшего школьника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все виды  УУД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FF0000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1266" name="Picture 2" descr="C:\Users\1\Desktop\2457_html_m106f23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856" y="2708920"/>
            <a:ext cx="3276144" cy="3166981"/>
          </a:xfrm>
          <a:prstGeom prst="rect">
            <a:avLst/>
          </a:prstGeom>
          <a:noFill/>
        </p:spPr>
      </p:pic>
      <p:pic>
        <p:nvPicPr>
          <p:cNvPr id="7" name="Picture 4" descr="http://3.bp.blogspot.com/-FMJAouez77I/TzUb9BmsX-I/AAAAAAAAFEw/8q7ZXWrMe2Y/s1600/DSC070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2708920"/>
            <a:ext cx="3333911" cy="3148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40932360"/>
      </p:ext>
    </p:extLst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42984"/>
            <a:ext cx="7128792" cy="4580085"/>
          </a:xfrm>
        </p:spPr>
        <p:txBody>
          <a:bodyPr>
            <a:normAutofit/>
          </a:bodyPr>
          <a:lstStyle/>
          <a:p>
            <a:r>
              <a:rPr lang="ru-RU" sz="3200" b="1" i="1" dirty="0">
                <a:effectLst/>
                <a:latin typeface="Times New Roman"/>
                <a:ea typeface="Calibri"/>
              </a:rPr>
              <a:t>Учебная игра</a:t>
            </a:r>
            <a:r>
              <a:rPr lang="ru-RU" sz="3200" b="1" dirty="0">
                <a:effectLst/>
                <a:latin typeface="Times New Roman"/>
                <a:ea typeface="Calibri"/>
              </a:rPr>
              <a:t> – это особым образом организованная обучающая деятельность, имеющая чаще всего развлекательную форму, предполагающая наличие проблемы и возможные пути ее решения. </a:t>
            </a:r>
            <a:endParaRPr lang="ru-RU" sz="3200" b="1" dirty="0"/>
          </a:p>
        </p:txBody>
      </p:sp>
      <p:pic>
        <p:nvPicPr>
          <p:cNvPr id="4" name="Picture 9" descr="MCj0281104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286256"/>
            <a:ext cx="164307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70186100"/>
      </p:ext>
    </p:extLst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451177"/>
          </a:xfrm>
        </p:spPr>
        <p:txBody>
          <a:bodyPr>
            <a:noAutofit/>
          </a:bodyPr>
          <a:lstStyle/>
          <a:p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Учебная игра выполняет несколько функций: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68760"/>
            <a:ext cx="7488832" cy="4896544"/>
          </a:xfrm>
        </p:spPr>
        <p:txBody>
          <a:bodyPr>
            <a:normAutofit fontScale="25000" lnSpcReduction="20000"/>
          </a:bodyPr>
          <a:lstStyle/>
          <a:p>
            <a:r>
              <a:rPr lang="ru-RU" dirty="0"/>
              <a:t>	</a:t>
            </a:r>
            <a:r>
              <a:rPr lang="ru-RU" sz="6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обучающую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 (способствует приобретению знаний, а также формированию коммуникативных умений и навыков в рамках одной или нескольких учебных тем)</a:t>
            </a:r>
          </a:p>
          <a:p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воспитательную</a:t>
            </a:r>
            <a:r>
              <a:rPr lang="ru-RU" sz="6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заключается в воспитании такого качества как внимательное, гуманное отношение к партнеру по игре; учащимся вводятся фразы - клише речевого этикета для импровизации речевого общения друг к другу на иностранном языке, что помогает воспитанию такого качества, как вежливость. </a:t>
            </a:r>
          </a:p>
          <a:p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мотивационно – побудительную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(мотивирует и стимулирует учебно-воспитательную деятельность; оказывает положительное воздействие на личность обучаемого, расширяет его кругозор, развивает мышление, творческую активность и т. д.</a:t>
            </a:r>
          </a:p>
          <a:p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ориентирующую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 (учит ориентироваться в конкретной ситуации и отбирать необходимые вербальные и невербальные средства общения);</a:t>
            </a:r>
          </a:p>
          <a:p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компенсаторную</a:t>
            </a:r>
            <a:r>
              <a:rPr lang="ru-RU" sz="6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(компенсирует отсутствие или недостаток практики, приближает учебную деятельность к условиям владения иностранным языком в реальной жизни).</a:t>
            </a:r>
          </a:p>
          <a:p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релаксационную </a:t>
            </a:r>
            <a:r>
              <a:rPr lang="ru-RU" sz="6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снимает эмоциональное  напряжение, вызванное нагрузкой на нервную систему при интенсивном обучении иностранному языку.</a:t>
            </a:r>
          </a:p>
          <a:p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психологическую</a:t>
            </a:r>
            <a:r>
              <a:rPr lang="ru-RU" sz="6400" b="1" i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состоит в формировании навыков подготовки своего физиологического состояния для более эффективной деятельности.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5639279"/>
      </p:ext>
    </p:extLst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0"/>
            <a:ext cx="7704856" cy="64533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200" b="1" i="1" dirty="0">
              <a:effectLst/>
              <a:latin typeface="Times New Roman"/>
              <a:ea typeface="Calibri"/>
            </a:endParaRPr>
          </a:p>
          <a:p>
            <a:pPr marL="0" indent="0" algn="ctr">
              <a:buNone/>
            </a:pPr>
            <a:endParaRPr lang="ru-RU" sz="2200" b="1" i="1" dirty="0">
              <a:solidFill>
                <a:srgbClr val="002060"/>
              </a:solidFill>
              <a:effectLst/>
              <a:latin typeface="Times New Roman"/>
              <a:ea typeface="Calibri"/>
            </a:endParaRPr>
          </a:p>
          <a:p>
            <a:pPr marL="0" indent="0" algn="ctr">
              <a:buNone/>
            </a:pPr>
            <a:r>
              <a:rPr lang="ru-RU" b="1" i="1" dirty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Различные подходы к классификации игр на занятиях иностранного языка </a:t>
            </a:r>
          </a:p>
          <a:p>
            <a:pPr marL="0" indent="0" algn="ctr">
              <a:buNone/>
            </a:pPr>
            <a:r>
              <a:rPr lang="ru-RU" sz="1900" b="1" i="1" u="sng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Две основные группы игр</a:t>
            </a:r>
            <a:r>
              <a:rPr lang="ru-RU" sz="1900" u="sng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</a:p>
          <a:p>
            <a:pPr marL="0" lvl="0" indent="0" algn="just">
              <a:lnSpc>
                <a:spcPct val="115000"/>
              </a:lnSpc>
              <a:spcAft>
                <a:spcPts val="600"/>
              </a:spcAft>
              <a:buSzPts val="1000"/>
              <a:buNone/>
              <a:tabLst>
                <a:tab pos="457200" algn="l"/>
              </a:tabLst>
            </a:pPr>
            <a:r>
              <a:rPr lang="ru-RU" sz="1900" b="1" i="1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Языковые</a:t>
            </a:r>
            <a:r>
              <a:rPr lang="ru-RU" sz="19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(фонетические, лексические, грамматические).</a:t>
            </a:r>
            <a:endParaRPr lang="ru-RU" sz="19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r>
              <a:rPr lang="ru-RU" sz="19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Цель игровых приемов из этой группы - отработка произношения, повторение новых слов и закрепление грамматического материала при </a:t>
            </a:r>
            <a:r>
              <a:rPr lang="ru-RU" sz="1900" b="1" u="none" strike="noStrike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обучении детей английскому языку.</a:t>
            </a:r>
            <a:endParaRPr lang="ru-RU" sz="19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600"/>
              </a:spcAft>
              <a:buSzPts val="1000"/>
              <a:buNone/>
              <a:tabLst>
                <a:tab pos="457200" algn="l"/>
              </a:tabLst>
            </a:pPr>
            <a:r>
              <a:rPr lang="ru-RU" sz="1900" b="1" i="1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Речевые</a:t>
            </a:r>
            <a:r>
              <a:rPr lang="ru-RU" sz="19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(</a:t>
            </a:r>
            <a:r>
              <a:rPr lang="ru-RU" sz="1900" b="1" dirty="0" err="1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аудирование</a:t>
            </a:r>
            <a:r>
              <a:rPr lang="ru-RU" sz="19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, чтение и письмо).</a:t>
            </a:r>
            <a:endParaRPr lang="ru-RU" sz="19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600"/>
              </a:spcAft>
            </a:pPr>
            <a:r>
              <a:rPr lang="ru-RU" sz="1900" b="1" dirty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Игры этой  группы применяются для моделирования жизненных ситуаций и развивают практическое использование языкового материала</a:t>
            </a:r>
            <a:r>
              <a:rPr lang="ru-RU" b="1" dirty="0">
                <a:effectLst/>
                <a:latin typeface="Times New Roman"/>
                <a:ea typeface="Times New Roman"/>
                <a:cs typeface="Times New Roman"/>
              </a:rPr>
              <a:t>.</a:t>
            </a:r>
            <a:endParaRPr lang="ru-RU" sz="2400" b="1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065943"/>
      </p:ext>
    </p:extLst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92697"/>
            <a:ext cx="6965245" cy="115212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Игровая деятельность на уроке способствует выполнению   важных    методических задач: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1539" y="1700808"/>
            <a:ext cx="5300661" cy="4022261"/>
          </a:xfrm>
        </p:spPr>
        <p:txBody>
          <a:bodyPr>
            <a:normAutofit/>
          </a:bodyPr>
          <a:lstStyle/>
          <a:p>
            <a:pPr lvl="0" algn="just">
              <a:lnSpc>
                <a:spcPct val="115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000" b="1" dirty="0">
                <a:effectLst/>
                <a:latin typeface="Times New Roman"/>
                <a:ea typeface="Times New Roman"/>
                <a:cs typeface="Times New Roman"/>
              </a:rPr>
              <a:t>Создание психологической готовности учащихся  к  речевому общению;</a:t>
            </a:r>
            <a:endParaRPr lang="ru-RU" sz="20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Wingdings" pitchFamily="2" charset="2"/>
              <a:buChar char="Ø"/>
            </a:pPr>
            <a:r>
              <a:rPr lang="ru-RU" sz="2000" b="1" dirty="0">
                <a:effectLst/>
                <a:latin typeface="Times New Roman"/>
                <a:ea typeface="Times New Roman"/>
                <a:cs typeface="Times New Roman"/>
              </a:rPr>
              <a:t>Обеспечение естественной необходимости многократного повторения ими языкового материала;</a:t>
            </a:r>
            <a:endParaRPr lang="ru-RU" sz="2000" b="1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Wingdings" pitchFamily="2" charset="2"/>
              <a:buChar char="Ø"/>
            </a:pPr>
            <a:r>
              <a:rPr lang="ru-RU" sz="2000" b="1" dirty="0">
                <a:effectLst/>
                <a:latin typeface="Times New Roman"/>
                <a:ea typeface="Times New Roman"/>
                <a:cs typeface="Times New Roman"/>
              </a:rPr>
              <a:t>Тренировка учащихся в выборе нужного речевого варианта.</a:t>
            </a:r>
            <a:endParaRPr lang="ru-RU" sz="2000" b="1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9" descr="MCj0343613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000504"/>
            <a:ext cx="250033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2946271"/>
      </p:ext>
    </p:extLst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512</TotalTime>
  <Words>1161</Words>
  <Application>Microsoft Office PowerPoint</Application>
  <PresentationFormat>Экран (4:3)</PresentationFormat>
  <Paragraphs>99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Brush Script MT</vt:lpstr>
      <vt:lpstr>Constantia</vt:lpstr>
      <vt:lpstr>Franklin Gothic Book</vt:lpstr>
      <vt:lpstr>Rage Italic</vt:lpstr>
      <vt:lpstr>Times New Roman</vt:lpstr>
      <vt:lpstr>Wingdings</vt:lpstr>
      <vt:lpstr>Кнопка</vt:lpstr>
      <vt:lpstr>Презентация PowerPoint</vt:lpstr>
      <vt:lpstr>          </vt:lpstr>
      <vt:lpstr>Презентация PowerPoint</vt:lpstr>
      <vt:lpstr> В составе основных видов УУД можно выделить четыре блока: </vt:lpstr>
      <vt:lpstr>Презентация PowerPoint</vt:lpstr>
      <vt:lpstr>Презентация PowerPoint</vt:lpstr>
      <vt:lpstr> Учебная игра выполняет несколько функций: </vt:lpstr>
      <vt:lpstr>Презентация PowerPoint</vt:lpstr>
      <vt:lpstr>Игровая деятельность на уроке способствует выполнению   важных    методических задач:</vt:lpstr>
      <vt:lpstr>Требования к играм на уроке иностранного языка : </vt:lpstr>
      <vt:lpstr>Игровая технология таит в себе большие  обучающие возможности.</vt:lpstr>
      <vt:lpstr> Фонетические игры </vt:lpstr>
      <vt:lpstr> Орфографические игры. </vt:lpstr>
      <vt:lpstr>  ИГРА «PUZZLES». «Собери картинку» </vt:lpstr>
      <vt:lpstr> Игра «Letter» </vt:lpstr>
      <vt:lpstr>Презентация PowerPoint</vt:lpstr>
      <vt:lpstr> Игровые технологии  как способ развития   универсальных учебных действий в условиях реализации ФГОС  на уроках английского языка в начальных классах. 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Пользователь</cp:lastModifiedBy>
  <cp:revision>35</cp:revision>
  <dcterms:created xsi:type="dcterms:W3CDTF">2017-08-26T16:42:56Z</dcterms:created>
  <dcterms:modified xsi:type="dcterms:W3CDTF">2022-04-15T13:52:29Z</dcterms:modified>
</cp:coreProperties>
</file>