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74" r:id="rId4"/>
    <p:sldId id="264" r:id="rId5"/>
    <p:sldId id="268" r:id="rId6"/>
    <p:sldId id="263" r:id="rId7"/>
    <p:sldId id="269" r:id="rId8"/>
    <p:sldId id="270" r:id="rId9"/>
    <p:sldId id="262" r:id="rId10"/>
    <p:sldId id="27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731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783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622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664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028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456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61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613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148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683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184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679C3-4536-4302-B038-95013169F53D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DB7E4-C241-48C7-B9D9-F771BDAEE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553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42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2.jpeg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peaking.svetlanaenglishonline.ru/" TargetMode="External"/><Relationship Id="rId11" Type="http://schemas.openxmlformats.org/officeDocument/2006/relationships/image" Target="../media/image47.png"/><Relationship Id="rId5" Type="http://schemas.openxmlformats.org/officeDocument/2006/relationships/hyperlink" Target="https://neznaika.info/oge/eng_oge/" TargetMode="External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4" Type="http://schemas.openxmlformats.org/officeDocument/2006/relationships/hyperlink" Target="http://oge.fipi.ru/os/xmodules/qprint/index.php?proj=8BBD5C99F37898B6402964AB11955663" TargetMode="External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jpeg"/><Relationship Id="rId3" Type="http://schemas.openxmlformats.org/officeDocument/2006/relationships/image" Target="../media/image15.jpe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0" t="26172" r="32961" b="2117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21998" y="260648"/>
            <a:ext cx="8712968" cy="2952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Семинар-практикум «Современные аспекты преподавания иностранного языка в условиях ФГОС»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086094" y="4797152"/>
            <a:ext cx="6984776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Учитель иностранного языка МБОУ СОШ № 3 им. Н.И. </a:t>
            </a:r>
            <a:r>
              <a:rPr lang="ru-RU" dirty="0" err="1">
                <a:solidFill>
                  <a:srgbClr val="002060"/>
                </a:solidFill>
              </a:rPr>
              <a:t>Дейнега</a:t>
            </a:r>
            <a:r>
              <a:rPr lang="ru-RU" dirty="0">
                <a:solidFill>
                  <a:srgbClr val="002060"/>
                </a:solidFill>
              </a:rPr>
              <a:t> ст. Павловской</a:t>
            </a:r>
          </a:p>
          <a:p>
            <a:pPr marL="0" indent="0" algn="ctr">
              <a:buNone/>
            </a:pPr>
            <a:r>
              <a:rPr lang="ru-RU" dirty="0" err="1">
                <a:solidFill>
                  <a:srgbClr val="002060"/>
                </a:solidFill>
              </a:rPr>
              <a:t>Тертица</a:t>
            </a:r>
            <a:r>
              <a:rPr lang="ru-RU" dirty="0">
                <a:solidFill>
                  <a:srgbClr val="002060"/>
                </a:solidFill>
              </a:rPr>
              <a:t> Е.В.</a:t>
            </a:r>
          </a:p>
        </p:txBody>
      </p:sp>
    </p:spTree>
    <p:extLst>
      <p:ext uri="{BB962C8B-B14F-4D97-AF65-F5344CB8AC3E}">
        <p14:creationId xmlns:p14="http://schemas.microsoft.com/office/powerpoint/2010/main" val="2751429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чик\Desktop\Открытый банк данных ОГЭ\1610227979_3-p-fon-v-vide-bloknota-dlya-prezentatsi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5"/>
            <a:ext cx="9144000" cy="68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143000"/>
          </a:xfrm>
        </p:spPr>
        <p:txBody>
          <a:bodyPr>
            <a:normAutofit fontScale="90000"/>
          </a:bodyPr>
          <a:lstStyle/>
          <a:p>
            <a:br>
              <a:rPr lang="ru-RU" b="1" i="1" dirty="0">
                <a:solidFill>
                  <a:srgbClr val="009900"/>
                </a:solidFill>
              </a:rPr>
            </a:br>
            <a:r>
              <a:rPr lang="ru-RU" sz="4900" b="1" i="1" dirty="0">
                <a:solidFill>
                  <a:srgbClr val="009900"/>
                </a:solidFill>
              </a:rPr>
              <a:t>Подготовка к ОГЭ</a:t>
            </a:r>
            <a:br>
              <a:rPr lang="ru-RU" sz="4900" b="1" i="1" dirty="0">
                <a:solidFill>
                  <a:srgbClr val="009900"/>
                </a:solidFill>
              </a:rPr>
            </a:br>
            <a:endParaRPr lang="ru-RU" sz="49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6" t="16270" r="39873" b="15079"/>
          <a:stretch/>
        </p:blipFill>
        <p:spPr bwMode="auto">
          <a:xfrm>
            <a:off x="6732240" y="10767"/>
            <a:ext cx="1810421" cy="18315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5301208"/>
            <a:ext cx="3816424" cy="1200329"/>
          </a:xfrm>
          <a:prstGeom prst="rect">
            <a:avLst/>
          </a:prstGeom>
          <a:ln w="38100"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Открытый банк данных ОГЭ: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http://oge.fipi.ru/os/xmodules/qprint/index.php?proj=8BBD5C99F37898B6402964AB11955663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67703" y="5301208"/>
            <a:ext cx="3816424" cy="1200329"/>
          </a:xfrm>
          <a:prstGeom prst="rect">
            <a:avLst/>
          </a:prstGeom>
          <a:ln w="38100"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Тренажеры ОГЭ: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https://neznaika.info/oge/eng_oge/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https://speaking.svetlanaenglishonline.ru/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94" t="20050" r="19193" b="17809"/>
          <a:stretch/>
        </p:blipFill>
        <p:spPr bwMode="auto">
          <a:xfrm>
            <a:off x="1043608" y="1415202"/>
            <a:ext cx="2903473" cy="216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09" t="1150" r="1394" b="56104"/>
          <a:stretch/>
        </p:blipFill>
        <p:spPr bwMode="auto">
          <a:xfrm>
            <a:off x="3736337" y="1234752"/>
            <a:ext cx="421489" cy="41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5" t="52558" r="51455" b="5535"/>
          <a:stretch/>
        </p:blipFill>
        <p:spPr bwMode="auto">
          <a:xfrm>
            <a:off x="899592" y="1200539"/>
            <a:ext cx="454287" cy="42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40" t="19034" r="19881" b="18656"/>
          <a:stretch/>
        </p:blipFill>
        <p:spPr bwMode="auto">
          <a:xfrm>
            <a:off x="4211960" y="1415202"/>
            <a:ext cx="2648808" cy="201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1" t="2124" r="25879" b="55482"/>
          <a:stretch/>
        </p:blipFill>
        <p:spPr bwMode="auto">
          <a:xfrm>
            <a:off x="4127834" y="1234752"/>
            <a:ext cx="443377" cy="42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5" t="52558" r="51455" b="5535"/>
          <a:stretch/>
        </p:blipFill>
        <p:spPr bwMode="auto">
          <a:xfrm>
            <a:off x="6515687" y="1211807"/>
            <a:ext cx="433105" cy="40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3" t="19643" r="20128" b="19048"/>
          <a:stretch/>
        </p:blipFill>
        <p:spPr bwMode="auto">
          <a:xfrm>
            <a:off x="2100401" y="3166686"/>
            <a:ext cx="2615615" cy="199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" t="2856" r="77273" b="57918"/>
          <a:stretch/>
        </p:blipFill>
        <p:spPr bwMode="auto">
          <a:xfrm>
            <a:off x="4349522" y="3072722"/>
            <a:ext cx="439026" cy="4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1" t="2124" r="25879" b="55482"/>
          <a:stretch/>
        </p:blipFill>
        <p:spPr bwMode="auto">
          <a:xfrm>
            <a:off x="1980159" y="3071087"/>
            <a:ext cx="515185" cy="495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7" t="19792" r="19236" b="19328"/>
          <a:stretch/>
        </p:blipFill>
        <p:spPr bwMode="auto">
          <a:xfrm>
            <a:off x="5796136" y="3304758"/>
            <a:ext cx="2519663" cy="18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09" t="1150" r="1394" b="56104"/>
          <a:stretch/>
        </p:blipFill>
        <p:spPr bwMode="auto">
          <a:xfrm>
            <a:off x="5585391" y="3165123"/>
            <a:ext cx="421489" cy="41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" t="2856" r="77273" b="57918"/>
          <a:stretch/>
        </p:blipFill>
        <p:spPr bwMode="auto">
          <a:xfrm>
            <a:off x="8096286" y="3072722"/>
            <a:ext cx="439026" cy="42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790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чик\Desktop\Открытый банк данных ОГЭ\1610227979_3-p-fon-v-vide-bloknota-dlya-prezentatsi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5"/>
            <a:ext cx="9144000" cy="68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Ленчик\Desktop\Zykl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226" y="1333635"/>
            <a:ext cx="4167998" cy="425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Ленчик\Desktop\vneurochka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671"/>
            <a:ext cx="2743913" cy="22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064053" y="2176292"/>
            <a:ext cx="2862864" cy="200792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Практические приемы в подготовке обучающихся к ОГЭ. </a:t>
            </a:r>
            <a:b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Лексико- грамматический аспект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9" name="Picture 3" descr="C:\Users\Ленчик\Desktop\kisspng-science-book-laboratory-chemistry-school-kids-5ac8234383c7566443470015230656675398.pn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250" y="4184212"/>
            <a:ext cx="2544972" cy="219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6" t="16270" r="39873" b="15079"/>
          <a:stretch/>
        </p:blipFill>
        <p:spPr bwMode="auto">
          <a:xfrm>
            <a:off x="957424" y="4092413"/>
            <a:ext cx="2242469" cy="22686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C:\Users\Ленчик\Desktop\bezymyannyj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66264"/>
            <a:ext cx="2058680" cy="20586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660232" y="3861047"/>
            <a:ext cx="1988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9900"/>
                </a:solidFill>
              </a:rPr>
              <a:t>Проектная деятельность</a:t>
            </a:r>
          </a:p>
        </p:txBody>
      </p:sp>
      <p:sp>
        <p:nvSpPr>
          <p:cNvPr id="16" name="Заголовок 15"/>
          <p:cNvSpPr txBox="1">
            <a:spLocks noGrp="1"/>
          </p:cNvSpPr>
          <p:nvPr>
            <p:ph type="title"/>
          </p:nvPr>
        </p:nvSpPr>
        <p:spPr>
          <a:xfrm>
            <a:off x="242420" y="250858"/>
            <a:ext cx="3034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i="1" dirty="0">
                <a:solidFill>
                  <a:srgbClr val="009900"/>
                </a:solidFill>
              </a:rPr>
              <a:t>Урочная</a:t>
            </a:r>
            <a:br>
              <a:rPr lang="ru-RU" sz="1800" b="1" i="1" dirty="0">
                <a:solidFill>
                  <a:srgbClr val="009900"/>
                </a:solidFill>
              </a:rPr>
            </a:br>
            <a:r>
              <a:rPr lang="ru-RU" sz="1800" b="1" i="1" dirty="0">
                <a:solidFill>
                  <a:srgbClr val="009900"/>
                </a:solidFill>
              </a:rPr>
              <a:t>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1210195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3635896" y="1085350"/>
            <a:ext cx="1512168" cy="9144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661414" y="78856"/>
            <a:ext cx="57606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Система работы учителя в урочной деятельности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-30266" y="6699490"/>
            <a:ext cx="9144000" cy="194320"/>
          </a:xfrm>
          <a:prstGeom prst="roundRect">
            <a:avLst>
              <a:gd name="adj" fmla="val 25757"/>
            </a:avLst>
          </a:prstGeom>
          <a:solidFill>
            <a:srgbClr val="99FF66"/>
          </a:solidFill>
          <a:ln w="57150"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6" descr="C:\Users\Ленчик\Desktop\ПНПО\Начало работы ПНПО\Критерий 4\Карточки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0" t="52860" r="5419" b="8098"/>
          <a:stretch/>
        </p:blipFill>
        <p:spPr bwMode="auto">
          <a:xfrm rot="10800000">
            <a:off x="3716118" y="777221"/>
            <a:ext cx="1317812" cy="2237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 descr="C:\Users\Ленчик\Desktop\ПНПО\Начало работы ПНПО\Критерий 4\Карточки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13" t="11154" r="8237" b="52480"/>
          <a:stretch/>
        </p:blipFill>
        <p:spPr bwMode="auto">
          <a:xfrm rot="10800000">
            <a:off x="4949761" y="1164173"/>
            <a:ext cx="1262282" cy="2223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C:\Users\Ленчик\Desktop\ПНПО\Начало работы ПНПО\Критерий 4\Конструктор урока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7" t="82779" r="48321" b="9687"/>
          <a:stretch/>
        </p:blipFill>
        <p:spPr bwMode="auto">
          <a:xfrm rot="5400000">
            <a:off x="348804" y="3834800"/>
            <a:ext cx="705428" cy="1036421"/>
          </a:xfrm>
          <a:prstGeom prst="rect">
            <a:avLst/>
          </a:prstGeom>
          <a:ln>
            <a:solidFill>
              <a:srgbClr val="33CC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9" descr="C:\Users\Ленчик\Desktop\ПНПО\Начало работы ПНПО\Критерий 4\Конструктор урока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92" t="82994" r="35387" b="10303"/>
          <a:stretch/>
        </p:blipFill>
        <p:spPr bwMode="auto">
          <a:xfrm rot="5400000">
            <a:off x="357182" y="5535153"/>
            <a:ext cx="781415" cy="943678"/>
          </a:xfrm>
          <a:prstGeom prst="rect">
            <a:avLst/>
          </a:prstGeom>
          <a:ln>
            <a:solidFill>
              <a:srgbClr val="33CC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C:\Users\Ленчик\Desktop\ПНПО\Начало работы ПНПО\Критерий 4\Конструктор урока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49" t="84225" r="19725" b="11314"/>
          <a:stretch/>
        </p:blipFill>
        <p:spPr bwMode="auto">
          <a:xfrm rot="5400000">
            <a:off x="3671727" y="4021428"/>
            <a:ext cx="896216" cy="853952"/>
          </a:xfrm>
          <a:prstGeom prst="rect">
            <a:avLst/>
          </a:prstGeom>
          <a:ln>
            <a:solidFill>
              <a:srgbClr val="33CC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1" descr="C:\Users\Ленчик\Desktop\ПНПО\Начало работы ПНПО\Критерий 4\Конструктор урока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1" t="40476" r="55791" b="54229"/>
          <a:stretch/>
        </p:blipFill>
        <p:spPr bwMode="auto">
          <a:xfrm rot="5400000">
            <a:off x="3583221" y="5588944"/>
            <a:ext cx="789424" cy="828091"/>
          </a:xfrm>
          <a:prstGeom prst="rect">
            <a:avLst/>
          </a:prstGeom>
          <a:ln>
            <a:solidFill>
              <a:srgbClr val="33CC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C:\Users\Ленчик\Desktop\ПНПО\Начало работы ПНПО\Критерий 4\Конструктор урока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8" t="40303" r="36847" b="54516"/>
          <a:stretch/>
        </p:blipFill>
        <p:spPr bwMode="auto">
          <a:xfrm rot="5400000">
            <a:off x="7308452" y="1593185"/>
            <a:ext cx="810630" cy="841006"/>
          </a:xfrm>
          <a:prstGeom prst="rect">
            <a:avLst/>
          </a:prstGeom>
          <a:ln>
            <a:solidFill>
              <a:srgbClr val="33CC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3" descr="C:\Users\Ленчик\Desktop\ПНПО\Начало работы ПНПО\Критерий 4\Конструктор урока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07" t="40238" r="21779" b="54419"/>
          <a:stretch/>
        </p:blipFill>
        <p:spPr bwMode="auto">
          <a:xfrm rot="5400000">
            <a:off x="7445196" y="3925932"/>
            <a:ext cx="878344" cy="1008111"/>
          </a:xfrm>
          <a:prstGeom prst="rect">
            <a:avLst/>
          </a:prstGeom>
          <a:ln>
            <a:solidFill>
              <a:srgbClr val="33CC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Ленчик\Desktop\ПНПО\Начало работы ПНПО\Критерий 4\Карточки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" t="50609" r="45817" b="28186"/>
          <a:stretch/>
        </p:blipFill>
        <p:spPr bwMode="auto">
          <a:xfrm rot="5400000">
            <a:off x="-276855" y="1529241"/>
            <a:ext cx="2312075" cy="128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Ленчик\Desktop\ПНПО\Начало работы ПНПО\Критерий 4\Карточки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" t="5130" r="44406" b="73996"/>
          <a:stretch/>
        </p:blipFill>
        <p:spPr bwMode="auto">
          <a:xfrm rot="5400000">
            <a:off x="816387" y="1114622"/>
            <a:ext cx="2291839" cy="1254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Ленчик\Desktop\ПНПО\Начало работы ПНПО\Критерий 4\Карточки.jpe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8" t="26987" r="47526" b="52703"/>
          <a:stretch/>
        </p:blipFill>
        <p:spPr bwMode="auto">
          <a:xfrm rot="5400000">
            <a:off x="1989405" y="1564506"/>
            <a:ext cx="2291838" cy="1344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33688" y="3883079"/>
            <a:ext cx="19805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Ученик создает новые подходы к решению задач, генерирует оригинальные идеи и использует их на практике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33688" y="5499160"/>
            <a:ext cx="19805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Ученик понимает, анализирует задачи. Выстраивает причинно-следственные связи, выделяет противоречия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67422" y="4067746"/>
            <a:ext cx="1980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Ученик сотрудничает с группой, способен занимать и распределять роли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519573" y="5314495"/>
            <a:ext cx="21340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Ученик может договариваться, аргументировать свою позицию. Решать конфликты, осознавать противоречия в интересах сторон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93026" y="2479071"/>
            <a:ext cx="2276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Ученик может оценить проделанную работу, личный и командный вклад. Способен мобилизовать себя.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724005" y="4926264"/>
            <a:ext cx="23592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Ученик способен создавать и работать с информацией в разных текстовых и визуальных форматах, в том числе, в цифровой среде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29471" y="3539454"/>
            <a:ext cx="2570983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Кооперация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743384" y="4981593"/>
            <a:ext cx="2570983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Коммуникация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618161" y="3537166"/>
            <a:ext cx="2364584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Грамотность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61784" y="896219"/>
            <a:ext cx="2570983" cy="61555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700" b="1" dirty="0" err="1">
                <a:latin typeface="Arial" panose="020B0604020202020204" pitchFamily="34" charset="0"/>
                <a:cs typeface="Arial" panose="020B0604020202020204" pitchFamily="34" charset="0"/>
              </a:rPr>
              <a:t>Метакогнитивные</a:t>
            </a:r>
            <a:r>
              <a:rPr lang="ru-RU" sz="1700" b="1" dirty="0">
                <a:latin typeface="Arial" panose="020B0604020202020204" pitchFamily="34" charset="0"/>
                <a:cs typeface="Arial" panose="020B0604020202020204" pitchFamily="34" charset="0"/>
              </a:rPr>
              <a:t> навыки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44034" y="3494734"/>
            <a:ext cx="289129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Креативное мышление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44505" y="5109785"/>
            <a:ext cx="296970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Критическое мышление</a:t>
            </a:r>
          </a:p>
        </p:txBody>
      </p:sp>
    </p:spTree>
    <p:extLst>
      <p:ext uri="{BB962C8B-B14F-4D97-AF65-F5344CB8AC3E}">
        <p14:creationId xmlns:p14="http://schemas.microsoft.com/office/powerpoint/2010/main" val="3793497604"/>
      </p:ext>
    </p:extLst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чик\Desktop\Открытый банк данных ОГЭ\1610227979_3-p-fon-v-vide-bloknota-dlya-prezentatsi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5"/>
            <a:ext cx="9144000" cy="68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235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rgbClr val="009900"/>
                </a:solidFill>
              </a:rPr>
              <a:t>Урочная</a:t>
            </a:r>
            <a:br>
              <a:rPr lang="ru-RU" b="1" i="1" dirty="0">
                <a:solidFill>
                  <a:srgbClr val="009900"/>
                </a:solidFill>
              </a:rPr>
            </a:br>
            <a:r>
              <a:rPr lang="ru-RU" b="1" i="1" dirty="0">
                <a:solidFill>
                  <a:srgbClr val="009900"/>
                </a:solidFill>
              </a:rPr>
              <a:t> деятельность</a:t>
            </a:r>
            <a:endParaRPr lang="ru-RU" dirty="0"/>
          </a:p>
        </p:txBody>
      </p:sp>
      <p:pic>
        <p:nvPicPr>
          <p:cNvPr id="5" name="Picture 5" descr="C:\Users\Ленчик\Desktop\bezymyanny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0"/>
            <a:ext cx="1628800" cy="1628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Ленчик\Desktop\ПНПО\Начало работы ПНПО\Критерий 4\4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2" t="8482" r="6922" b="71252"/>
          <a:stretch/>
        </p:blipFill>
        <p:spPr bwMode="auto">
          <a:xfrm rot="5400000">
            <a:off x="479465" y="439182"/>
            <a:ext cx="2076476" cy="1404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940970" y="3116262"/>
            <a:ext cx="4711150" cy="3553098"/>
            <a:chOff x="-19579" y="2073186"/>
            <a:chExt cx="4411559" cy="3084006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98266" y="2073186"/>
              <a:ext cx="1233374" cy="525364"/>
            </a:xfrm>
            <a:prstGeom prst="wedgeRoundRectCallout">
              <a:avLst>
                <a:gd name="adj1" fmla="val -16560"/>
                <a:gd name="adj2" fmla="val 103205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rgbClr val="C00000"/>
                  </a:solidFill>
                </a:rPr>
                <a:t>Creative </a:t>
              </a:r>
              <a:endParaRPr lang="ru-RU" sz="1600" dirty="0">
                <a:solidFill>
                  <a:srgbClr val="C00000"/>
                </a:solidFill>
              </a:endParaRPr>
            </a:p>
          </p:txBody>
        </p:sp>
        <p:sp>
          <p:nvSpPr>
            <p:cNvPr id="9" name="Прямоугольник с двумя скругленными противолежащими углами 8"/>
            <p:cNvSpPr/>
            <p:nvPr/>
          </p:nvSpPr>
          <p:spPr>
            <a:xfrm>
              <a:off x="-19579" y="3065361"/>
              <a:ext cx="1562609" cy="543219"/>
            </a:xfrm>
            <a:prstGeom prst="round2DiagRect">
              <a:avLst>
                <a:gd name="adj1" fmla="val 16667"/>
                <a:gd name="adj2" fmla="val 50000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rgbClr val="0070C0"/>
                  </a:solidFill>
                </a:rPr>
                <a:t>Imagination </a:t>
              </a:r>
              <a:endParaRPr lang="ru-RU" sz="2000" dirty="0">
                <a:solidFill>
                  <a:srgbClr val="0070C0"/>
                </a:solidFill>
              </a:endParaRPr>
            </a:p>
          </p:txBody>
        </p:sp>
        <p:sp>
          <p:nvSpPr>
            <p:cNvPr id="10" name="Скругленная прямоугольная выноска 9"/>
            <p:cNvSpPr/>
            <p:nvPr/>
          </p:nvSpPr>
          <p:spPr>
            <a:xfrm>
              <a:off x="3220061" y="4053005"/>
              <a:ext cx="1052625" cy="593014"/>
            </a:xfrm>
            <a:prstGeom prst="wedgeRoundRectCallout">
              <a:avLst>
                <a:gd name="adj1" fmla="val -35687"/>
                <a:gd name="adj2" fmla="val 9189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rgbClr val="FF0000"/>
                  </a:solidFill>
                </a:rPr>
                <a:t>Mouse</a:t>
              </a:r>
              <a:endParaRPr lang="ru-RU" sz="2000" dirty="0">
                <a:solidFill>
                  <a:srgbClr val="FF0000"/>
                </a:solidFill>
              </a:endParaRPr>
            </a:p>
          </p:txBody>
        </p:sp>
        <p:sp>
          <p:nvSpPr>
            <p:cNvPr id="11" name="Скругленная прямоугольная выноска 10"/>
            <p:cNvSpPr/>
            <p:nvPr/>
          </p:nvSpPr>
          <p:spPr>
            <a:xfrm>
              <a:off x="135804" y="3815948"/>
              <a:ext cx="1498305" cy="617304"/>
            </a:xfrm>
            <a:prstGeom prst="wedgeRoundRectCallout">
              <a:avLst>
                <a:gd name="adj1" fmla="val -26705"/>
                <a:gd name="adj2" fmla="val 88262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C00000"/>
                  </a:solidFill>
                </a:rPr>
                <a:t>Incredible atmosphere</a:t>
              </a:r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12" name="Прямоугольник с двумя скругленными противолежащими углами 11"/>
            <p:cNvSpPr/>
            <p:nvPr/>
          </p:nvSpPr>
          <p:spPr>
            <a:xfrm>
              <a:off x="2890887" y="2681253"/>
              <a:ext cx="1501093" cy="626877"/>
            </a:xfrm>
            <a:prstGeom prst="round2DiagRect">
              <a:avLst>
                <a:gd name="adj1" fmla="val 16667"/>
                <a:gd name="adj2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70C0"/>
                  </a:solidFill>
                </a:rPr>
                <a:t>Dangerous </a:t>
              </a:r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13" name="Скругленная прямоугольная выноска 12"/>
            <p:cNvSpPr/>
            <p:nvPr/>
          </p:nvSpPr>
          <p:spPr>
            <a:xfrm>
              <a:off x="1922306" y="2095900"/>
              <a:ext cx="1134126" cy="506994"/>
            </a:xfrm>
            <a:prstGeom prst="wedgeRoundRectCallout">
              <a:avLst>
                <a:gd name="adj1" fmla="val -14147"/>
                <a:gd name="adj2" fmla="val 91426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FF0000"/>
                  </a:solidFill>
                </a:rPr>
                <a:t>Presents</a:t>
              </a:r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14" name="Скругленная прямоугольная выноска 13"/>
            <p:cNvSpPr/>
            <p:nvPr/>
          </p:nvSpPr>
          <p:spPr>
            <a:xfrm>
              <a:off x="1156685" y="2462267"/>
              <a:ext cx="1003278" cy="437971"/>
            </a:xfrm>
            <a:prstGeom prst="wedgeRoundRectCallout">
              <a:avLst>
                <a:gd name="adj1" fmla="val -30028"/>
                <a:gd name="adj2" fmla="val 9415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Children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15" name="Прямоугольник с двумя скругленными противолежащими углами 14"/>
            <p:cNvSpPr/>
            <p:nvPr/>
          </p:nvSpPr>
          <p:spPr>
            <a:xfrm>
              <a:off x="1658323" y="3036521"/>
              <a:ext cx="1232564" cy="543219"/>
            </a:xfrm>
            <a:prstGeom prst="round2DiagRect">
              <a:avLst>
                <a:gd name="adj1" fmla="val 16667"/>
                <a:gd name="adj2" fmla="val 500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</a:rPr>
                <a:t>Disagree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6" name="Прямоугольник с двумя скругленными противолежащими углами 15"/>
            <p:cNvSpPr/>
            <p:nvPr/>
          </p:nvSpPr>
          <p:spPr>
            <a:xfrm>
              <a:off x="1325895" y="4524411"/>
              <a:ext cx="1730536" cy="632781"/>
            </a:xfrm>
            <a:prstGeom prst="round2DiagRect">
              <a:avLst>
                <a:gd name="adj1" fmla="val 16667"/>
                <a:gd name="adj2" fmla="val 5000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70C0"/>
                  </a:solidFill>
                </a:rPr>
                <a:t>To be interested in</a:t>
              </a:r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17" name="Скругленная прямоугольная выноска 16"/>
            <p:cNvSpPr/>
            <p:nvPr/>
          </p:nvSpPr>
          <p:spPr>
            <a:xfrm>
              <a:off x="2052158" y="3770857"/>
              <a:ext cx="1014725" cy="476137"/>
            </a:xfrm>
            <a:prstGeom prst="wedgeRoundRectCallout">
              <a:avLst>
                <a:gd name="adj1" fmla="val -30028"/>
                <a:gd name="adj2" fmla="val 94159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FF0000"/>
                  </a:solidFill>
                </a:rPr>
                <a:t>Men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940970" y="2132856"/>
            <a:ext cx="4021700" cy="89906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Составьте рассказ, используя данные выражения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 (Use past simple)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Ленчик\Desktop\рисунки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1" t="16699" r="5742" b="47257"/>
          <a:stretch/>
        </p:blipFill>
        <p:spPr bwMode="auto">
          <a:xfrm rot="10800000">
            <a:off x="5524724" y="1297824"/>
            <a:ext cx="1356925" cy="2490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Ленчик\Desktop\WhatsApp Image 2021-04-15 at 15.15.10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" r="1828"/>
          <a:stretch/>
        </p:blipFill>
        <p:spPr bwMode="auto">
          <a:xfrm>
            <a:off x="5652119" y="4477603"/>
            <a:ext cx="2812003" cy="2191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енчик\Desktop\Рисунок2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9" t="9872" r="22261" b="47212"/>
          <a:stretch/>
        </p:blipFill>
        <p:spPr bwMode="auto">
          <a:xfrm rot="10800000">
            <a:off x="6732240" y="2126217"/>
            <a:ext cx="1839432" cy="24460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195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чик\Desktop\Открытый банк данных ОГЭ\1610227979_3-p-fon-v-vide-bloknota-dlya-prezentatsi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5"/>
            <a:ext cx="9144000" cy="68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757" y="115026"/>
            <a:ext cx="8229600" cy="1009718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rgbClr val="009900"/>
                </a:solidFill>
              </a:rPr>
              <a:t>Урочная</a:t>
            </a:r>
            <a:br>
              <a:rPr lang="ru-RU" b="1" i="1" dirty="0">
                <a:solidFill>
                  <a:srgbClr val="009900"/>
                </a:solidFill>
              </a:rPr>
            </a:br>
            <a:r>
              <a:rPr lang="ru-RU" b="1" i="1" dirty="0">
                <a:solidFill>
                  <a:srgbClr val="009900"/>
                </a:solidFill>
              </a:rPr>
              <a:t> деятельность</a:t>
            </a:r>
            <a:endParaRPr lang="ru-RU" dirty="0"/>
          </a:p>
        </p:txBody>
      </p:sp>
      <p:pic>
        <p:nvPicPr>
          <p:cNvPr id="5" name="Picture 5" descr="C:\Users\Ленчик\Desktop\bezymyanny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0"/>
            <a:ext cx="1628800" cy="1628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Ленчик\Desktop\рисунки1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72" t="6182" r="9893" b="74501"/>
          <a:stretch/>
        </p:blipFill>
        <p:spPr bwMode="auto">
          <a:xfrm rot="5400000">
            <a:off x="410905" y="1092586"/>
            <a:ext cx="2396682" cy="146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4" t="20238" r="19905" b="17659"/>
          <a:stretch/>
        </p:blipFill>
        <p:spPr bwMode="auto">
          <a:xfrm>
            <a:off x="970472" y="3573016"/>
            <a:ext cx="3601528" cy="272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" t="2856" r="77273" b="57918"/>
          <a:stretch/>
        </p:blipFill>
        <p:spPr bwMode="auto">
          <a:xfrm>
            <a:off x="4163913" y="3137518"/>
            <a:ext cx="604687" cy="58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1" t="2124" r="25879" b="55482"/>
          <a:stretch/>
        </p:blipFill>
        <p:spPr bwMode="auto">
          <a:xfrm>
            <a:off x="539552" y="3246945"/>
            <a:ext cx="678377" cy="65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2" t="20040" r="20128" b="19246"/>
          <a:stretch/>
        </p:blipFill>
        <p:spPr bwMode="auto">
          <a:xfrm>
            <a:off x="4742557" y="1788140"/>
            <a:ext cx="3393319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09" t="1150" r="1394" b="56104"/>
          <a:stretch/>
        </p:blipFill>
        <p:spPr bwMode="auto">
          <a:xfrm>
            <a:off x="7857018" y="1511301"/>
            <a:ext cx="611230" cy="59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5" t="52558" r="51455" b="5535"/>
          <a:stretch/>
        </p:blipFill>
        <p:spPr bwMode="auto">
          <a:xfrm>
            <a:off x="4410838" y="1535789"/>
            <a:ext cx="608015" cy="57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0" t="20660" r="19348" b="44643"/>
          <a:stretch/>
        </p:blipFill>
        <p:spPr bwMode="auto">
          <a:xfrm>
            <a:off x="4773536" y="4839734"/>
            <a:ext cx="3495842" cy="1458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5" t="52558" r="51455" b="5535"/>
          <a:stretch/>
        </p:blipFill>
        <p:spPr bwMode="auto">
          <a:xfrm>
            <a:off x="7823027" y="4552430"/>
            <a:ext cx="608015" cy="57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Ленчик\Desktop\1616786016_23-p-knopki-krasivo-25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1" t="2124" r="25879" b="55482"/>
          <a:stretch/>
        </p:blipFill>
        <p:spPr bwMode="auto">
          <a:xfrm>
            <a:off x="4613030" y="4496668"/>
            <a:ext cx="576064" cy="55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Ленчик\Desktop\рисунок3.jpe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3" t="8649" r="12388" b="73045"/>
          <a:stretch/>
        </p:blipFill>
        <p:spPr bwMode="auto">
          <a:xfrm rot="5573146">
            <a:off x="1903631" y="1641972"/>
            <a:ext cx="231240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062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чик\Desktop\Открытый банк данных ОГЭ\1610227979_3-p-fon-v-vide-bloknota-dlya-prezentatsi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51"/>
            <a:ext cx="9144000" cy="68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>
                <a:solidFill>
                  <a:srgbClr val="009900"/>
                </a:solidFill>
              </a:rPr>
              <a:t>Урочная</a:t>
            </a:r>
            <a:r>
              <a:rPr lang="ru-RU" b="1" dirty="0">
                <a:solidFill>
                  <a:srgbClr val="009900"/>
                </a:solidFill>
              </a:rPr>
              <a:t> </a:t>
            </a:r>
            <a:br>
              <a:rPr lang="ru-RU" b="1" dirty="0">
                <a:solidFill>
                  <a:srgbClr val="009900"/>
                </a:solidFill>
              </a:rPr>
            </a:br>
            <a:r>
              <a:rPr lang="ru-RU" b="1" i="1" dirty="0">
                <a:solidFill>
                  <a:srgbClr val="009900"/>
                </a:solidFill>
              </a:rPr>
              <a:t>деятельность</a:t>
            </a:r>
          </a:p>
        </p:txBody>
      </p:sp>
      <p:pic>
        <p:nvPicPr>
          <p:cNvPr id="4098" name="Picture 2" descr="C:\Users\Ленчик\Desktop\рисунок4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21" t="11120" r="10914" b="54848"/>
          <a:stretch/>
        </p:blipFill>
        <p:spPr bwMode="auto">
          <a:xfrm rot="10800000">
            <a:off x="866709" y="908720"/>
            <a:ext cx="140189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Ленчик\Desktop\рисунок4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2" t="11459" r="66998" b="54848"/>
          <a:stretch/>
        </p:blipFill>
        <p:spPr bwMode="auto">
          <a:xfrm rot="10800000">
            <a:off x="1626290" y="1772816"/>
            <a:ext cx="1438444" cy="237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Ленчик\Desktop\рисунок4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9" t="9643" r="37615" b="54848"/>
          <a:stretch/>
        </p:blipFill>
        <p:spPr bwMode="auto">
          <a:xfrm rot="10800000">
            <a:off x="2042767" y="2529941"/>
            <a:ext cx="1481368" cy="251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18237" y="2028608"/>
            <a:ext cx="4916126" cy="1477328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Прием «Закончи цепочку»</a:t>
            </a:r>
          </a:p>
          <a:p>
            <a:r>
              <a:rPr lang="ru-RU" dirty="0"/>
              <a:t>Перед началом консультационного пункта один начинает писать грамматическую явление, другой следит и продолжает его работу и так все по цепочке.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04268" y="3721046"/>
            <a:ext cx="4744063" cy="2585323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Прием «Круговорот»</a:t>
            </a:r>
          </a:p>
          <a:p>
            <a:r>
              <a:rPr lang="ru-RU" dirty="0"/>
              <a:t>Один учащийся начинает писать 2 первых предложения рассказа, используя прилагательные и существительные, отдает другому, тот еще 2  и так далее (как разминка перед консультацией) – рассказы получаются интересные и неожиданные, что  создает положительный эмоциональный настрой перед консультацией</a:t>
            </a:r>
          </a:p>
        </p:txBody>
      </p:sp>
      <p:pic>
        <p:nvPicPr>
          <p:cNvPr id="11" name="Picture 5" descr="C:\Users\Ленчик\Desktop\bezymyannyj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343" y="138336"/>
            <a:ext cx="1628800" cy="1628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13560" y="5013707"/>
            <a:ext cx="31823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009900"/>
                </a:solidFill>
              </a:rPr>
              <a:t>Прием «Словарь дериваций»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009900"/>
                </a:solidFill>
              </a:rPr>
              <a:t>Прием «</a:t>
            </a:r>
            <a:r>
              <a:rPr lang="ru-RU" sz="2200" b="1">
                <a:solidFill>
                  <a:srgbClr val="009900"/>
                </a:solidFill>
              </a:rPr>
              <a:t>Облако тегов»</a:t>
            </a:r>
            <a:endParaRPr lang="ru-RU" sz="2200" b="1" dirty="0">
              <a:solidFill>
                <a:srgbClr val="0099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009900"/>
                </a:solidFill>
              </a:rPr>
              <a:t>Прием «Я рисую»</a:t>
            </a:r>
          </a:p>
          <a:p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195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чик\Desktop\Открытый банк данных ОГЭ\1610227979_3-p-fon-v-vide-bloknota-dlya-prezentatsi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5"/>
            <a:ext cx="9144000" cy="68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>
                <a:solidFill>
                  <a:srgbClr val="009900"/>
                </a:solidFill>
              </a:rPr>
              <a:t>Урочная</a:t>
            </a:r>
            <a:br>
              <a:rPr lang="ru-RU" b="1" i="1" dirty="0">
                <a:solidFill>
                  <a:srgbClr val="009900"/>
                </a:solidFill>
              </a:rPr>
            </a:br>
            <a:r>
              <a:rPr lang="ru-RU" b="1" i="1" dirty="0">
                <a:solidFill>
                  <a:srgbClr val="009900"/>
                </a:solidFill>
              </a:rPr>
              <a:t>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>
                <a:solidFill>
                  <a:srgbClr val="0070C0"/>
                </a:solidFill>
              </a:rPr>
              <a:t>Прием «Найди общее»: </a:t>
            </a:r>
            <a:r>
              <a:rPr lang="ru-RU" sz="2400" dirty="0"/>
              <a:t>обучающимся предлагается ряд слов. Нужно определить, что объединяет все эти слова.</a:t>
            </a:r>
            <a:r>
              <a:rPr lang="en-US" sz="2400" dirty="0"/>
              <a:t> </a:t>
            </a:r>
            <a:r>
              <a:rPr lang="en-US" sz="2400" dirty="0" err="1"/>
              <a:t>Например</a:t>
            </a:r>
            <a:r>
              <a:rPr lang="ru-RU" sz="2400" dirty="0"/>
              <a:t>:</a:t>
            </a:r>
            <a:r>
              <a:rPr lang="en-US" sz="2400" dirty="0"/>
              <a:t> scientist, translator, politician, driver, waitress, chemist, teacher, plumber, physicist, electrician, actress, florist, lawyer, librarian, doctor.</a:t>
            </a:r>
            <a:endParaRPr lang="ru-RU" sz="2400" dirty="0"/>
          </a:p>
          <a:p>
            <a:pPr algn="just"/>
            <a:endParaRPr lang="ru-RU" sz="2400" dirty="0"/>
          </a:p>
        </p:txBody>
      </p:sp>
      <p:pic>
        <p:nvPicPr>
          <p:cNvPr id="5" name="Picture 5" descr="C:\Users\Ленчик\Desktop\bezymyanny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0"/>
            <a:ext cx="1628800" cy="1628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1" t="50000" r="22359" b="23611"/>
          <a:stretch/>
        </p:blipFill>
        <p:spPr bwMode="auto">
          <a:xfrm>
            <a:off x="827585" y="3814401"/>
            <a:ext cx="7776864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062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чик\Desktop\Открытый банк данных ОГЭ\1610227979_3-p-fon-v-vide-bloknota-dlya-prezentatsi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5"/>
            <a:ext cx="9144000" cy="68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625"/>
            <a:ext cx="8229600" cy="1143000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rgbClr val="009900"/>
                </a:solidFill>
              </a:rPr>
              <a:t>Внеурочная</a:t>
            </a:r>
            <a:r>
              <a:rPr lang="ru-RU" b="1" dirty="0">
                <a:solidFill>
                  <a:srgbClr val="009900"/>
                </a:solidFill>
              </a:rPr>
              <a:t> </a:t>
            </a:r>
            <a:br>
              <a:rPr lang="ru-RU" b="1" dirty="0">
                <a:solidFill>
                  <a:srgbClr val="009900"/>
                </a:solidFill>
              </a:rPr>
            </a:br>
            <a:r>
              <a:rPr lang="ru-RU" b="1" i="1" dirty="0">
                <a:solidFill>
                  <a:srgbClr val="009900"/>
                </a:solidFill>
              </a:rPr>
              <a:t>деятельность</a:t>
            </a:r>
          </a:p>
        </p:txBody>
      </p:sp>
      <p:pic>
        <p:nvPicPr>
          <p:cNvPr id="5" name="Picture 2" descr="C:\Users\Ленчик\Desktop\vneurochk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24644"/>
            <a:ext cx="203580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Ленчик\Desktop\Титульный внеурочки.jpe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2" r="8110" b="4883"/>
          <a:stretch/>
        </p:blipFill>
        <p:spPr bwMode="auto">
          <a:xfrm rot="10800000">
            <a:off x="6188730" y="3637477"/>
            <a:ext cx="212096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Ленчик\Desktop\ПНПО\Начало работы ПНПО\Критерий 4\Титульный внеурочки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7" b="4838"/>
          <a:stretch/>
        </p:blipFill>
        <p:spPr bwMode="auto">
          <a:xfrm>
            <a:off x="899592" y="1196752"/>
            <a:ext cx="2016223" cy="273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1905505"/>
            <a:ext cx="5184576" cy="15234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1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«Английский – это просто»</a:t>
            </a:r>
          </a:p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Результат: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формирование определенных навыков и умений, необходимых для успешного выполнения экзаменационных заданий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4221088"/>
            <a:ext cx="4701261" cy="15081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«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English Club</a:t>
            </a: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Результат: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развитие познавательных интересов, интеллектуальных, творческих и коммуникативных способностей учащихся, подготовка к ВПР</a:t>
            </a:r>
          </a:p>
        </p:txBody>
      </p:sp>
    </p:spTree>
    <p:extLst>
      <p:ext uri="{BB962C8B-B14F-4D97-AF65-F5344CB8AC3E}">
        <p14:creationId xmlns:p14="http://schemas.microsoft.com/office/powerpoint/2010/main" val="2510743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чик\Desktop\Открытый банк данных ОГЭ\1610227979_3-p-fon-v-vide-bloknota-dlya-prezentatsi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5"/>
            <a:ext cx="9144000" cy="68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373" y="116632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ru-RU" b="1" i="1" dirty="0">
                <a:solidFill>
                  <a:srgbClr val="009900"/>
                </a:solidFill>
              </a:rPr>
            </a:br>
            <a:r>
              <a:rPr lang="ru-RU" sz="4900" b="1" i="1" dirty="0">
                <a:solidFill>
                  <a:srgbClr val="009900"/>
                </a:solidFill>
              </a:rPr>
              <a:t>Проектная </a:t>
            </a:r>
            <a:br>
              <a:rPr lang="ru-RU" sz="4900" b="1" i="1" dirty="0">
                <a:solidFill>
                  <a:srgbClr val="009900"/>
                </a:solidFill>
              </a:rPr>
            </a:br>
            <a:r>
              <a:rPr lang="ru-RU" sz="4900" b="1" i="1" dirty="0">
                <a:solidFill>
                  <a:srgbClr val="009900"/>
                </a:solidFill>
              </a:rPr>
              <a:t>деятельность</a:t>
            </a:r>
            <a:br>
              <a:rPr lang="ru-RU" sz="4900" b="1" i="1" dirty="0">
                <a:solidFill>
                  <a:srgbClr val="009900"/>
                </a:solidFill>
              </a:rPr>
            </a:br>
            <a:endParaRPr lang="ru-RU" sz="4900" dirty="0"/>
          </a:p>
        </p:txBody>
      </p:sp>
      <p:pic>
        <p:nvPicPr>
          <p:cNvPr id="5" name="Picture 3" descr="C:\Users\Ленчик\Desktop\kisspng-science-book-laboratory-chemistry-school-kids-5ac8234383c7566443470015230656675398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646" y="16625"/>
            <a:ext cx="1716786" cy="1481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Ленчик\Desktop\WhatsApp Image 2021-04-15 at 15.25.51 (1)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8" t="3391" r="21098"/>
          <a:stretch/>
        </p:blipFill>
        <p:spPr bwMode="auto">
          <a:xfrm rot="21257686">
            <a:off x="1226788" y="1616942"/>
            <a:ext cx="1930338" cy="2586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Ленчик\Desktop\WhatsApp Image 2021-04-15 at 15.25.52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" t="7390"/>
          <a:stretch/>
        </p:blipFill>
        <p:spPr bwMode="auto">
          <a:xfrm rot="950405">
            <a:off x="2767813" y="3887805"/>
            <a:ext cx="2649229" cy="1922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Ленчик\Desktop\WhatsApp Image 2021-04-15 at 15.25.51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2478">
            <a:off x="893816" y="3983960"/>
            <a:ext cx="2596284" cy="1947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Ленчик\Desktop\WhatsApp Image 2022-02-16 at 11.40.56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3" t="1674" b="5012"/>
          <a:stretch/>
        </p:blipFill>
        <p:spPr bwMode="auto">
          <a:xfrm rot="16200000">
            <a:off x="6107031" y="3578791"/>
            <a:ext cx="2115625" cy="2757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8044" y="5939546"/>
            <a:ext cx="386714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Комикс как образовательный ресурс</a:t>
            </a:r>
          </a:p>
        </p:txBody>
      </p:sp>
      <p:pic>
        <p:nvPicPr>
          <p:cNvPr id="12" name="Picture 5" descr="C:\Users\Ленчик\Desktop\WhatsApp Image 2022-02-16 at 11.40.57 (1).jpe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" t="8474" r="-1" b="7154"/>
          <a:stretch/>
        </p:blipFill>
        <p:spPr bwMode="auto">
          <a:xfrm>
            <a:off x="4092427" y="1361005"/>
            <a:ext cx="3076308" cy="1981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945362" y="6011187"/>
            <a:ext cx="3888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9900"/>
                </a:solidFill>
              </a:rPr>
              <a:t>Проектные работы  учащихся 9-10 классов по английскому языку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11960" y="3253422"/>
            <a:ext cx="3762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33399"/>
                </a:solidFill>
              </a:rPr>
              <a:t>Проектные работы на уроках английского языка</a:t>
            </a:r>
          </a:p>
        </p:txBody>
      </p:sp>
    </p:spTree>
    <p:extLst>
      <p:ext uri="{BB962C8B-B14F-4D97-AF65-F5344CB8AC3E}">
        <p14:creationId xmlns:p14="http://schemas.microsoft.com/office/powerpoint/2010/main" val="12101954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460</Words>
  <Application>Microsoft Office PowerPoint</Application>
  <PresentationFormat>Экран (4:3)</PresentationFormat>
  <Paragraphs>56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Урочная  деятельность</vt:lpstr>
      <vt:lpstr> Система работы учителя в урочной деятельности</vt:lpstr>
      <vt:lpstr>Урочная  деятельность</vt:lpstr>
      <vt:lpstr>Урочная  деятельность</vt:lpstr>
      <vt:lpstr>Урочная  деятельность</vt:lpstr>
      <vt:lpstr>Урочная  деятельность</vt:lpstr>
      <vt:lpstr>Внеурочная  деятельность</vt:lpstr>
      <vt:lpstr> Проектная  деятельность </vt:lpstr>
      <vt:lpstr> Подготовка к ОГЭ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Межрайонный семинар «Презентация дидактических и методических материалов по повышению качества по подготовке к ГИА»</dc:title>
  <dc:creator>Ленчик</dc:creator>
  <cp:lastModifiedBy>Пользователь</cp:lastModifiedBy>
  <cp:revision>62</cp:revision>
  <cp:lastPrinted>2022-02-16T09:43:50Z</cp:lastPrinted>
  <dcterms:created xsi:type="dcterms:W3CDTF">2022-02-14T13:49:07Z</dcterms:created>
  <dcterms:modified xsi:type="dcterms:W3CDTF">2022-04-18T08:45:47Z</dcterms:modified>
</cp:coreProperties>
</file>