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66" r:id="rId3"/>
    <p:sldId id="258" r:id="rId4"/>
    <p:sldId id="259" r:id="rId5"/>
    <p:sldId id="260" r:id="rId6"/>
    <p:sldId id="267" r:id="rId7"/>
    <p:sldId id="262" r:id="rId8"/>
    <p:sldId id="263" r:id="rId9"/>
    <p:sldId id="268" r:id="rId10"/>
    <p:sldId id="264" r:id="rId11"/>
    <p:sldId id="269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C82FD-79D1-4E78-9DF3-CFC2D07F5189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48FB3-7012-4E22-A470-83A8078D61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861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48FB3-7012-4E22-A470-83A8078D614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990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517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01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92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90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135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627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89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38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9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080F-2574-4BA2-AC84-57654C1AD6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53DE4-6E9E-4151-B6AA-1E8C419AF6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828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628800"/>
            <a:ext cx="7272808" cy="3744416"/>
          </a:xfrm>
        </p:spPr>
        <p:txBody>
          <a:bodyPr>
            <a:noAutofit/>
          </a:bodyPr>
          <a:lstStyle/>
          <a:p>
            <a:r>
              <a:rPr lang="ru-RU" sz="3200" i="1" dirty="0">
                <a:latin typeface="Century Schoolbook" pitchFamily="18" charset="0"/>
              </a:rPr>
              <a:t>Формирование функциональной грамотности учащихся начальной школы на уроках русского языка.</a:t>
            </a:r>
            <a:br>
              <a:rPr lang="ru-RU" sz="3200" i="1" dirty="0">
                <a:latin typeface="Century Schoolbook" pitchFamily="18" charset="0"/>
              </a:rPr>
            </a:br>
            <a:endParaRPr lang="ru-RU" sz="3200" i="1" dirty="0"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5301208"/>
            <a:ext cx="6172200" cy="1371600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Токарь Оксана Алексеевна</a:t>
            </a:r>
          </a:p>
          <a:p>
            <a:pPr algn="r"/>
            <a:r>
              <a:rPr lang="ru-RU" sz="2400" dirty="0" smtClean="0"/>
              <a:t>МБОУ СОШ №6</a:t>
            </a:r>
          </a:p>
          <a:p>
            <a:pPr algn="r"/>
            <a:r>
              <a:rPr lang="ru-RU" sz="2400" dirty="0"/>
              <a:t>с</a:t>
            </a:r>
            <a:r>
              <a:rPr lang="ru-RU" sz="2400" dirty="0" smtClean="0"/>
              <a:t>т. Новолеушковской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5796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8172908" cy="44644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Century Schoolbook" pitchFamily="18" charset="0"/>
              </a:rPr>
              <a:t>С</a:t>
            </a:r>
            <a:r>
              <a:rPr lang="ru-RU" sz="2800" b="1" dirty="0" smtClean="0">
                <a:latin typeface="Century Schoolbook" pitchFamily="18" charset="0"/>
              </a:rPr>
              <a:t>ловарная </a:t>
            </a:r>
            <a:r>
              <a:rPr lang="ru-RU" sz="2800" b="1" dirty="0">
                <a:latin typeface="Century Schoolbook" pitchFamily="18" charset="0"/>
              </a:rPr>
              <a:t>работа</a:t>
            </a:r>
            <a:r>
              <a:rPr lang="ru-RU" sz="2800" dirty="0">
                <a:latin typeface="Century Schoolbook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1. Предлагаю выписать из словаря слова с непроверяемыми безударными гласными по вариантам (1в – с гласной а, 2в – с гласной о).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2. Выписать слова, отвечающие на вопросы кто? (что?).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3. Выписать слова, в которых два слога (три слога). 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4. Выписать слова на тему «Животные», «Школьные принадлежности</a:t>
            </a:r>
            <a:r>
              <a:rPr lang="ru-RU" sz="2800" dirty="0" smtClean="0">
                <a:latin typeface="Century Schoolbook" pitchFamily="18" charset="0"/>
              </a:rPr>
              <a:t>». </a:t>
            </a:r>
            <a:endParaRPr lang="ru-RU" sz="2800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20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44"/>
            <a:ext cx="9126341" cy="684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070140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entury Schoolbook" pitchFamily="18" charset="0"/>
              </a:rPr>
              <a:t>5. Выборочный диктант. Читаю текст, дети должны записать словарное слово, которое встретилось. </a:t>
            </a:r>
          </a:p>
          <a:p>
            <a:r>
              <a:rPr lang="ru-RU" sz="2800" dirty="0" smtClean="0">
                <a:latin typeface="Century Schoolbook" pitchFamily="18" charset="0"/>
              </a:rPr>
              <a:t>6. Ответить на вопросы. Кто живёт в лесу? Кто следит за чистотой в классе? Какие овощи растут на огороде? И т.д. </a:t>
            </a:r>
          </a:p>
          <a:p>
            <a:r>
              <a:rPr lang="ru-RU" sz="2800" dirty="0" smtClean="0">
                <a:latin typeface="Century Schoolbook" pitchFamily="18" charset="0"/>
              </a:rPr>
              <a:t>7. Отгадать </a:t>
            </a:r>
            <a:r>
              <a:rPr lang="ru-RU" sz="2800" dirty="0" smtClean="0">
                <a:latin typeface="Century Schoolbook" pitchFamily="18" charset="0"/>
              </a:rPr>
              <a:t>загадку</a:t>
            </a:r>
            <a:r>
              <a:rPr lang="ru-RU" sz="2800" dirty="0">
                <a:latin typeface="Century Schoolbook" pitchFamily="18" charset="0"/>
              </a:rPr>
              <a:t>.</a:t>
            </a:r>
            <a:endParaRPr lang="ru-RU" sz="2800" dirty="0" smtClean="0">
              <a:latin typeface="Century Schoolbook" pitchFamily="18" charset="0"/>
            </a:endParaRPr>
          </a:p>
          <a:p>
            <a:r>
              <a:rPr lang="ru-RU" sz="2800" dirty="0" smtClean="0">
                <a:latin typeface="Century Schoolbook" pitchFamily="18" charset="0"/>
              </a:rPr>
              <a:t>8. Игра «Найди лишнее слово». </a:t>
            </a:r>
            <a:endParaRPr lang="ru-RU" sz="2800" dirty="0">
              <a:latin typeface="Century Schoolbook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1485365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Century Schoolbook" pitchFamily="18" charset="0"/>
              </a:rPr>
              <a:t>Словарная работа</a:t>
            </a:r>
            <a:r>
              <a:rPr lang="ru-RU" sz="2800" dirty="0" smtClean="0">
                <a:latin typeface="Century Schoolbook" pitchFamily="18" charset="0"/>
              </a:rPr>
              <a:t>.</a:t>
            </a:r>
            <a:endParaRPr lang="ru-RU" sz="2800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2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7938"/>
            <a:ext cx="9126537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08912" cy="4845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36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entury Schoolbook" pitchFamily="18" charset="0"/>
              </a:rPr>
              <a:t>Желаю </a:t>
            </a:r>
            <a:r>
              <a:rPr lang="ru-RU" dirty="0">
                <a:solidFill>
                  <a:srgbClr val="FF0000"/>
                </a:solidFill>
                <a:latin typeface="Century Schoolbook" pitchFamily="18" charset="0"/>
              </a:rPr>
              <a:t>успехов в работе и грамотных учеников</a:t>
            </a:r>
            <a:r>
              <a:rPr lang="ru-RU" dirty="0" smtClean="0">
                <a:solidFill>
                  <a:srgbClr val="FF0000"/>
                </a:solidFill>
                <a:latin typeface="Century Schoolbook" pitchFamily="18" charset="0"/>
              </a:rPr>
              <a:t>!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entury Schoolbook" pitchFamily="18" charset="0"/>
              </a:rPr>
              <a:t>Спасибо за внимание!</a:t>
            </a:r>
            <a:endParaRPr lang="ru-RU" dirty="0">
              <a:solidFill>
                <a:srgbClr val="FF0000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0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700809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smtClean="0">
                <a:latin typeface="Century Schoolbook" pitchFamily="18" charset="0"/>
              </a:rPr>
              <a:t>«Мои ученики будут узнавать новое не от меня. Они будут открывать это новое сами. Моя задача - помочь им раскрыться и развить собственные идеи»</a:t>
            </a:r>
          </a:p>
          <a:p>
            <a:pPr algn="r"/>
            <a:r>
              <a:rPr lang="ru-RU" sz="3200" dirty="0" smtClean="0">
                <a:latin typeface="Century Schoolbook" pitchFamily="18" charset="0"/>
              </a:rPr>
              <a:t>И. Г. Песталоцци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17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7632848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Century Schoolbook" pitchFamily="18" charset="0"/>
              </a:rPr>
              <a:t>Приёмы по формированию </a:t>
            </a:r>
            <a:r>
              <a:rPr lang="ru-RU" sz="2800" dirty="0">
                <a:latin typeface="Century Schoolbook" pitchFamily="18" charset="0"/>
              </a:rPr>
              <a:t>функциональной грамотности младших </a:t>
            </a:r>
            <a:r>
              <a:rPr lang="ru-RU" sz="2800" dirty="0" smtClean="0">
                <a:latin typeface="Century Schoolbook" pitchFamily="18" charset="0"/>
              </a:rPr>
              <a:t>школьников </a:t>
            </a:r>
            <a:r>
              <a:rPr lang="ru-RU" sz="2800" dirty="0">
                <a:latin typeface="Century Schoolbook" pitchFamily="18" charset="0"/>
              </a:rPr>
              <a:t>можно условно разделить </a:t>
            </a:r>
            <a:r>
              <a:rPr lang="ru-RU" sz="2800" b="1" dirty="0">
                <a:latin typeface="Century Schoolbook" pitchFamily="18" charset="0"/>
              </a:rPr>
              <a:t>на 3 группы: </a:t>
            </a:r>
            <a:endParaRPr lang="ru-RU" sz="2800" b="1" dirty="0" smtClean="0">
              <a:latin typeface="Century Schoolbook" pitchFamily="18" charset="0"/>
            </a:endParaRPr>
          </a:p>
          <a:p>
            <a:r>
              <a:rPr lang="ru-RU" sz="2800" dirty="0" smtClean="0">
                <a:latin typeface="Century Schoolbook" pitchFamily="18" charset="0"/>
              </a:rPr>
              <a:t>приёмы</a:t>
            </a:r>
            <a:r>
              <a:rPr lang="ru-RU" sz="2800" dirty="0">
                <a:latin typeface="Century Schoolbook" pitchFamily="18" charset="0"/>
              </a:rPr>
              <a:t>, повышающие познавательный интерес; </a:t>
            </a:r>
            <a:endParaRPr lang="ru-RU" sz="2800" dirty="0" smtClean="0">
              <a:latin typeface="Century Schoolbook" pitchFamily="18" charset="0"/>
            </a:endParaRPr>
          </a:p>
          <a:p>
            <a:r>
              <a:rPr lang="ru-RU" sz="2800" dirty="0" smtClean="0">
                <a:latin typeface="Century Schoolbook" pitchFamily="18" charset="0"/>
              </a:rPr>
              <a:t>приёмы</a:t>
            </a:r>
            <a:r>
              <a:rPr lang="ru-RU" sz="2800" dirty="0">
                <a:latin typeface="Century Schoolbook" pitchFamily="18" charset="0"/>
              </a:rPr>
              <a:t>, которые учат работать с </a:t>
            </a:r>
            <a:r>
              <a:rPr lang="ru-RU" sz="2800" dirty="0" smtClean="0">
                <a:latin typeface="Century Schoolbook" pitchFamily="18" charset="0"/>
              </a:rPr>
              <a:t>информацией;</a:t>
            </a:r>
            <a:endParaRPr lang="ru-RU" sz="2800" dirty="0">
              <a:latin typeface="Century Schoolbook" pitchFamily="18" charset="0"/>
            </a:endParaRPr>
          </a:p>
          <a:p>
            <a:r>
              <a:rPr lang="ru-RU" sz="2800" dirty="0" smtClean="0">
                <a:latin typeface="Century Schoolbook" pitchFamily="18" charset="0"/>
              </a:rPr>
              <a:t>приёмы </a:t>
            </a:r>
            <a:r>
              <a:rPr lang="ru-RU" sz="2800" dirty="0">
                <a:latin typeface="Century Schoolbook" pitchFamily="18" charset="0"/>
              </a:rPr>
              <a:t>формирования грамотного письма.</a:t>
            </a:r>
          </a:p>
          <a:p>
            <a:pPr marL="0" indent="0">
              <a:buNone/>
            </a:pPr>
            <a:endParaRPr lang="ru-RU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0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40060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300" b="1" dirty="0" smtClean="0">
                <a:latin typeface="Century Schoolbook" pitchFamily="18" charset="0"/>
              </a:rPr>
              <a:t>1. Приёмы</a:t>
            </a:r>
            <a:r>
              <a:rPr lang="ru-RU" sz="3300" b="1" dirty="0">
                <a:latin typeface="Century Schoolbook" pitchFamily="18" charset="0"/>
              </a:rPr>
              <a:t>, повышающие познавательный интерес к изучаемой теме и активизирующие мыслительную деятельность ребенка.</a:t>
            </a:r>
            <a:endParaRPr lang="ru-RU" sz="3300" dirty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3300" b="1" i="1" dirty="0" smtClean="0">
                <a:latin typeface="Century Schoolbook" pitchFamily="18" charset="0"/>
              </a:rPr>
              <a:t>1). </a:t>
            </a:r>
            <a:r>
              <a:rPr lang="ru-RU" sz="3300" dirty="0">
                <a:latin typeface="Century Schoolbook" pitchFamily="18" charset="0"/>
              </a:rPr>
              <a:t>Приёмы «Удивляй!» и «Яркое пятно».</a:t>
            </a:r>
          </a:p>
          <a:p>
            <a:pPr marL="0" indent="0">
              <a:buNone/>
            </a:pPr>
            <a:r>
              <a:rPr lang="ru-RU" sz="3300" b="1" i="1" dirty="0" smtClean="0">
                <a:latin typeface="Century Schoolbook" pitchFamily="18" charset="0"/>
              </a:rPr>
              <a:t>2). </a:t>
            </a:r>
            <a:r>
              <a:rPr lang="ru-RU" sz="3300" dirty="0">
                <a:latin typeface="Century Schoolbook" pitchFamily="18" charset="0"/>
              </a:rPr>
              <a:t>П</a:t>
            </a:r>
            <a:r>
              <a:rPr lang="ru-RU" sz="3300" dirty="0" smtClean="0">
                <a:latin typeface="Century Schoolbook" pitchFamily="18" charset="0"/>
              </a:rPr>
              <a:t>риём </a:t>
            </a:r>
            <a:r>
              <a:rPr lang="ru-RU" sz="3300" dirty="0">
                <a:latin typeface="Century Schoolbook" pitchFamily="18" charset="0"/>
              </a:rPr>
              <a:t>"Отсроченная отгадка</a:t>
            </a:r>
            <a:r>
              <a:rPr lang="ru-RU" sz="3300" dirty="0" smtClean="0">
                <a:latin typeface="Century Schoolbook" pitchFamily="18" charset="0"/>
              </a:rPr>
              <a:t>".</a:t>
            </a:r>
          </a:p>
          <a:p>
            <a:pPr marL="0" indent="0">
              <a:buNone/>
            </a:pPr>
            <a:r>
              <a:rPr lang="ru-RU" sz="3300" b="1" i="1" dirty="0" smtClean="0">
                <a:latin typeface="Century Schoolbook" pitchFamily="18" charset="0"/>
              </a:rPr>
              <a:t>3). </a:t>
            </a:r>
            <a:r>
              <a:rPr lang="ru-RU" sz="3300" dirty="0">
                <a:latin typeface="Century Schoolbook" pitchFamily="18" charset="0"/>
              </a:rPr>
              <a:t>Приём </a:t>
            </a:r>
            <a:r>
              <a:rPr lang="ru-RU" sz="3300" dirty="0" smtClean="0">
                <a:latin typeface="Century Schoolbook" pitchFamily="18" charset="0"/>
              </a:rPr>
              <a:t>«Проблемная </a:t>
            </a:r>
            <a:r>
              <a:rPr lang="ru-RU" sz="3300" dirty="0">
                <a:latin typeface="Century Schoolbook" pitchFamily="18" charset="0"/>
              </a:rPr>
              <a:t>ситуация</a:t>
            </a:r>
            <a:r>
              <a:rPr lang="ru-RU" sz="3300" dirty="0" smtClean="0">
                <a:latin typeface="Century Schoolbook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3300" dirty="0" smtClean="0">
                <a:latin typeface="Century Schoolbook" pitchFamily="18" charset="0"/>
              </a:rPr>
              <a:t>Вставьте </a:t>
            </a:r>
            <a:r>
              <a:rPr lang="ru-RU" sz="3300" dirty="0">
                <a:latin typeface="Century Schoolbook" pitchFamily="18" charset="0"/>
              </a:rPr>
              <a:t>пропущенные буквы, подобрав проверочные слова:</a:t>
            </a:r>
          </a:p>
          <a:p>
            <a:pPr marL="0" indent="0">
              <a:buNone/>
            </a:pPr>
            <a:r>
              <a:rPr lang="ru-RU" sz="3300" dirty="0" err="1">
                <a:latin typeface="Century Schoolbook" pitchFamily="18" charset="0"/>
              </a:rPr>
              <a:t>Пиро</a:t>
            </a:r>
            <a:r>
              <a:rPr lang="ru-RU" sz="3300" dirty="0">
                <a:latin typeface="Century Schoolbook" pitchFamily="18" charset="0"/>
              </a:rPr>
              <a:t>..,    </a:t>
            </a:r>
            <a:r>
              <a:rPr lang="ru-RU" sz="3300" dirty="0" err="1">
                <a:latin typeface="Century Schoolbook" pitchFamily="18" charset="0"/>
              </a:rPr>
              <a:t>горо</a:t>
            </a:r>
            <a:r>
              <a:rPr lang="ru-RU" sz="3300" dirty="0">
                <a:latin typeface="Century Schoolbook" pitchFamily="18" charset="0"/>
              </a:rPr>
              <a:t>..,    </a:t>
            </a:r>
            <a:r>
              <a:rPr lang="ru-RU" sz="3300" dirty="0" err="1">
                <a:latin typeface="Century Schoolbook" pitchFamily="18" charset="0"/>
              </a:rPr>
              <a:t>клю</a:t>
            </a:r>
            <a:r>
              <a:rPr lang="ru-RU" sz="3300" dirty="0">
                <a:latin typeface="Century Schoolbook" pitchFamily="18" charset="0"/>
              </a:rPr>
              <a:t>..,    пру…,    </a:t>
            </a:r>
            <a:r>
              <a:rPr lang="ru-RU" sz="3300" dirty="0" err="1">
                <a:latin typeface="Century Schoolbook" pitchFamily="18" charset="0"/>
              </a:rPr>
              <a:t>ска</a:t>
            </a:r>
            <a:r>
              <a:rPr lang="ru-RU" sz="3300" dirty="0">
                <a:latin typeface="Century Schoolbook" pitchFamily="18" charset="0"/>
              </a:rPr>
              <a:t>..ка.</a:t>
            </a:r>
          </a:p>
          <a:p>
            <a:pPr marL="0" indent="0">
              <a:buNone/>
            </a:pPr>
            <a:r>
              <a:rPr lang="ru-RU" sz="3300" b="1" i="1" dirty="0">
                <a:latin typeface="Century Schoolbook" pitchFamily="18" charset="0"/>
              </a:rPr>
              <a:t>Проблема: </a:t>
            </a:r>
            <a:r>
              <a:rPr lang="ru-RU" sz="3300" dirty="0">
                <a:latin typeface="Century Schoolbook" pitchFamily="18" charset="0"/>
              </a:rPr>
              <a:t>знакомый приём для проверки последнего слова не работает, как же проверить парную согласную в середине слова?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61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13384"/>
            <a:ext cx="8352928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3</a:t>
            </a:r>
            <a:r>
              <a:rPr lang="ru-RU" sz="2800" b="1" i="1" dirty="0">
                <a:latin typeface="Century Schoolbook" pitchFamily="18" charset="0"/>
              </a:rPr>
              <a:t>). </a:t>
            </a:r>
            <a:r>
              <a:rPr lang="ru-RU" sz="2800" dirty="0">
                <a:latin typeface="Century Schoolbook" pitchFamily="18" charset="0"/>
              </a:rPr>
              <a:t>Приём «Проблемная ситуация</a:t>
            </a:r>
            <a:r>
              <a:rPr lang="ru-RU" sz="2800" dirty="0" smtClean="0">
                <a:latin typeface="Century Schoolbook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800" dirty="0" smtClean="0">
                <a:latin typeface="Century Schoolbook" pitchFamily="18" charset="0"/>
              </a:rPr>
              <a:t>Вставьте </a:t>
            </a:r>
            <a:r>
              <a:rPr lang="ru-RU" sz="2800" dirty="0">
                <a:latin typeface="Century Schoolbook" pitchFamily="18" charset="0"/>
              </a:rPr>
              <a:t>пропущенные буквы парных согласных, подобрав проверочные слова:</a:t>
            </a:r>
          </a:p>
          <a:p>
            <a:pPr marL="0" indent="0">
              <a:buNone/>
            </a:pPr>
            <a:r>
              <a:rPr lang="ru-RU" sz="2800" dirty="0">
                <a:latin typeface="Century Schoolbook" pitchFamily="18" charset="0"/>
              </a:rPr>
              <a:t>Лу..,    </a:t>
            </a:r>
            <a:r>
              <a:rPr lang="ru-RU" sz="2800" dirty="0" err="1">
                <a:latin typeface="Century Schoolbook" pitchFamily="18" charset="0"/>
              </a:rPr>
              <a:t>пиро</a:t>
            </a:r>
            <a:r>
              <a:rPr lang="ru-RU" sz="2800" dirty="0">
                <a:latin typeface="Century Schoolbook" pitchFamily="18" charset="0"/>
              </a:rPr>
              <a:t>..,    ко..,    </a:t>
            </a:r>
            <a:r>
              <a:rPr lang="ru-RU" sz="2800" dirty="0" err="1">
                <a:latin typeface="Century Schoolbook" pitchFamily="18" charset="0"/>
              </a:rPr>
              <a:t>горо</a:t>
            </a:r>
            <a:r>
              <a:rPr lang="ru-RU" sz="2800" dirty="0">
                <a:latin typeface="Century Schoolbook" pitchFamily="18" charset="0"/>
              </a:rPr>
              <a:t>..,    пру..,    </a:t>
            </a:r>
            <a:r>
              <a:rPr lang="ru-RU" sz="2800" dirty="0" err="1">
                <a:latin typeface="Century Schoolbook" pitchFamily="18" charset="0"/>
              </a:rPr>
              <a:t>клю</a:t>
            </a:r>
            <a:r>
              <a:rPr lang="ru-RU" sz="2800" dirty="0">
                <a:latin typeface="Century Schoolbook" pitchFamily="18" charset="0"/>
              </a:rPr>
              <a:t>..,    пру…,    </a:t>
            </a:r>
            <a:r>
              <a:rPr lang="ru-RU" sz="2800" dirty="0" err="1">
                <a:latin typeface="Century Schoolbook" pitchFamily="18" charset="0"/>
              </a:rPr>
              <a:t>овра</a:t>
            </a:r>
            <a:r>
              <a:rPr lang="ru-RU" sz="2800" dirty="0">
                <a:latin typeface="Century Schoolbook" pitchFamily="18" charset="0"/>
              </a:rPr>
              <a:t>..,    </a:t>
            </a:r>
            <a:r>
              <a:rPr lang="ru-RU" sz="2800" dirty="0" err="1">
                <a:latin typeface="Century Schoolbook" pitchFamily="18" charset="0"/>
              </a:rPr>
              <a:t>коро</a:t>
            </a:r>
            <a:r>
              <a:rPr lang="ru-RU" sz="2800" dirty="0">
                <a:latin typeface="Century Schoolbook" pitchFamily="18" charset="0"/>
              </a:rPr>
              <a:t>..,    ко..,    арбу..,   </a:t>
            </a:r>
            <a:r>
              <a:rPr lang="ru-RU" sz="2800" dirty="0" err="1" smtClean="0">
                <a:latin typeface="Century Schoolbook" pitchFamily="18" charset="0"/>
              </a:rPr>
              <a:t>лу</a:t>
            </a:r>
            <a:r>
              <a:rPr lang="ru-RU" sz="2800" dirty="0" smtClean="0">
                <a:latin typeface="Century Schoolbook" pitchFamily="18" charset="0"/>
              </a:rPr>
              <a:t>…</a:t>
            </a:r>
            <a:endParaRPr lang="ru-RU" sz="2800" dirty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2800" b="1" i="1" dirty="0">
                <a:latin typeface="Century Schoolbook" pitchFamily="18" charset="0"/>
              </a:rPr>
              <a:t>Проблема: </a:t>
            </a:r>
            <a:r>
              <a:rPr lang="ru-RU" sz="2800" dirty="0">
                <a:latin typeface="Century Schoolbook" pitchFamily="18" charset="0"/>
              </a:rPr>
              <a:t>некоторые слова написаны дважды. Почему? Опечатка?</a:t>
            </a:r>
          </a:p>
          <a:p>
            <a:pPr marL="0" indent="0" algn="ctr">
              <a:buNone/>
            </a:pPr>
            <a:r>
              <a:rPr lang="ru-RU" sz="2800" dirty="0">
                <a:latin typeface="Century Schoolbook" pitchFamily="18" charset="0"/>
              </a:rPr>
              <a:t>Учащиеся уже знакомы с понятием «омонимы». Оказывается, некоторые слова пишутся по-разному, хоть произносятся и слышатся одинаково и называются </a:t>
            </a:r>
            <a:r>
              <a:rPr lang="ru-RU" sz="2800" b="1" i="1" dirty="0">
                <a:latin typeface="Century Schoolbook" pitchFamily="18" charset="0"/>
              </a:rPr>
              <a:t>«омофонами».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11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7" y="0"/>
            <a:ext cx="9146697" cy="686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556792"/>
            <a:ext cx="612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Century Schoolbook" pitchFamily="18" charset="0"/>
              </a:rPr>
              <a:t>4). </a:t>
            </a:r>
            <a:r>
              <a:rPr lang="ru-RU" sz="2800" dirty="0" smtClean="0">
                <a:latin typeface="Century Schoolbook" pitchFamily="18" charset="0"/>
              </a:rPr>
              <a:t>«Метод кейсов».</a:t>
            </a:r>
          </a:p>
          <a:p>
            <a:r>
              <a:rPr lang="ru-RU" sz="2800" b="1" i="1" dirty="0" smtClean="0">
                <a:latin typeface="Century Schoolbook" pitchFamily="18" charset="0"/>
              </a:rPr>
              <a:t>5). </a:t>
            </a:r>
            <a:r>
              <a:rPr lang="ru-RU" sz="2800" dirty="0" smtClean="0">
                <a:latin typeface="Century Schoolbook" pitchFamily="18" charset="0"/>
              </a:rPr>
              <a:t>Приём «Дай себе помочь».</a:t>
            </a:r>
          </a:p>
          <a:p>
            <a:r>
              <a:rPr lang="ru-RU" sz="2800" b="1" i="1" dirty="0" smtClean="0">
                <a:latin typeface="Century Schoolbook" pitchFamily="18" charset="0"/>
              </a:rPr>
              <a:t>6). </a:t>
            </a:r>
            <a:r>
              <a:rPr lang="ru-RU" sz="2800" dirty="0" smtClean="0">
                <a:latin typeface="Century Schoolbook" pitchFamily="18" charset="0"/>
              </a:rPr>
              <a:t>Стихотворные правила. </a:t>
            </a:r>
            <a:endParaRPr lang="ru-RU" sz="2800" dirty="0">
              <a:latin typeface="Century Schoolbook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4274"/>
            <a:ext cx="26273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4824"/>
            <a:ext cx="3432175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76" y="3356992"/>
            <a:ext cx="3312368" cy="248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72701"/>
            <a:ext cx="3036356" cy="228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56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9532" y="1242964"/>
            <a:ext cx="8424936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Century Schoolbook" pitchFamily="18" charset="0"/>
              </a:rPr>
              <a:t>2. Приёмы, которые научат </a:t>
            </a:r>
            <a:r>
              <a:rPr lang="ru-RU" sz="2800" b="1" dirty="0" smtClean="0">
                <a:latin typeface="Century Schoolbook" pitchFamily="18" charset="0"/>
              </a:rPr>
              <a:t>ребёнка </a:t>
            </a:r>
            <a:r>
              <a:rPr lang="ru-RU" sz="2800" b="1" dirty="0">
                <a:latin typeface="Century Schoolbook" pitchFamily="18" charset="0"/>
              </a:rPr>
              <a:t>работать с информацией: анализировать, кодировать, декодировать и т.п</a:t>
            </a:r>
            <a:r>
              <a:rPr lang="ru-RU" sz="2800" b="1" dirty="0" smtClean="0">
                <a:latin typeface="Century Schoolbook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1). </a:t>
            </a:r>
            <a:r>
              <a:rPr lang="ru-RU" sz="2800" dirty="0">
                <a:latin typeface="Century Schoolbook" pitchFamily="18" charset="0"/>
              </a:rPr>
              <a:t>Алгоритм (схема последовательности действий</a:t>
            </a:r>
            <a:r>
              <a:rPr lang="ru-RU" sz="2800" dirty="0" smtClean="0">
                <a:latin typeface="Century Schoolbook" pitchFamily="18" charset="0"/>
              </a:rPr>
              <a:t>).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2). </a:t>
            </a:r>
            <a:r>
              <a:rPr lang="ru-RU" sz="2800" dirty="0">
                <a:latin typeface="Century Schoolbook" pitchFamily="18" charset="0"/>
              </a:rPr>
              <a:t>«Опорный </a:t>
            </a:r>
            <a:r>
              <a:rPr lang="ru-RU" sz="2800" dirty="0" smtClean="0">
                <a:latin typeface="Century Schoolbook" pitchFamily="18" charset="0"/>
              </a:rPr>
              <a:t>конспект».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3). </a:t>
            </a:r>
            <a:r>
              <a:rPr lang="ru-RU" sz="2800" dirty="0">
                <a:latin typeface="Century Schoolbook" pitchFamily="18" charset="0"/>
              </a:rPr>
              <a:t>Приём «Толстые и тонкие вопросы» </a:t>
            </a:r>
            <a:r>
              <a:rPr lang="ru-RU" sz="2800" dirty="0" smtClean="0">
                <a:latin typeface="Century Schoolbook" pitchFamily="18" charset="0"/>
              </a:rPr>
              <a:t> или </a:t>
            </a:r>
            <a:r>
              <a:rPr lang="ru-RU" sz="2800" dirty="0">
                <a:latin typeface="Century Schoolbook" pitchFamily="18" charset="0"/>
              </a:rPr>
              <a:t>приём «Дотошный ученик</a:t>
            </a:r>
            <a:r>
              <a:rPr lang="ru-RU" sz="2800" dirty="0" smtClean="0">
                <a:latin typeface="Century Schoolbook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4). </a:t>
            </a:r>
            <a:r>
              <a:rPr lang="ru-RU" sz="2800" dirty="0">
                <a:latin typeface="Century Schoolbook" pitchFamily="18" charset="0"/>
              </a:rPr>
              <a:t>Приёмы «Своя опора», «Ключевые слова</a:t>
            </a:r>
            <a:r>
              <a:rPr lang="ru-RU" sz="2800" dirty="0" smtClean="0">
                <a:latin typeface="Century Schoolbook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5). </a:t>
            </a:r>
            <a:r>
              <a:rPr lang="ru-RU" sz="2800" dirty="0" smtClean="0">
                <a:latin typeface="Century Schoolbook" pitchFamily="18" charset="0"/>
              </a:rPr>
              <a:t>Приём </a:t>
            </a:r>
            <a:r>
              <a:rPr lang="ru-RU" sz="2800" dirty="0">
                <a:latin typeface="Century Schoolbook" pitchFamily="18" charset="0"/>
              </a:rPr>
              <a:t>«Шаг за шагом». </a:t>
            </a:r>
          </a:p>
        </p:txBody>
      </p:sp>
    </p:spTree>
    <p:extLst>
      <p:ext uri="{BB962C8B-B14F-4D97-AF65-F5344CB8AC3E}">
        <p14:creationId xmlns:p14="http://schemas.microsoft.com/office/powerpoint/2010/main" val="209493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30388"/>
            <a:ext cx="835292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Century Schoolbook" pitchFamily="18" charset="0"/>
              </a:rPr>
              <a:t>3. Приёмы формирования грамотного письма.</a:t>
            </a:r>
            <a:endParaRPr lang="ru-RU" sz="2800" dirty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1). </a:t>
            </a:r>
            <a:r>
              <a:rPr lang="ru-RU" sz="2800" dirty="0" smtClean="0">
                <a:latin typeface="Century Schoolbook" pitchFamily="18" charset="0"/>
              </a:rPr>
              <a:t>Проговаривание</a:t>
            </a:r>
            <a:r>
              <a:rPr lang="ru-RU" sz="2800" dirty="0">
                <a:latin typeface="Century Schoolbook" pitchFamily="18" charset="0"/>
              </a:rPr>
              <a:t>. </a:t>
            </a:r>
            <a:endParaRPr lang="ru-RU" sz="2800" dirty="0" smtClean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2). </a:t>
            </a:r>
            <a:r>
              <a:rPr lang="ru-RU" sz="2800" dirty="0">
                <a:latin typeface="Century Schoolbook" pitchFamily="18" charset="0"/>
              </a:rPr>
              <a:t>И</a:t>
            </a:r>
            <a:r>
              <a:rPr lang="ru-RU" sz="2800" dirty="0" smtClean="0">
                <a:latin typeface="Century Schoolbook" pitchFamily="18" charset="0"/>
              </a:rPr>
              <a:t>гра </a:t>
            </a:r>
            <a:r>
              <a:rPr lang="ru-RU" sz="2800" dirty="0">
                <a:latin typeface="Century Schoolbook" pitchFamily="18" charset="0"/>
              </a:rPr>
              <a:t>«Огоньки». </a:t>
            </a:r>
            <a:endParaRPr lang="ru-RU" sz="2800" dirty="0" smtClean="0"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3). </a:t>
            </a:r>
            <a:r>
              <a:rPr lang="ru-RU" sz="2800" dirty="0">
                <a:latin typeface="Century Schoolbook" pitchFamily="18" charset="0"/>
              </a:rPr>
              <a:t>Приём «</a:t>
            </a:r>
            <a:r>
              <a:rPr lang="ru-RU" sz="2800" dirty="0" err="1">
                <a:latin typeface="Century Schoolbook" pitchFamily="18" charset="0"/>
              </a:rPr>
              <a:t>Ошибкоопасное</a:t>
            </a:r>
            <a:r>
              <a:rPr lang="ru-RU" sz="2800" dirty="0">
                <a:latin typeface="Century Schoolbook" pitchFamily="18" charset="0"/>
              </a:rPr>
              <a:t> место».</a:t>
            </a:r>
          </a:p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4). </a:t>
            </a:r>
            <a:r>
              <a:rPr lang="ru-RU" sz="2800" dirty="0">
                <a:latin typeface="Century Schoolbook" pitchFamily="18" charset="0"/>
              </a:rPr>
              <a:t>Р</a:t>
            </a:r>
            <a:r>
              <a:rPr lang="ru-RU" sz="2800" dirty="0" smtClean="0">
                <a:latin typeface="Century Schoolbook" pitchFamily="18" charset="0"/>
              </a:rPr>
              <a:t>ефлексивный</a:t>
            </a:r>
            <a:r>
              <a:rPr lang="ru-RU" sz="2800" dirty="0">
                <a:latin typeface="Century Schoolbook" pitchFamily="18" charset="0"/>
              </a:rPr>
              <a:t> приём «Цветные поля</a:t>
            </a:r>
            <a:r>
              <a:rPr lang="ru-RU" sz="2800" dirty="0" smtClean="0">
                <a:latin typeface="Century Schoolbook" pitchFamily="18" charset="0"/>
              </a:rPr>
              <a:t>».</a:t>
            </a:r>
          </a:p>
          <a:p>
            <a:pPr marL="0" indent="0">
              <a:buNone/>
            </a:pPr>
            <a:endParaRPr lang="ru-RU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35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latin typeface="Century Schoolbook" pitchFamily="18" charset="0"/>
              </a:rPr>
              <a:t>5). </a:t>
            </a:r>
            <a:r>
              <a:rPr lang="ru-RU" sz="2800" dirty="0" smtClean="0">
                <a:latin typeface="Century Schoolbook" pitchFamily="18" charset="0"/>
              </a:rPr>
              <a:t>Приём «Лови ошибку».</a:t>
            </a:r>
          </a:p>
          <a:p>
            <a:pPr marL="0" indent="0" algn="ctr">
              <a:buNone/>
            </a:pPr>
            <a:r>
              <a:rPr lang="ru-RU" sz="2800" dirty="0" smtClean="0">
                <a:latin typeface="Century Schoolbook" pitchFamily="18" charset="0"/>
              </a:rPr>
              <a:t>В этом тексте 22 ошибки!</a:t>
            </a:r>
          </a:p>
          <a:p>
            <a:pPr marL="0" indent="0">
              <a:buNone/>
            </a:pPr>
            <a:r>
              <a:rPr lang="ru-RU" sz="2800" dirty="0" err="1" smtClean="0">
                <a:latin typeface="Century Schoolbook" pitchFamily="18" charset="0"/>
              </a:rPr>
              <a:t>Унас</a:t>
            </a:r>
            <a:r>
              <a:rPr lang="ru-RU" sz="2800" dirty="0" smtClean="0">
                <a:latin typeface="Century Schoolbook" pitchFamily="18" charset="0"/>
              </a:rPr>
              <a:t> </a:t>
            </a:r>
            <a:r>
              <a:rPr lang="ru-RU" sz="2800" dirty="0" err="1" smtClean="0">
                <a:latin typeface="Century Schoolbook" pitchFamily="18" charset="0"/>
              </a:rPr>
              <a:t>жывёт</a:t>
            </a:r>
            <a:r>
              <a:rPr lang="ru-RU" sz="2800" dirty="0" smtClean="0">
                <a:latin typeface="Century Schoolbook" pitchFamily="18" charset="0"/>
              </a:rPr>
              <a:t> кот </a:t>
            </a:r>
            <a:r>
              <a:rPr lang="ru-RU" sz="2800" dirty="0" err="1" smtClean="0">
                <a:latin typeface="Century Schoolbook" pitchFamily="18" charset="0"/>
              </a:rPr>
              <a:t>семён</a:t>
            </a:r>
            <a:r>
              <a:rPr lang="ru-RU" sz="2800" dirty="0" smtClean="0">
                <a:latin typeface="Century Schoolbook" pitchFamily="18" charset="0"/>
              </a:rPr>
              <a:t>. он добрый и </a:t>
            </a:r>
            <a:r>
              <a:rPr lang="ru-RU" sz="2800" dirty="0" err="1" smtClean="0">
                <a:latin typeface="Century Schoolbook" pitchFamily="18" charset="0"/>
              </a:rPr>
              <a:t>очен</a:t>
            </a:r>
            <a:r>
              <a:rPr lang="ru-RU" sz="2800" dirty="0" smtClean="0">
                <a:latin typeface="Century Schoolbook" pitchFamily="18" charset="0"/>
              </a:rPr>
              <a:t> </a:t>
            </a:r>
            <a:r>
              <a:rPr lang="ru-RU" sz="2800" dirty="0" err="1" smtClean="0">
                <a:latin typeface="Century Schoolbook" pitchFamily="18" charset="0"/>
              </a:rPr>
              <a:t>пушыстый</a:t>
            </a:r>
            <a:r>
              <a:rPr lang="ru-RU" sz="2800" dirty="0" smtClean="0">
                <a:latin typeface="Century Schoolbook" pitchFamily="18" charset="0"/>
              </a:rPr>
              <a:t>. Сам он весь </a:t>
            </a:r>
            <a:r>
              <a:rPr lang="ru-RU" sz="2800" dirty="0" err="1" smtClean="0">
                <a:latin typeface="Century Schoolbook" pitchFamily="18" charset="0"/>
              </a:rPr>
              <a:t>чорный</a:t>
            </a:r>
            <a:r>
              <a:rPr lang="ru-RU" sz="2800" dirty="0" smtClean="0">
                <a:latin typeface="Century Schoolbook" pitchFamily="18" charset="0"/>
              </a:rPr>
              <a:t> а </a:t>
            </a:r>
            <a:r>
              <a:rPr lang="ru-RU" sz="2800" dirty="0" err="1" smtClean="0">
                <a:latin typeface="Century Schoolbook" pitchFamily="18" charset="0"/>
              </a:rPr>
              <a:t>ушы</a:t>
            </a:r>
            <a:r>
              <a:rPr lang="ru-RU" sz="2800" dirty="0" smtClean="0">
                <a:latin typeface="Century Schoolbook" pitchFamily="18" charset="0"/>
              </a:rPr>
              <a:t> у </a:t>
            </a:r>
            <a:r>
              <a:rPr lang="ru-RU" sz="2800" dirty="0" err="1" smtClean="0">
                <a:latin typeface="Century Schoolbook" pitchFamily="18" charset="0"/>
              </a:rPr>
              <a:t>нево</a:t>
            </a:r>
            <a:r>
              <a:rPr lang="ru-RU" sz="2800" dirty="0" smtClean="0">
                <a:latin typeface="Century Schoolbook" pitchFamily="18" charset="0"/>
              </a:rPr>
              <a:t> </a:t>
            </a:r>
            <a:r>
              <a:rPr lang="ru-RU" sz="2800" dirty="0" err="1" smtClean="0">
                <a:latin typeface="Century Schoolbook" pitchFamily="18" charset="0"/>
              </a:rPr>
              <a:t>белинькие</a:t>
            </a:r>
            <a:r>
              <a:rPr lang="ru-RU" sz="2800" dirty="0" smtClean="0">
                <a:latin typeface="Century Schoolbook" pitchFamily="18" charset="0"/>
              </a:rPr>
              <a:t>. </a:t>
            </a:r>
            <a:r>
              <a:rPr lang="ru-RU" sz="2800" dirty="0" err="1" smtClean="0">
                <a:latin typeface="Century Schoolbook" pitchFamily="18" charset="0"/>
              </a:rPr>
              <a:t>Хвосьтик</a:t>
            </a:r>
            <a:r>
              <a:rPr lang="ru-RU" sz="2800" dirty="0" smtClean="0">
                <a:latin typeface="Century Schoolbook" pitchFamily="18" charset="0"/>
              </a:rPr>
              <a:t> Сёма держит трубой. </a:t>
            </a:r>
            <a:r>
              <a:rPr lang="ru-RU" sz="2800" dirty="0" err="1" smtClean="0">
                <a:latin typeface="Century Schoolbook" pitchFamily="18" charset="0"/>
              </a:rPr>
              <a:t>Гласки</a:t>
            </a:r>
            <a:r>
              <a:rPr lang="ru-RU" sz="2800" dirty="0" smtClean="0">
                <a:latin typeface="Century Schoolbook" pitchFamily="18" charset="0"/>
              </a:rPr>
              <a:t> </a:t>
            </a:r>
            <a:r>
              <a:rPr lang="ru-RU" sz="2800" dirty="0" err="1" smtClean="0">
                <a:latin typeface="Century Schoolbook" pitchFamily="18" charset="0"/>
              </a:rPr>
              <a:t>хитрыи</a:t>
            </a:r>
            <a:r>
              <a:rPr lang="ru-RU" sz="2800" dirty="0" smtClean="0">
                <a:latin typeface="Century Schoolbook" pitchFamily="18" charset="0"/>
              </a:rPr>
              <a:t> .А ещё он </a:t>
            </a:r>
            <a:r>
              <a:rPr lang="ru-RU" sz="2800" dirty="0" err="1" smtClean="0">
                <a:latin typeface="Century Schoolbook" pitchFamily="18" charset="0"/>
              </a:rPr>
              <a:t>дрочюн</a:t>
            </a:r>
            <a:r>
              <a:rPr lang="ru-RU" sz="2800" dirty="0" smtClean="0">
                <a:latin typeface="Century Schoolbook" pitchFamily="18" charset="0"/>
              </a:rPr>
              <a:t>. На нашей </a:t>
            </a:r>
            <a:r>
              <a:rPr lang="ru-RU" sz="2800" dirty="0" err="1" smtClean="0">
                <a:latin typeface="Century Schoolbook" pitchFamily="18" charset="0"/>
              </a:rPr>
              <a:t>улеце</a:t>
            </a:r>
            <a:r>
              <a:rPr lang="ru-RU" sz="2800" dirty="0" smtClean="0">
                <a:latin typeface="Century Schoolbook" pitchFamily="18" charset="0"/>
              </a:rPr>
              <a:t> </a:t>
            </a:r>
            <a:r>
              <a:rPr lang="ru-RU" sz="2800" dirty="0" err="1" smtClean="0">
                <a:latin typeface="Century Schoolbook" pitchFamily="18" charset="0"/>
              </a:rPr>
              <a:t>ево</a:t>
            </a:r>
            <a:r>
              <a:rPr lang="ru-RU" sz="2800" dirty="0" smtClean="0">
                <a:latin typeface="Century Schoolbook" pitchFamily="18" charset="0"/>
              </a:rPr>
              <a:t> боятся все каты. А </a:t>
            </a:r>
            <a:r>
              <a:rPr lang="ru-RU" sz="2800" dirty="0" err="1" smtClean="0">
                <a:latin typeface="Century Schoolbook" pitchFamily="18" charset="0"/>
              </a:rPr>
              <a:t>мышы</a:t>
            </a:r>
            <a:r>
              <a:rPr lang="ru-RU" sz="2800" dirty="0" smtClean="0">
                <a:latin typeface="Century Schoolbook" pitchFamily="18" charset="0"/>
              </a:rPr>
              <a:t> не </a:t>
            </a:r>
            <a:r>
              <a:rPr lang="ru-RU" sz="2800" dirty="0" err="1" smtClean="0">
                <a:latin typeface="Century Schoolbook" pitchFamily="18" charset="0"/>
              </a:rPr>
              <a:t>баятся</a:t>
            </a:r>
            <a:r>
              <a:rPr lang="ru-RU" sz="2800" dirty="0" smtClean="0">
                <a:latin typeface="Century Schoolbook" pitchFamily="18" charset="0"/>
              </a:rPr>
              <a:t>, потому </a:t>
            </a:r>
            <a:r>
              <a:rPr lang="ru-RU" sz="2800" dirty="0" err="1" smtClean="0">
                <a:latin typeface="Century Schoolbook" pitchFamily="18" charset="0"/>
              </a:rPr>
              <a:t>што</a:t>
            </a:r>
            <a:r>
              <a:rPr lang="ru-RU" sz="2800" dirty="0" smtClean="0">
                <a:latin typeface="Century Schoolbook" pitchFamily="18" charset="0"/>
              </a:rPr>
              <a:t> Сёма не любит </a:t>
            </a:r>
            <a:r>
              <a:rPr lang="ru-RU" sz="2800" dirty="0" err="1" smtClean="0">
                <a:latin typeface="Century Schoolbook" pitchFamily="18" charset="0"/>
              </a:rPr>
              <a:t>лавить</a:t>
            </a:r>
            <a:r>
              <a:rPr lang="ru-RU" sz="2800" dirty="0" smtClean="0">
                <a:latin typeface="Century Schoolbook" pitchFamily="18" charset="0"/>
              </a:rPr>
              <a:t> мышей.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1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526</Words>
  <Application>Microsoft Office PowerPoint</Application>
  <PresentationFormat>Экран (4:3)</PresentationFormat>
  <Paragraphs>56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Формирование функциональной грамотности учащихся начальной школы на уроках русского языка.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функциональной грамотности учащихся начальной школы на уроках русского языка.</dc:title>
  <dc:creator>Ksenia</dc:creator>
  <cp:lastModifiedBy>Ksenia</cp:lastModifiedBy>
  <cp:revision>7</cp:revision>
  <dcterms:created xsi:type="dcterms:W3CDTF">2022-03-16T18:08:08Z</dcterms:created>
  <dcterms:modified xsi:type="dcterms:W3CDTF">2022-03-16T19:04:41Z</dcterms:modified>
</cp:coreProperties>
</file>