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4E89C-79CA-4E34-8789-9B48720E5F5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B9543-F6B0-4F24-B6AE-3ACA1AE6FF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C57730-15EF-4AE0-A529-D08FEFFE8C3E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DB610A6-EE51-4322-9488-479B60D9B56A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5DBD204-3247-4EC7-A62A-F17FF9C45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him.1september.ru/2002/29/no29_01.gif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818437" cy="2881313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 наши замыслы, все поиски и построения превращаются в прах,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если у ученика нет желания учиться» (В.А.Сухомлинский)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pic>
        <p:nvPicPr>
          <p:cNvPr id="9219" name="Picture 2" descr="C:\Users\Бо и Ж\Desktop\Лифатова Л.Н\Доклад на РМО 2019 мой\Эксперимент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43663" y="3429000"/>
            <a:ext cx="2544762" cy="3001963"/>
          </a:xfrm>
          <a:noFill/>
        </p:spPr>
      </p:pic>
      <p:pic>
        <p:nvPicPr>
          <p:cNvPr id="9220" name="Picture 3" descr="C:\Users\Бо и Ж\Desktop\Лифатова Л.Н\Доклад на РМО 2019 мой\Эксперимент\Без назван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508500"/>
            <a:ext cx="2663825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C:\Users\Бо и Ж\Desktop\Лифатова Л.Н\Доклад на РМО 2019 мой\Эксперимент\Без названия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2924175"/>
            <a:ext cx="2808288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357313" y="500063"/>
            <a:ext cx="685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</a:rPr>
              <a:t>Шифровка</a:t>
            </a:r>
          </a:p>
        </p:txBody>
      </p: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500063" y="1500188"/>
            <a:ext cx="8072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Используя только первые буквы русских названий химических элементов, имеющих следующие порядковые номера, расшифруйте фразу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3214688"/>
          <a:ext cx="8715438" cy="157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  <a:gridCol w="484191"/>
              </a:tblGrid>
              <a:tr h="7858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17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77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25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39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81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44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89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41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85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92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66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63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alpha val="24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х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м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я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т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а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е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</a:t>
                      </a:r>
                      <a:endParaRPr lang="ru-RU" sz="2400" b="1" dirty="0"/>
                    </a:p>
                  </a:txBody>
                  <a:tcPr>
                    <a:solidFill>
                      <a:srgbClr val="CC0099">
                        <a:alpha val="2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471" name="TextBox 7"/>
          <p:cNvSpPr txBox="1">
            <a:spLocks noChangeArrowheads="1"/>
          </p:cNvSpPr>
          <p:nvPr/>
        </p:nvSpPr>
        <p:spPr bwMode="auto">
          <a:xfrm>
            <a:off x="1785938" y="5572125"/>
            <a:ext cx="578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0099"/>
                </a:solidFill>
              </a:rPr>
              <a:t>Вы согласны? Тогда вперед!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4071938"/>
            <a:ext cx="500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5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71938" y="4071938"/>
            <a:ext cx="500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75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43250" y="4071938"/>
            <a:ext cx="428625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14438" y="4071938"/>
            <a:ext cx="500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14500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29563" y="4071938"/>
            <a:ext cx="500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00938" y="4071938"/>
            <a:ext cx="428625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000875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72125" y="4071938"/>
            <a:ext cx="428625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72063" y="4071938"/>
            <a:ext cx="428625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572000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429625" y="4071938"/>
            <a:ext cx="500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08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3300"/>
                </a:solidFill>
              </a:rPr>
              <a:t>Химический алфавит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059832" y="2492896"/>
            <a:ext cx="12239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/>
              <a:t>С</a:t>
            </a:r>
            <a:r>
              <a:rPr lang="en-US" sz="4800" b="1" dirty="0"/>
              <a:t>u</a:t>
            </a:r>
            <a:endParaRPr lang="ru-RU" sz="4800" b="1" dirty="0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83568" y="2420888"/>
            <a:ext cx="12239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Li</a:t>
            </a:r>
            <a:endParaRPr lang="ru-RU" sz="4800" b="1" dirty="0"/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7308304" y="2636912"/>
            <a:ext cx="12239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 err="1"/>
              <a:t>Ba</a:t>
            </a:r>
            <a:endParaRPr lang="ru-RU" sz="4800" b="1" dirty="0"/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2483768" y="2996952"/>
            <a:ext cx="12239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S</a:t>
            </a:r>
            <a:endParaRPr lang="ru-RU" sz="4800" b="1" dirty="0"/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4788024" y="2492896"/>
            <a:ext cx="12239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/>
              <a:t>С</a:t>
            </a:r>
            <a:r>
              <a:rPr lang="en-US" sz="4800" b="1" dirty="0"/>
              <a:t>a</a:t>
            </a:r>
            <a:endParaRPr lang="ru-RU" sz="4800" b="1" dirty="0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7524328" y="1844824"/>
            <a:ext cx="12239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K</a:t>
            </a:r>
            <a:endParaRPr lang="ru-RU" sz="4800" b="1" dirty="0"/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1907704" y="2420888"/>
            <a:ext cx="12239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C</a:t>
            </a:r>
            <a:endParaRPr lang="ru-RU" sz="4800" b="1" dirty="0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4643438" y="5445125"/>
            <a:ext cx="122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/>
              <a:t>Ag</a:t>
            </a:r>
            <a:endParaRPr lang="ru-RU" sz="4800" b="1"/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6228184" y="2492896"/>
            <a:ext cx="122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N</a:t>
            </a:r>
            <a:endParaRPr lang="ru-RU" sz="4800" b="1" dirty="0"/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539750" y="1052513"/>
            <a:ext cx="7920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</a:rPr>
              <a:t>1. Расположите химические элементы в алфавитном порядке их русских названий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1907704" y="3573016"/>
            <a:ext cx="540040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</a:rPr>
              <a:t>2. Расположите химические элементы в алфавитном порядке их латинских названий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250825" y="5229200"/>
            <a:ext cx="84256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/>
              <a:t>Ag </a:t>
            </a:r>
            <a:r>
              <a:rPr lang="ru-RU" sz="4800" b="1" dirty="0"/>
              <a:t> </a:t>
            </a:r>
            <a:r>
              <a:rPr lang="en-US" sz="4800" b="1" dirty="0" err="1"/>
              <a:t>Ba</a:t>
            </a:r>
            <a:r>
              <a:rPr lang="en-US" sz="4800" b="1" dirty="0"/>
              <a:t>  K  Ca  C  Cu  Li </a:t>
            </a:r>
            <a:r>
              <a:rPr lang="ru-RU" sz="4800" b="1" dirty="0"/>
              <a:t> </a:t>
            </a:r>
            <a:r>
              <a:rPr lang="en-US" sz="4800" b="1" dirty="0"/>
              <a:t>N </a:t>
            </a:r>
            <a:r>
              <a:rPr lang="ru-RU" sz="4800" b="1" dirty="0"/>
              <a:t> </a:t>
            </a:r>
            <a:r>
              <a:rPr lang="en-US" sz="4800" b="1" dirty="0"/>
              <a:t>S</a:t>
            </a:r>
            <a:r>
              <a:rPr lang="en-US" sz="4800" dirty="0"/>
              <a:t> 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82 -0.05995 L -0.64184 -0.1965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61822 -0.3854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7037 L 0.12205 -0.375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-0.27934 -0.0495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7061 L 0.44496 -0.15463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2 0.003 L 0.36632 -0.1546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34271 -0.4171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7038 L 0.26389 -0.4905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-0.07038 L 0.37413 -0.2280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8214" grpId="0"/>
      <p:bldP spid="8218" grpId="0"/>
      <p:bldP spid="8219" grpId="0"/>
      <p:bldP spid="8220" grpId="0"/>
      <p:bldP spid="8221" grpId="0"/>
      <p:bldP spid="8222" grpId="0"/>
      <p:bldP spid="8224" grpId="0"/>
      <p:bldP spid="8225" grpId="0"/>
      <p:bldP spid="8226" grpId="0"/>
      <p:bldP spid="8227" grpId="0"/>
      <p:bldP spid="82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/>
              <a:t>Игра «Химическая тайнопись»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3" name="Содержимое 3" descr="http://him.1september.ru/2002/29/no29_01.gif"/>
          <p:cNvPicPr>
            <a:picLocks noGrp="1"/>
          </p:cNvPicPr>
          <p:nvPr>
            <p:ph idx="1"/>
          </p:nvPr>
        </p:nvPicPr>
        <p:blipFill>
          <a:blip r:embed="rId2" r:link="rId3" cstate="print">
            <a:lum bright="-36000" contrast="72000"/>
          </a:blip>
          <a:srcRect/>
          <a:stretch>
            <a:fillRect/>
          </a:stretch>
        </p:blipFill>
        <p:spPr>
          <a:xfrm>
            <a:off x="323528" y="1556792"/>
            <a:ext cx="8027987" cy="4895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611188" y="404813"/>
            <a:ext cx="8323262" cy="5843587"/>
          </a:xfrm>
        </p:spPr>
        <p:txBody>
          <a:bodyPr/>
          <a:lstStyle/>
          <a:p>
            <a:r>
              <a:rPr lang="ru-RU" sz="3200" b="1" dirty="0" smtClean="0"/>
              <a:t>Можно </a:t>
            </a:r>
            <a:r>
              <a:rPr lang="ru-RU" sz="3200" dirty="0" smtClean="0"/>
              <a:t>- </a:t>
            </a:r>
            <a:r>
              <a:rPr lang="ru-RU" sz="3200" b="1" dirty="0" smtClean="0"/>
              <a:t>проверить знания химических элементов и с помощью «Стихотворного химического диктанта», прочитав</a:t>
            </a:r>
            <a:r>
              <a:rPr lang="ru-RU" sz="3200" dirty="0" smtClean="0"/>
              <a:t> поэтические строки  </a:t>
            </a:r>
            <a:r>
              <a:rPr lang="ru-RU" sz="3200" b="1" dirty="0" smtClean="0"/>
              <a:t> </a:t>
            </a:r>
            <a:r>
              <a:rPr lang="ru-RU" sz="3200" dirty="0" smtClean="0"/>
              <a:t>С.Щипачева </a:t>
            </a:r>
            <a:r>
              <a:rPr lang="ru-RU" sz="3200" b="1" dirty="0" smtClean="0"/>
              <a:t>«Читая Менделеева</a:t>
            </a:r>
            <a:r>
              <a:rPr lang="ru-RU" sz="3200" dirty="0" smtClean="0"/>
              <a:t>» </a:t>
            </a:r>
          </a:p>
          <a:p>
            <a:r>
              <a:rPr lang="ru-RU" sz="3200" dirty="0" smtClean="0"/>
              <a:t>Учащимся необходимо записать символы химических элементов в тетради.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900113" y="404813"/>
            <a:ext cx="8034337" cy="5545137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sz="2800" smtClean="0"/>
              <a:t>«Другого ничего в природе нет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Ни здесь, ни там, в космических глубинах: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Все – от песчинок малых до планет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Из элементов состоит единых.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Кипит </a:t>
            </a:r>
            <a:r>
              <a:rPr lang="ru-RU" sz="2800" u="sng" smtClean="0"/>
              <a:t>железо</a:t>
            </a:r>
            <a:r>
              <a:rPr lang="ru-RU" sz="2800" smtClean="0"/>
              <a:t>, </a:t>
            </a:r>
            <a:r>
              <a:rPr lang="ru-RU" sz="2800" u="sng" smtClean="0"/>
              <a:t>серебро</a:t>
            </a:r>
            <a:r>
              <a:rPr lang="ru-RU" sz="2800" smtClean="0"/>
              <a:t>, </a:t>
            </a:r>
            <a:r>
              <a:rPr lang="ru-RU" sz="2800" u="sng" smtClean="0"/>
              <a:t>сурьма</a:t>
            </a: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2800" smtClean="0"/>
              <a:t>И темно-бурые растворы </a:t>
            </a:r>
            <a:r>
              <a:rPr lang="ru-RU" sz="2800" u="sng" smtClean="0"/>
              <a:t>брома</a:t>
            </a:r>
            <a:r>
              <a:rPr lang="ru-RU" sz="2800" smtClean="0"/>
              <a:t>,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И кажется вселенная сама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Одной лабораторией огромной.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Будь то вода, что поле оросила,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Будь это </a:t>
            </a:r>
            <a:r>
              <a:rPr lang="ru-RU" sz="2800" u="sng" smtClean="0"/>
              <a:t>магний</a:t>
            </a:r>
            <a:r>
              <a:rPr lang="ru-RU" sz="2800" smtClean="0"/>
              <a:t>, </a:t>
            </a:r>
            <a:r>
              <a:rPr lang="ru-RU" sz="2800" u="sng" smtClean="0"/>
              <a:t>медь</a:t>
            </a:r>
            <a:r>
              <a:rPr lang="ru-RU" sz="2800" smtClean="0"/>
              <a:t> или гранит –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Всю страшную космическую силу,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Закованную в атомы хранит».</a:t>
            </a:r>
          </a:p>
          <a:p>
            <a:endParaRPr lang="ru-RU" sz="28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476250"/>
            <a:ext cx="7747000" cy="635000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Прием«Черный ящик»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971550" y="1484313"/>
            <a:ext cx="7962900" cy="5229225"/>
          </a:xfrm>
        </p:spPr>
        <p:txBody>
          <a:bodyPr/>
          <a:lstStyle/>
          <a:p>
            <a:r>
              <a:rPr lang="ru-RU" sz="3200" dirty="0" smtClean="0"/>
              <a:t>Это сложное вещество обладает уникальными физическими свойствами. При очень небольшой молекулярной массе оно имеет аномально высокую температуру кипения. Образовано атомами самого распространённого элемента Вселенной и атомами самого распространённого элемента на Земле. (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sz="3200" dirty="0" smtClean="0"/>
              <a:t>)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1116013" y="1447800"/>
            <a:ext cx="7818437" cy="48006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Камни, почву раздробил специальный бур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земли фонтан забил, маслянист и бур.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Та, что есть в фонтане этом,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Всем нужна зимой и летом.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ней потом найдут бензин,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мазут, и керосин.(НЕФТЬ)</a:t>
            </a:r>
          </a:p>
          <a:p>
            <a:endParaRPr lang="ru-RU" sz="32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476672"/>
            <a:ext cx="7499350" cy="57606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/>
              <a:t>Исторические факты.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539750" y="620713"/>
            <a:ext cx="8604250" cy="6237287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тема: «Алюминий», </a:t>
            </a:r>
            <a:r>
              <a:rPr lang="ru-RU" sz="2800" dirty="0" smtClean="0"/>
              <a:t>факты из истории: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«Он был открыт в 1825 году и стоил в 1500 раз дороже золота, а уже в 1855 году, Парижская выставка – демонстрировала его как самый редкий и дорогой металл, но стоимость его была уже в 10 раз дороже золота.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этой выставке Наполеон III заинтересовался брусками блестящего металла и приказал сделать из него для себя ложку. Именно благодаря прихоти Наполеона химик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Девилль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умудрился выбить из прижимистого императора средства на разработку этого металла. Так что ложка умудрилась послужить на благо науки»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827088" y="476250"/>
            <a:ext cx="8107362" cy="5772150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Начиная изучение  темы «Аммиак»,  снова обращаюсь к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истории.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История произошла во время I мировой войны. Английский крейсер вел преследование поврежденного в бою немецкого эсминца. Цель была почти достигнута, как вдруг между кораблями появилось плотное белое облако дыма. Экипаж крейсера почувствовал удушливый запах, раздражающий горло и легкие. Крейсер был вынужден дать задний ход и выйти из дымового облака.  Как вы думаете, что это был за газ? 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7962900" cy="16557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Кроссворд “Разминка” по повторению свойств углерода и его соединений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7651" name="Содержимое 3" descr="https://uchportfolio.ru/users_content/ca3a9be77f7e88708afb20c8cdf44b60/images/1(10)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844675"/>
            <a:ext cx="7777162" cy="4752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484784"/>
            <a:ext cx="8229600" cy="28083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Игровые формы работы с немотивированными учащимися на уроках химии</a:t>
            </a:r>
            <a:br>
              <a:rPr lang="ru-RU" sz="4400" dirty="0" smtClean="0">
                <a:solidFill>
                  <a:schemeClr val="tx1"/>
                </a:solidFill>
              </a:rPr>
            </a:br>
            <a:endParaRPr lang="ru-RU" sz="4400" b="1" dirty="0" smtClean="0">
              <a:solidFill>
                <a:schemeClr val="tx1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581525"/>
            <a:ext cx="8229600" cy="1544638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Учитель химии МКОУ ООШ №19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им. Д.А. Коваленко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Тарануха М.В.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417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Игра « Химическая эстафета»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435100" y="1052513"/>
            <a:ext cx="7499350" cy="56165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3" y="1812925"/>
          <a:ext cx="8281317" cy="478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889"/>
                <a:gridCol w="3852428"/>
              </a:tblGrid>
              <a:tr h="439104"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ХИМИЧЕСКАЯ ФОРМУЛА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ОКСИД НАТРИЯ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ГИДРОКСИД АЛЮМИНИЯ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КАРБОНАТ КАЛИЯ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СУЛЬФАТ НАТРИЯ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СЕРНАЯ КИСЛОТА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ХЛОРИД МЕДИ</a:t>
                      </a:r>
                      <a:r>
                        <a:rPr lang="ru-RU" b="1" baseline="0" dirty="0" smtClean="0"/>
                        <a:t> (</a:t>
                      </a:r>
                      <a:r>
                        <a:rPr lang="en-US" b="1" baseline="0" dirty="0" smtClean="0"/>
                        <a:t>II)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ОКСИД</a:t>
                      </a:r>
                      <a:r>
                        <a:rPr lang="ru-RU" b="1" baseline="0" dirty="0" smtClean="0"/>
                        <a:t> АЗОТА (</a:t>
                      </a:r>
                      <a:r>
                        <a:rPr lang="en-US" b="1" baseline="0" dirty="0" smtClean="0"/>
                        <a:t>V</a:t>
                      </a:r>
                      <a:r>
                        <a:rPr lang="ru-RU" b="1" baseline="0" dirty="0" smtClean="0"/>
                        <a:t>)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ГИДРОКСИД ЦИНКА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АЗОТНАЯ КИСЛОТА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СУЛЬФАТ АЛЮМИНИЯ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714" name="Прямоугольник 6"/>
          <p:cNvSpPr>
            <a:spLocks noChangeArrowheads="1"/>
          </p:cNvSpPr>
          <p:nvPr/>
        </p:nvSpPr>
        <p:spPr bwMode="auto">
          <a:xfrm>
            <a:off x="755576" y="764704"/>
            <a:ext cx="81724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 Составить формулы неорганических веществ по названиям. Задание на скорость.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0748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Мотивация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это совокупность форм, методов и средств побуждения учащихся к продуктивной познавательной деятельности, активному освоению содержания образования.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1435100" y="2420938"/>
            <a:ext cx="7499350" cy="4321175"/>
          </a:xfrm>
        </p:spPr>
        <p:txBody>
          <a:bodyPr>
            <a:normAutofit fontScale="92500"/>
          </a:bodyPr>
          <a:lstStyle/>
          <a:p>
            <a:pPr>
              <a:buFont typeface="Wingdings 2" pitchFamily="18" charset="2"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Задача учителя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организовать процесс обучения так, чтобы  у учащихся развивались познавательные способности, формировались приемы умственной деятельности( анализ, синтез, абстрагирование, обобщение, сравнение), чтобы учащиеся умели самостоятельно работать, делать обобщение и выводы, творчески применять знания в новых ситуациях.</a:t>
            </a:r>
          </a:p>
          <a:p>
            <a:pPr algn="ctr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mtClean="0"/>
              <a:t>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684213" y="404813"/>
            <a:ext cx="8250237" cy="5843587"/>
          </a:xfrm>
        </p:spPr>
        <p:txBody>
          <a:bodyPr/>
          <a:lstStyle/>
          <a:p>
            <a:r>
              <a:rPr lang="ru-RU" sz="3200" dirty="0" smtClean="0"/>
              <a:t>Самый мощный стимул в обучении </a:t>
            </a:r>
            <a:r>
              <a:rPr lang="ru-RU" sz="3200" b="1" dirty="0" smtClean="0"/>
              <a:t>«Получилось!!!» </a:t>
            </a:r>
            <a:r>
              <a:rPr lang="ru-RU" sz="3200" dirty="0" smtClean="0"/>
              <a:t>Отсутствие этого стимула, означает отсутствие смысла учебы. Нужно научить разбираться ребенка в том, что ему непонятно, </a:t>
            </a:r>
            <a:r>
              <a:rPr lang="ru-RU" sz="3200" b="1" dirty="0" smtClean="0"/>
              <a:t>начиная с малого</a:t>
            </a:r>
            <a:r>
              <a:rPr lang="ru-RU" sz="3200" dirty="0" smtClean="0"/>
              <a:t>. Одну большую задачу разбить на подзадачи так, чтобы ребенок смог самостоятельно их сделать. Если, ребенок, в каком то виде деятельности достигнет мастерства, то внутренняя </a:t>
            </a:r>
            <a:r>
              <a:rPr lang="ru-RU" sz="3200" b="1" dirty="0" smtClean="0"/>
              <a:t>мотивация будет расти. 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500063" y="214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Третий лишний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500063" y="1071563"/>
            <a:ext cx="8435975" cy="430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2800" b="1" i="1" kern="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Вычеркните символ элемента, выпадающего из общего ряда. Возможен не один вариант правильного ответа</a:t>
            </a:r>
            <a:endParaRPr lang="en-US" sz="2800" b="1" i="1" kern="0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000" b="1" i="1" u="sng" kern="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Ключ</a:t>
            </a:r>
            <a:r>
              <a:rPr lang="ru-RU" sz="2000" b="1" i="1" kern="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: </a:t>
            </a:r>
            <a:r>
              <a:rPr lang="ru-RU" b="1" i="1" kern="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названия, написание знаков, произношение, положение в Периодической системе, </a:t>
            </a:r>
            <a:r>
              <a:rPr lang="ru-RU" b="1" i="1" kern="0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металл-неметалл</a:t>
            </a:r>
            <a:endParaRPr lang="ru-RU" b="1" i="1" kern="0" dirty="0">
              <a:solidFill>
                <a:schemeClr val="accent2"/>
              </a:solidFill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ru-RU" sz="4400" b="1" i="1" kern="0" dirty="0">
                <a:latin typeface="+mn-lt"/>
              </a:rPr>
              <a:t>а) </a:t>
            </a:r>
            <a:r>
              <a:rPr lang="en-US" sz="4400" b="1" i="1" kern="0" dirty="0">
                <a:latin typeface="+mn-lt"/>
              </a:rPr>
              <a:t>B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>
                <a:latin typeface="+mn-lt"/>
              </a:rPr>
              <a:t>Be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 err="1">
                <a:latin typeface="+mn-lt"/>
              </a:rPr>
              <a:t>Ba</a:t>
            </a:r>
            <a:r>
              <a:rPr lang="ru-RU" sz="4400" b="1" i="1" kern="0" dirty="0">
                <a:latin typeface="+mn-lt"/>
              </a:rPr>
              <a:t>;       </a:t>
            </a:r>
            <a:endParaRPr lang="ru-RU" sz="4400" b="1" i="1" kern="0" dirty="0" smtClean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ru-RU" sz="4400" b="1" i="1" kern="0" dirty="0" smtClean="0">
                <a:latin typeface="+mn-lt"/>
              </a:rPr>
              <a:t>в</a:t>
            </a:r>
            <a:r>
              <a:rPr lang="ru-RU" sz="4400" b="1" i="1" kern="0" dirty="0">
                <a:latin typeface="+mn-lt"/>
              </a:rPr>
              <a:t>) </a:t>
            </a:r>
            <a:r>
              <a:rPr lang="en-US" sz="4400" b="1" i="1" kern="0" dirty="0">
                <a:latin typeface="+mn-lt"/>
              </a:rPr>
              <a:t>Hg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 err="1">
                <a:latin typeface="+mn-lt"/>
              </a:rPr>
              <a:t>Mn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>
                <a:latin typeface="+mn-lt"/>
              </a:rPr>
              <a:t>Mg</a:t>
            </a:r>
            <a:r>
              <a:rPr lang="ru-RU" sz="4400" b="1" i="1" kern="0" dirty="0">
                <a:latin typeface="+mn-lt"/>
              </a:rPr>
              <a:t>;</a:t>
            </a:r>
          </a:p>
          <a:p>
            <a:pPr>
              <a:spcBef>
                <a:spcPct val="20000"/>
              </a:spcBef>
              <a:defRPr/>
            </a:pPr>
            <a:r>
              <a:rPr lang="ru-RU" sz="4400" b="1" i="1" kern="0" dirty="0">
                <a:latin typeface="+mn-lt"/>
              </a:rPr>
              <a:t>б) </a:t>
            </a:r>
            <a:r>
              <a:rPr lang="en-US" sz="4400" b="1" i="1" kern="0" dirty="0">
                <a:latin typeface="+mn-lt"/>
              </a:rPr>
              <a:t>Al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>
                <a:latin typeface="+mn-lt"/>
              </a:rPr>
              <a:t>Ta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>
                <a:latin typeface="+mn-lt"/>
              </a:rPr>
              <a:t>Zn</a:t>
            </a:r>
            <a:r>
              <a:rPr lang="ru-RU" sz="4400" b="1" i="1" kern="0" dirty="0">
                <a:latin typeface="+mn-lt"/>
              </a:rPr>
              <a:t>;    </a:t>
            </a:r>
            <a:endParaRPr lang="ru-RU" sz="4400" b="1" i="1" kern="0" dirty="0" smtClean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ru-RU" sz="4400" b="1" i="1" kern="0" dirty="0" smtClean="0">
                <a:latin typeface="+mn-lt"/>
              </a:rPr>
              <a:t> </a:t>
            </a:r>
            <a:r>
              <a:rPr lang="ru-RU" sz="4400" b="1" i="1" kern="0" dirty="0">
                <a:latin typeface="+mn-lt"/>
              </a:rPr>
              <a:t>г) </a:t>
            </a:r>
            <a:r>
              <a:rPr lang="en-US" sz="4400" b="1" i="1" kern="0" dirty="0">
                <a:latin typeface="+mn-lt"/>
              </a:rPr>
              <a:t>Li</a:t>
            </a:r>
            <a:r>
              <a:rPr lang="ru-RU" sz="4400" b="1" i="1" kern="0" dirty="0">
                <a:latin typeface="+mn-lt"/>
              </a:rPr>
              <a:t>, </a:t>
            </a:r>
            <a:r>
              <a:rPr lang="en-US" sz="4400" b="1" i="1" kern="0" dirty="0">
                <a:latin typeface="+mn-lt"/>
              </a:rPr>
              <a:t>P</a:t>
            </a:r>
            <a:r>
              <a:rPr lang="ru-RU" sz="4400" b="1" i="1" kern="0" dirty="0">
                <a:latin typeface="+mn-lt"/>
              </a:rPr>
              <a:t>, С</a:t>
            </a:r>
            <a:r>
              <a:rPr lang="en-US" sz="4400" b="1" i="1" kern="0" dirty="0">
                <a:latin typeface="+mn-lt"/>
              </a:rPr>
              <a:t>l</a:t>
            </a:r>
            <a:r>
              <a:rPr lang="ru-RU" sz="4400" b="1" i="1" kern="0" dirty="0">
                <a:latin typeface="+mn-lt"/>
              </a:rPr>
              <a:t>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50825" y="487363"/>
            <a:ext cx="8893175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685800" algn="l"/>
              </a:tabLst>
              <a:defRPr/>
            </a:pPr>
            <a:r>
              <a:rPr lang="ru-RU" sz="4400" b="1" i="1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Десять элементов</a:t>
            </a:r>
            <a:endParaRPr lang="ru-RU" sz="4400" i="1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tabLst>
                <a:tab pos="685800" algn="l"/>
              </a:tabLst>
              <a:defRPr/>
            </a:pPr>
            <a:r>
              <a:rPr lang="ru-RU" sz="2800" b="1" i="1" u="sng" dirty="0">
                <a:latin typeface="Times New Roman" pitchFamily="18" charset="0"/>
              </a:rPr>
              <a:t>Олово, фосфор, водород, рутений, ртуть, селен, кислород, кальций, мышьяк, хлор, серебро</a:t>
            </a:r>
          </a:p>
          <a:p>
            <a:pPr>
              <a:tabLst>
                <a:tab pos="685800" algn="l"/>
              </a:tabLst>
              <a:defRPr/>
            </a:pPr>
            <a:r>
              <a:rPr lang="ru-RU" sz="22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Внимательно прочитайте следующие утверждения и после каждого  вычеркивайте из списка один элемент. Какой останется?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Этот элемент назван в честь Луны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Это самый распространенный на Земле элемент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Символ этого элемента начинается с буквы «</a:t>
            </a:r>
            <a:r>
              <a:rPr lang="en-US" sz="2200" b="1" dirty="0">
                <a:latin typeface="Times New Roman" pitchFamily="18" charset="0"/>
              </a:rPr>
              <a:t>S</a:t>
            </a:r>
            <a:r>
              <a:rPr lang="ru-RU" sz="2200" b="1" dirty="0">
                <a:latin typeface="Times New Roman" pitchFamily="18" charset="0"/>
              </a:rPr>
              <a:t>»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Образует простое вещество – ядовитый газ желто-зеленого цвета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В названии есть буква «а»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Его химический знак </a:t>
            </a:r>
            <a:r>
              <a:rPr lang="en-US" sz="2200" b="1" dirty="0">
                <a:latin typeface="Times New Roman" pitchFamily="18" charset="0"/>
              </a:rPr>
              <a:t>Ag</a:t>
            </a:r>
            <a:endParaRPr lang="ru-RU" sz="2200" b="1" dirty="0">
              <a:latin typeface="Times New Roman" pitchFamily="18" charset="0"/>
            </a:endParaRP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Это элемент 2 группы побочной подгруппы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Элемент 4 периода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Его название в переводе означает «светоносный»</a:t>
            </a:r>
          </a:p>
          <a:p>
            <a:pPr>
              <a:buFontTx/>
              <a:buChar char="•"/>
              <a:tabLst>
                <a:tab pos="685800" algn="l"/>
              </a:tabLst>
              <a:defRPr/>
            </a:pPr>
            <a:r>
              <a:rPr lang="ru-RU" sz="2200" b="1" dirty="0">
                <a:latin typeface="Times New Roman" pitchFamily="18" charset="0"/>
              </a:rPr>
              <a:t>Он назван в честь России</a:t>
            </a:r>
          </a:p>
          <a:p>
            <a:pPr>
              <a:tabLst>
                <a:tab pos="685800" algn="l"/>
              </a:tabLst>
              <a:defRPr/>
            </a:pPr>
            <a:r>
              <a:rPr lang="ru-RU" sz="2200" dirty="0">
                <a:solidFill>
                  <a:srgbClr val="0000CC"/>
                </a:solidFill>
              </a:rPr>
              <a:t>	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5" name="Group 67"/>
          <p:cNvGraphicFramePr>
            <a:graphicFrameLocks noGrp="1"/>
          </p:cNvGraphicFramePr>
          <p:nvPr/>
        </p:nvGraphicFramePr>
        <p:xfrm>
          <a:off x="684213" y="1557338"/>
          <a:ext cx="3887787" cy="3019425"/>
        </p:xfrm>
        <a:graphic>
          <a:graphicData uri="http://schemas.openxmlformats.org/drawingml/2006/table">
            <a:tbl>
              <a:tblPr/>
              <a:tblGrid>
                <a:gridCol w="1169987"/>
                <a:gridCol w="1290638"/>
                <a:gridCol w="1427162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Mg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112" name="Rectangle 64"/>
          <p:cNvSpPr>
            <a:spLocks noChangeArrowheads="1"/>
          </p:cNvSpPr>
          <p:nvPr/>
        </p:nvSpPr>
        <p:spPr bwMode="auto">
          <a:xfrm>
            <a:off x="684213" y="1557338"/>
            <a:ext cx="1150937" cy="1008062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>
            <a:off x="1835150" y="2565400"/>
            <a:ext cx="1296988" cy="1008063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14" name="Rectangle 66"/>
          <p:cNvSpPr>
            <a:spLocks noChangeArrowheads="1"/>
          </p:cNvSpPr>
          <p:nvPr/>
        </p:nvSpPr>
        <p:spPr bwMode="auto">
          <a:xfrm>
            <a:off x="3132138" y="3573463"/>
            <a:ext cx="1439862" cy="1008062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181" name="Group 133"/>
          <p:cNvGraphicFramePr>
            <a:graphicFrameLocks noGrp="1"/>
          </p:cNvGraphicFramePr>
          <p:nvPr/>
        </p:nvGraphicFramePr>
        <p:xfrm>
          <a:off x="4932363" y="1557338"/>
          <a:ext cx="3816350" cy="3018155"/>
        </p:xfrm>
        <a:graphic>
          <a:graphicData uri="http://schemas.openxmlformats.org/drawingml/2006/table">
            <a:tbl>
              <a:tblPr/>
              <a:tblGrid>
                <a:gridCol w="1149350"/>
                <a:gridCol w="1298575"/>
                <a:gridCol w="1368425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Mg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178" name="Rectangle 130"/>
          <p:cNvSpPr>
            <a:spLocks noChangeArrowheads="1"/>
          </p:cNvSpPr>
          <p:nvPr/>
        </p:nvSpPr>
        <p:spPr bwMode="auto">
          <a:xfrm>
            <a:off x="4932363" y="1557338"/>
            <a:ext cx="1150937" cy="1008062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79" name="Rectangle 131"/>
          <p:cNvSpPr>
            <a:spLocks noChangeArrowheads="1"/>
          </p:cNvSpPr>
          <p:nvPr/>
        </p:nvSpPr>
        <p:spPr bwMode="auto">
          <a:xfrm>
            <a:off x="6084888" y="1557338"/>
            <a:ext cx="1295400" cy="1008062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80" name="Rectangle 132"/>
          <p:cNvSpPr>
            <a:spLocks noChangeArrowheads="1"/>
          </p:cNvSpPr>
          <p:nvPr/>
        </p:nvSpPr>
        <p:spPr bwMode="auto">
          <a:xfrm>
            <a:off x="7380288" y="1557338"/>
            <a:ext cx="1368425" cy="1008062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82" name="Text Box 134"/>
          <p:cNvSpPr txBox="1">
            <a:spLocks noChangeArrowheads="1"/>
          </p:cNvSpPr>
          <p:nvPr/>
        </p:nvSpPr>
        <p:spPr bwMode="auto">
          <a:xfrm>
            <a:off x="1763713" y="549275"/>
            <a:ext cx="604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Крестики - нолики</a:t>
            </a:r>
          </a:p>
        </p:txBody>
      </p:sp>
      <p:sp>
        <p:nvSpPr>
          <p:cNvPr id="14381" name="Text Box 135"/>
          <p:cNvSpPr txBox="1">
            <a:spLocks noChangeArrowheads="1"/>
          </p:cNvSpPr>
          <p:nvPr/>
        </p:nvSpPr>
        <p:spPr bwMode="auto">
          <a:xfrm>
            <a:off x="539750" y="5013325"/>
            <a:ext cx="381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Выигрышный путь:</a:t>
            </a:r>
            <a:r>
              <a:rPr lang="ru-RU" sz="2400"/>
              <a:t> элементы - металлы</a:t>
            </a:r>
          </a:p>
        </p:txBody>
      </p:sp>
      <p:sp>
        <p:nvSpPr>
          <p:cNvPr id="14382" name="Text Box 136"/>
          <p:cNvSpPr txBox="1">
            <a:spLocks noChangeArrowheads="1"/>
          </p:cNvSpPr>
          <p:nvPr/>
        </p:nvSpPr>
        <p:spPr bwMode="auto">
          <a:xfrm>
            <a:off x="4572000" y="5013325"/>
            <a:ext cx="43211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Выигрышный путь:</a:t>
            </a:r>
            <a:r>
              <a:rPr lang="ru-RU" sz="2400"/>
              <a:t> элементы, произношение и название которых совпадают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2" grpId="0" animBg="1"/>
      <p:bldP spid="2113" grpId="0" animBg="1"/>
      <p:bldP spid="2114" grpId="0" animBg="1"/>
      <p:bldP spid="2178" grpId="0" animBg="1"/>
      <p:bldP spid="2179" grpId="0" animBg="1"/>
      <p:bldP spid="21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Древо знаний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362950" cy="1081088"/>
          </a:xfrm>
        </p:spPr>
        <p:txBody>
          <a:bodyPr>
            <a:normAutofit fontScale="92500" lnSpcReduction="10000"/>
          </a:bodyPr>
          <a:lstStyle/>
          <a:p>
            <a:pPr marL="0" indent="357188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Даны символы и названия химических элементов. Задача: предложить схему классификации, используя категории «металл-неметалл», «Элементы одной группы», «Элементы одного периода»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763688" y="2924944"/>
            <a:ext cx="1524000" cy="5000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1403648" y="4149080"/>
            <a:ext cx="1524000" cy="500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4932040" y="4077072"/>
            <a:ext cx="1524000" cy="500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3131840" y="1988840"/>
            <a:ext cx="1524000" cy="4984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788024" y="2996952"/>
            <a:ext cx="1524000" cy="500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971600" y="5085184"/>
            <a:ext cx="6624736" cy="841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2200" b="1" dirty="0"/>
              <a:t>Rb  Li  S  Ca  Te  Br  Zn  Mg Cr  Si  K  Cu  O  </a:t>
            </a:r>
            <a:endParaRPr lang="ru-RU" sz="2200" b="1" dirty="0"/>
          </a:p>
        </p:txBody>
      </p:sp>
      <p:sp>
        <p:nvSpPr>
          <p:cNvPr id="15371" name="Text Box 12"/>
          <p:cNvSpPr txBox="1">
            <a:spLocks noChangeArrowheads="1"/>
          </p:cNvSpPr>
          <p:nvPr/>
        </p:nvSpPr>
        <p:spPr bwMode="auto">
          <a:xfrm>
            <a:off x="8748464" y="3212976"/>
            <a:ext cx="1527175" cy="5000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Дополни по аналогии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68313" y="1544638"/>
            <a:ext cx="8361362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А)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Be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Mg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…   …   …</a:t>
            </a:r>
            <a:r>
              <a:rPr lang="ru-RU" sz="3600" dirty="0"/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Б)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В  С   …   …   …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В)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At  Br  C  </a:t>
            </a: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Dy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…	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…   …	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Г</a:t>
            </a:r>
            <a:r>
              <a:rPr lang="es-E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 Pu  Np   Se  U  …   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  <a:r>
              <a:rPr lang="ru-RU" sz="3600" dirty="0"/>
              <a:t> 		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Д)  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Po  Os  Co   …   …		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</TotalTime>
  <Words>810</Words>
  <Application>Microsoft Office PowerPoint</Application>
  <PresentationFormat>Экран (4:3)</PresentationFormat>
  <Paragraphs>156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«Все наши замыслы, все поиски и построения превращаются в прах,  если у ученика нет желания учиться» (В.А.Сухомлинский) </vt:lpstr>
      <vt:lpstr>   Игровые формы работы с немотивированными учащимися на уроках химии </vt:lpstr>
      <vt:lpstr>Мотивация – это совокупность форм, методов и средств побуждения учащихся к продуктивной познавательной деятельности, активному освоению содержания образования. </vt:lpstr>
      <vt:lpstr>Слайд 4</vt:lpstr>
      <vt:lpstr>Слайд 5</vt:lpstr>
      <vt:lpstr>Слайд 6</vt:lpstr>
      <vt:lpstr>Слайд 7</vt:lpstr>
      <vt:lpstr>Древо знаний</vt:lpstr>
      <vt:lpstr>Дополни по аналогии</vt:lpstr>
      <vt:lpstr>Слайд 10</vt:lpstr>
      <vt:lpstr>Химический алфавит</vt:lpstr>
      <vt:lpstr>Игра «Химическая тайнопись» </vt:lpstr>
      <vt:lpstr>Слайд 13</vt:lpstr>
      <vt:lpstr>Слайд 14</vt:lpstr>
      <vt:lpstr>Прием«Черный ящик»</vt:lpstr>
      <vt:lpstr>Слайд 16</vt:lpstr>
      <vt:lpstr>Исторические факты. </vt:lpstr>
      <vt:lpstr>Слайд 18</vt:lpstr>
      <vt:lpstr>Кроссворд “Разминка” по повторению свойств углерода и его соединений </vt:lpstr>
      <vt:lpstr>Игра « Химическая эстафета»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«Все наши замыслы, все поиски и построения превращаются в прах,  если у ученика нет желания учиться» (В.А.Сухомлинский) </dc:title>
  <dc:creator>РИТА</dc:creator>
  <cp:lastModifiedBy>РИТА</cp:lastModifiedBy>
  <cp:revision>2</cp:revision>
  <dcterms:created xsi:type="dcterms:W3CDTF">2019-10-30T16:37:42Z</dcterms:created>
  <dcterms:modified xsi:type="dcterms:W3CDTF">2019-10-30T16:48:38Z</dcterms:modified>
</cp:coreProperties>
</file>