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8" r:id="rId3"/>
    <p:sldId id="289" r:id="rId4"/>
    <p:sldId id="257" r:id="rId5"/>
    <p:sldId id="262" r:id="rId6"/>
    <p:sldId id="258" r:id="rId7"/>
    <p:sldId id="260" r:id="rId8"/>
    <p:sldId id="259" r:id="rId9"/>
    <p:sldId id="279" r:id="rId10"/>
    <p:sldId id="295" r:id="rId11"/>
    <p:sldId id="261" r:id="rId12"/>
    <p:sldId id="263" r:id="rId13"/>
    <p:sldId id="264" r:id="rId14"/>
    <p:sldId id="296" r:id="rId15"/>
    <p:sldId id="265" r:id="rId16"/>
    <p:sldId id="267" r:id="rId17"/>
    <p:sldId id="268" r:id="rId18"/>
    <p:sldId id="269" r:id="rId19"/>
    <p:sldId id="273" r:id="rId20"/>
    <p:sldId id="270" r:id="rId21"/>
    <p:sldId id="272" r:id="rId22"/>
    <p:sldId id="291" r:id="rId23"/>
    <p:sldId id="292" r:id="rId24"/>
    <p:sldId id="293" r:id="rId25"/>
    <p:sldId id="294" r:id="rId26"/>
    <p:sldId id="290" r:id="rId27"/>
    <p:sldId id="287" r:id="rId28"/>
    <p:sldId id="288" r:id="rId29"/>
    <p:sldId id="274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8483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132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824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329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12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840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29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795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70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61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4911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995B6-2F66-4507-9E74-1F9EEE55E1D5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9167D-9D57-47ED-9E54-FE39400F0F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9041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54771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effectLst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в простом осложненном предложении (однородные члены предложения) и в сложносочиненном предложении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16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45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3395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5. Однородные определения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(запятая нужна).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перечисления разновидностей предметов, характеризуя их с одной стороны; 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перечисляют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одного предмета, оцениваемые положительно или отрицательно,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е. синонимичные эмоционально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последующее определение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 содержание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предыдущего;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/>
              <a:t>Это была </a:t>
            </a:r>
            <a:r>
              <a:rPr lang="ru-RU" sz="2800" b="1" dirty="0">
                <a:solidFill>
                  <a:srgbClr val="0070C0"/>
                </a:solidFill>
              </a:rPr>
              <a:t>холодная, снежная, скучная </a:t>
            </a:r>
            <a:r>
              <a:rPr lang="ru-RU" sz="2800" b="1" dirty="0"/>
              <a:t>пора.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Перед </a:t>
            </a:r>
            <a:r>
              <a:rPr lang="ru-RU" sz="2800" b="1" dirty="0"/>
              <a:t>ним открылись </a:t>
            </a:r>
            <a:r>
              <a:rPr lang="ru-RU" sz="2800" b="1" dirty="0">
                <a:solidFill>
                  <a:srgbClr val="0070C0"/>
                </a:solidFill>
              </a:rPr>
              <a:t>новые, неведомые </a:t>
            </a:r>
            <a:r>
              <a:rPr lang="ru-RU" sz="2800" b="1" dirty="0"/>
              <a:t>горизонты</a:t>
            </a:r>
          </a:p>
        </p:txBody>
      </p:sp>
    </p:spTree>
    <p:extLst>
      <p:ext uri="{BB962C8B-B14F-4D97-AF65-F5344CB8AC3E}">
        <p14:creationId xmlns:p14="http://schemas.microsoft.com/office/powerpoint/2010/main" xmlns="" val="18339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1. Если однородные члены соединены </a:t>
            </a:r>
            <a:r>
              <a:rPr lang="ru-RU" b="1" dirty="0">
                <a:solidFill>
                  <a:srgbClr val="FF0000"/>
                </a:solidFill>
              </a:rPr>
              <a:t>одиночным</a:t>
            </a:r>
            <a:r>
              <a:rPr lang="ru-RU" b="1" dirty="0"/>
              <a:t> соединительным или разделительным союзом, например: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002060"/>
                </a:solidFill>
              </a:rPr>
              <a:t>В садке плескались пескари </a:t>
            </a:r>
            <a:r>
              <a:rPr lang="ru-RU" b="1" i="1" dirty="0">
                <a:solidFill>
                  <a:srgbClr val="C00000"/>
                </a:solidFill>
              </a:rPr>
              <a:t>и</a:t>
            </a:r>
            <a:r>
              <a:rPr lang="ru-RU" b="1" i="1" dirty="0">
                <a:solidFill>
                  <a:srgbClr val="002060"/>
                </a:solidFill>
              </a:rPr>
              <a:t> окуни.</a:t>
            </a:r>
            <a:br>
              <a:rPr lang="ru-RU" b="1" i="1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В этом лесу на соснах вы можете заметить белку </a:t>
            </a:r>
            <a:r>
              <a:rPr lang="ru-RU" b="1" i="1" dirty="0">
                <a:solidFill>
                  <a:srgbClr val="C00000"/>
                </a:solidFill>
              </a:rPr>
              <a:t>или</a:t>
            </a:r>
            <a:r>
              <a:rPr lang="ru-RU" b="1" i="1" dirty="0">
                <a:solidFill>
                  <a:srgbClr val="002060"/>
                </a:solidFill>
              </a:rPr>
              <a:t> дятла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17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2. </a:t>
            </a:r>
            <a:r>
              <a:rPr lang="ru-RU" sz="3600" b="1" dirty="0"/>
              <a:t>Если союзы объединяют однородные члены в пары, например: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 его коллекции было много </a:t>
            </a:r>
            <a:r>
              <a:rPr lang="ru-RU" sz="3600" b="1" i="1" dirty="0">
                <a:solidFill>
                  <a:srgbClr val="7030A0"/>
                </a:solidFill>
              </a:rPr>
              <a:t>ножей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7030A0"/>
                </a:solidFill>
              </a:rPr>
              <a:t>кинжалов</a:t>
            </a:r>
            <a:r>
              <a:rPr lang="ru-RU" sz="3600" b="1" i="1" dirty="0">
                <a:solidFill>
                  <a:srgbClr val="002060"/>
                </a:solidFill>
              </a:rPr>
              <a:t>, </a:t>
            </a:r>
            <a:r>
              <a:rPr lang="ru-RU" sz="3600" b="1" i="1" dirty="0">
                <a:solidFill>
                  <a:srgbClr val="7030A0"/>
                </a:solidFill>
              </a:rPr>
              <a:t>пистолетов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</a:t>
            </a:r>
            <a:r>
              <a:rPr lang="ru-RU" sz="3600" b="1" i="1" dirty="0">
                <a:solidFill>
                  <a:srgbClr val="7030A0"/>
                </a:solidFill>
              </a:rPr>
              <a:t>ружей</a:t>
            </a:r>
            <a:r>
              <a:rPr lang="ru-RU" sz="3600" b="1" i="1" dirty="0">
                <a:solidFill>
                  <a:srgbClr val="002060"/>
                </a:solidFill>
              </a:rPr>
              <a:t>, украшенных драгоценными камнями.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415831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3. </a:t>
            </a:r>
            <a:r>
              <a:rPr lang="ru-RU" sz="3600" b="1" dirty="0"/>
              <a:t>Если два однородных члена соединяются повторяющимися союзами, но образуют устойчивое сочетание: </a:t>
            </a:r>
            <a:r>
              <a:rPr lang="ru-RU" sz="3600" b="1" dirty="0">
                <a:solidFill>
                  <a:srgbClr val="7030A0"/>
                </a:solidFill>
              </a:rPr>
              <a:t>И ДЕНЬ И НОЧЬ, И СМЕХ И ГРЕХ, НИ ДА НИ НЕТ, НИ ДВА НИ ПОЛТОРА, НИ ВЗАД НИ ВПЕРЕД</a:t>
            </a:r>
            <a:r>
              <a:rPr lang="ru-RU" sz="3600" b="1" dirty="0"/>
              <a:t> и другие.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Нас разбудили </a:t>
            </a:r>
            <a:r>
              <a:rPr lang="ru-RU" sz="3600" b="1" i="1" dirty="0">
                <a:solidFill>
                  <a:srgbClr val="FF0000"/>
                </a:solidFill>
              </a:rPr>
              <a:t>ни свет ни заря</a:t>
            </a:r>
            <a:r>
              <a:rPr lang="ru-RU" sz="3600" b="1" i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Желаем </a:t>
            </a:r>
            <a:r>
              <a:rPr lang="ru-RU" sz="3600" b="1" i="1" dirty="0" smtClean="0">
                <a:solidFill>
                  <a:srgbClr val="FF0000"/>
                </a:solidFill>
              </a:rPr>
              <a:t>ни пуха ни пера!</a:t>
            </a:r>
            <a:endParaRPr lang="ru-RU" sz="3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44679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4. Неоднородные </a:t>
            </a:r>
            <a:r>
              <a:rPr lang="ru-RU" sz="4000" dirty="0">
                <a:solidFill>
                  <a:srgbClr val="C00000"/>
                </a:solidFill>
              </a:rPr>
              <a:t>определения (запятая не нужна).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с разных сторон, обычно выражаются сочетанием качественных и относительных прилагательных.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Неоднородными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и такие определения, когда одно из них выражено местоимение или числительным, а другое – прилагательным.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(твоя новая шляпа; эта деревянная шкатулка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порядковым числительным и прилагательным: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каменный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2800" dirty="0"/>
              <a:t>Был </a:t>
            </a:r>
            <a:r>
              <a:rPr lang="ru-RU" sz="2800" b="1" dirty="0">
                <a:solidFill>
                  <a:srgbClr val="002060"/>
                </a:solidFill>
              </a:rPr>
              <a:t>солнечный апрельский </a:t>
            </a:r>
            <a:r>
              <a:rPr lang="ru-RU" sz="2800" dirty="0" smtClean="0"/>
              <a:t>день. </a:t>
            </a:r>
            <a:r>
              <a:rPr lang="ru-RU" sz="2800" b="1" dirty="0" smtClean="0">
                <a:solidFill>
                  <a:srgbClr val="002060"/>
                </a:solidFill>
              </a:rPr>
              <a:t>Жесткая </a:t>
            </a:r>
            <a:r>
              <a:rPr lang="ru-RU" sz="2800" b="1" dirty="0">
                <a:solidFill>
                  <a:srgbClr val="002060"/>
                </a:solidFill>
              </a:rPr>
              <a:t>сухая </a:t>
            </a:r>
            <a:r>
              <a:rPr lang="ru-RU" sz="2800" dirty="0"/>
              <a:t>земля сыпалась из-под ладоней и колен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522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СЛОЖНОСОЧИНЁННОЕ ПРЕДЛОЖЕНИЕ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34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Простые </a:t>
            </a:r>
            <a:r>
              <a:rPr lang="ru-RU" sz="3600" b="1" dirty="0"/>
              <a:t>предложения, входящие в состав сложносочинённого предложения (ССП), отделяются друг от друга запятыми</a:t>
            </a:r>
            <a:r>
              <a:rPr lang="ru-RU" sz="3600" b="1" dirty="0" smtClean="0"/>
              <a:t>.</a:t>
            </a:r>
          </a:p>
          <a:p>
            <a:pPr marL="0" indent="0">
              <a:buNone/>
            </a:pPr>
            <a:r>
              <a:rPr lang="ru-RU" sz="3600" dirty="0"/>
              <a:t> 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Окна во всех корпусах были ярко освещены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оттого на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громадном дворе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казалось очень 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улице жара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цыплятам 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9288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1. Есть</a:t>
            </a:r>
            <a:r>
              <a:rPr lang="ru-RU" sz="4000" b="1" dirty="0"/>
              <a:t> </a:t>
            </a:r>
            <a:r>
              <a:rPr lang="ru-RU" sz="4000" b="1" dirty="0">
                <a:solidFill>
                  <a:srgbClr val="7030A0"/>
                </a:solidFill>
              </a:rPr>
              <a:t>общий второстепенный </a:t>
            </a:r>
            <a:r>
              <a:rPr lang="ru-RU" sz="4000" b="1" dirty="0" smtClean="0">
                <a:solidFill>
                  <a:srgbClr val="7030A0"/>
                </a:solidFill>
              </a:rPr>
              <a:t>член (ОВЧ):</a:t>
            </a:r>
            <a:endParaRPr lang="ru-RU" sz="4000" b="1" dirty="0">
              <a:solidFill>
                <a:srgbClr val="7030A0"/>
              </a:solidFill>
            </a:endParaRP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после восхода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набежала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туча и </a:t>
            </a:r>
            <a:r>
              <a:rPr lang="ru-RU" sz="4000" b="1" i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брызнул короткий </a:t>
            </a:r>
            <a:r>
              <a:rPr lang="ru-RU" sz="40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58203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/>
              <a:t>2.Есть</a:t>
            </a:r>
            <a:r>
              <a:rPr lang="ru-RU" sz="4000" b="1" dirty="0"/>
              <a:t> </a:t>
            </a:r>
            <a:r>
              <a:rPr lang="ru-RU" sz="4000" b="1" dirty="0">
                <a:solidFill>
                  <a:srgbClr val="7030A0"/>
                </a:solidFill>
              </a:rPr>
              <a:t>общее придаточное предложение</a:t>
            </a:r>
            <a:r>
              <a:rPr lang="ru-RU" sz="4000" dirty="0">
                <a:solidFill>
                  <a:srgbClr val="7030A0"/>
                </a:solidFill>
              </a:rPr>
              <a:t>:</a:t>
            </a: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2060"/>
                </a:solidFill>
              </a:rPr>
              <a:t>Уже совсем рассвело </a:t>
            </a:r>
            <a:r>
              <a:rPr lang="ru-RU" sz="4000" b="1" i="1" dirty="0">
                <a:solidFill>
                  <a:srgbClr val="C00000"/>
                </a:solidFill>
              </a:rPr>
              <a:t>и</a:t>
            </a:r>
            <a:r>
              <a:rPr lang="ru-RU" sz="4000" b="1" i="1" dirty="0"/>
              <a:t> </a:t>
            </a:r>
            <a:r>
              <a:rPr lang="ru-RU" sz="4000" b="1" i="1" dirty="0">
                <a:solidFill>
                  <a:srgbClr val="00B0F0"/>
                </a:solidFill>
              </a:rPr>
              <a:t>народ стал подниматься</a:t>
            </a:r>
            <a:r>
              <a:rPr lang="ru-RU" sz="4000" b="1" i="1" dirty="0"/>
              <a:t>, </a:t>
            </a:r>
            <a:r>
              <a:rPr lang="ru-RU" sz="4000" b="1" i="1" dirty="0">
                <a:solidFill>
                  <a:srgbClr val="00B050"/>
                </a:solidFill>
              </a:rPr>
              <a:t>когда я вернулся в свою </a:t>
            </a:r>
            <a:r>
              <a:rPr lang="ru-RU" sz="4000" b="1" i="1" dirty="0" smtClean="0">
                <a:solidFill>
                  <a:srgbClr val="00B050"/>
                </a:solidFill>
              </a:rPr>
              <a:t>комнату</a:t>
            </a:r>
            <a:r>
              <a:rPr lang="ru-RU" sz="4000" b="1" dirty="0" smtClean="0">
                <a:solidFill>
                  <a:srgbClr val="00B050"/>
                </a:solidFill>
              </a:rPr>
              <a:t>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3751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/>
              <a:t>3</a:t>
            </a:r>
            <a:r>
              <a:rPr lang="ru-RU" sz="4400" b="1" dirty="0" smtClean="0"/>
              <a:t>.Есть</a:t>
            </a:r>
            <a:r>
              <a:rPr lang="ru-RU" sz="4400" b="1" dirty="0"/>
              <a:t> </a:t>
            </a:r>
            <a:r>
              <a:rPr lang="ru-RU" sz="4400" b="1" dirty="0">
                <a:solidFill>
                  <a:srgbClr val="7030A0"/>
                </a:solidFill>
              </a:rPr>
              <a:t>общее </a:t>
            </a:r>
            <a:r>
              <a:rPr lang="ru-RU" sz="4400" b="1" dirty="0" smtClean="0">
                <a:solidFill>
                  <a:srgbClr val="7030A0"/>
                </a:solidFill>
              </a:rPr>
              <a:t>вводное слово</a:t>
            </a:r>
            <a:r>
              <a:rPr lang="ru-RU" sz="4400" dirty="0" smtClean="0">
                <a:solidFill>
                  <a:srgbClr val="7030A0"/>
                </a:solidFill>
              </a:rPr>
              <a:t>:</a:t>
            </a:r>
            <a:endParaRPr lang="ru-RU" sz="4400" dirty="0">
              <a:solidFill>
                <a:srgbClr val="7030A0"/>
              </a:solidFill>
            </a:endParaRPr>
          </a:p>
          <a:p>
            <a:pPr marL="0" indent="0" fontAlgn="base">
              <a:buNone/>
            </a:pPr>
            <a:r>
              <a:rPr lang="ru-RU" sz="4400" b="1" i="1" dirty="0" smtClean="0">
                <a:solidFill>
                  <a:srgbClr val="7030A0"/>
                </a:solidFill>
              </a:rPr>
              <a:t>Кажется</a:t>
            </a:r>
            <a:r>
              <a:rPr lang="ru-RU" sz="4400" b="1" i="1" dirty="0" smtClean="0">
                <a:solidFill>
                  <a:srgbClr val="002060"/>
                </a:solidFill>
              </a:rPr>
              <a:t>, уже </a:t>
            </a:r>
            <a:r>
              <a:rPr lang="ru-RU" sz="4400" b="1" i="1" dirty="0">
                <a:solidFill>
                  <a:srgbClr val="002060"/>
                </a:solidFill>
              </a:rPr>
              <a:t>совсем рассвело </a:t>
            </a:r>
            <a:r>
              <a:rPr lang="ru-RU" sz="4400" b="1" i="1" dirty="0">
                <a:solidFill>
                  <a:srgbClr val="C00000"/>
                </a:solidFill>
              </a:rPr>
              <a:t>и</a:t>
            </a:r>
            <a:r>
              <a:rPr lang="ru-RU" sz="4400" b="1" i="1" dirty="0"/>
              <a:t> </a:t>
            </a:r>
            <a:r>
              <a:rPr lang="ru-RU" sz="4400" b="1" i="1" dirty="0">
                <a:solidFill>
                  <a:srgbClr val="00B0F0"/>
                </a:solidFill>
              </a:rPr>
              <a:t>народ стал </a:t>
            </a:r>
            <a:r>
              <a:rPr lang="ru-RU" sz="4400" b="1" i="1" dirty="0" smtClean="0">
                <a:solidFill>
                  <a:srgbClr val="00B0F0"/>
                </a:solidFill>
              </a:rPr>
              <a:t>подниматься</a:t>
            </a:r>
            <a:r>
              <a:rPr lang="ru-RU" sz="4000" b="1" i="1" dirty="0"/>
              <a:t>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91590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Формулировка задания в 2022 г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препинания. Укажите предложения, в которых нужно поставить ОДНУ запятую. Запишите номера этих предложений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408372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/>
              <a:t>4</a:t>
            </a:r>
            <a:r>
              <a:rPr lang="ru-RU" sz="4000" b="1" i="1" dirty="0" smtClean="0"/>
              <a:t>. Вопросительные или восклицательные предложения.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Вы </a:t>
            </a:r>
            <a:r>
              <a:rPr lang="ru-RU" sz="4000" b="1" i="1" dirty="0">
                <a:solidFill>
                  <a:srgbClr val="002060"/>
                </a:solidFill>
              </a:rPr>
              <a:t>придёте ко мне или я должен зайти к вам</a:t>
            </a:r>
            <a:r>
              <a:rPr lang="ru-RU" sz="4000" b="1" i="1" dirty="0" smtClean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Как он смешон и как глупы его выходки!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2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НЕ 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/>
              <a:t>5</a:t>
            </a:r>
            <a:r>
              <a:rPr lang="ru-RU" sz="4400" b="1" i="1" dirty="0" smtClean="0"/>
              <a:t>. </a:t>
            </a:r>
            <a:r>
              <a:rPr lang="ru-RU" sz="4000" b="1" dirty="0" smtClean="0"/>
              <a:t>В </a:t>
            </a:r>
            <a:r>
              <a:rPr lang="ru-RU" sz="4000" b="1" dirty="0"/>
              <a:t>состав сложносочинённого предложения входят назывные (номинативные) предложения:</a:t>
            </a:r>
          </a:p>
          <a:p>
            <a:pPr marL="0" indent="0" fontAlgn="base">
              <a:buNone/>
            </a:pPr>
            <a:r>
              <a:rPr lang="ru-RU" sz="4000" b="1" i="1" dirty="0">
                <a:solidFill>
                  <a:srgbClr val="002060"/>
                </a:solidFill>
              </a:rPr>
              <a:t>Мороз и солнце...</a:t>
            </a:r>
            <a:endParaRPr lang="ru-RU" sz="4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2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СТАВИТСЯ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6. Два </a:t>
            </a:r>
            <a:r>
              <a:rPr lang="ru-RU" b="1" dirty="0"/>
              <a:t>безличных </a:t>
            </a:r>
            <a:r>
              <a:rPr lang="ru-RU" b="1" dirty="0" smtClean="0"/>
              <a:t>предложения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Светло </a:t>
            </a:r>
            <a:r>
              <a:rPr lang="ru-RU" b="1" dirty="0">
                <a:solidFill>
                  <a:srgbClr val="002060"/>
                </a:solidFill>
              </a:rPr>
              <a:t>и </a:t>
            </a:r>
            <a:r>
              <a:rPr lang="ru-RU" b="1" dirty="0" smtClean="0">
                <a:solidFill>
                  <a:srgbClr val="002060"/>
                </a:solidFill>
              </a:rPr>
              <a:t>жарко.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346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СТАВИТСЯ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7. Два </a:t>
            </a:r>
            <a:r>
              <a:rPr lang="ru-RU" b="1" dirty="0"/>
              <a:t>неопределенно-личных предложения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Зрителей </a:t>
            </a:r>
            <a:r>
              <a:rPr lang="ru-RU" b="1" dirty="0">
                <a:solidFill>
                  <a:srgbClr val="002060"/>
                </a:solidFill>
              </a:rPr>
              <a:t>разместили</a:t>
            </a:r>
            <a:r>
              <a:rPr lang="ru-RU" dirty="0"/>
              <a:t> вокруг арены и на </a:t>
            </a:r>
            <a:r>
              <a:rPr lang="ru-RU" dirty="0" smtClean="0"/>
              <a:t>нее </a:t>
            </a:r>
            <a:r>
              <a:rPr lang="ru-RU" b="1" dirty="0">
                <a:solidFill>
                  <a:srgbClr val="002060"/>
                </a:solidFill>
              </a:rPr>
              <a:t>вывели</a:t>
            </a:r>
            <a:r>
              <a:rPr lang="ru-RU" dirty="0"/>
              <a:t> участников представления.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2532021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СТАВИТСЯ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8. Два </a:t>
            </a:r>
            <a:r>
              <a:rPr lang="ru-RU" b="1" dirty="0"/>
              <a:t>побудительных предложения 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Пусть </a:t>
            </a:r>
            <a:r>
              <a:rPr lang="ru-RU" b="1" dirty="0">
                <a:solidFill>
                  <a:srgbClr val="0070C0"/>
                </a:solidFill>
              </a:rPr>
              <a:t>светит солнце и птицы поют</a:t>
            </a:r>
            <a:r>
              <a:rPr lang="ru-RU" dirty="0">
                <a:solidFill>
                  <a:srgbClr val="0070C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882345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СТАВИТСЯ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b="1" dirty="0" smtClean="0"/>
              <a:t>9. Общая частица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Только</a:t>
            </a:r>
            <a:r>
              <a:rPr lang="ru-RU" sz="4000" b="1" dirty="0" smtClean="0"/>
              <a:t> кричат  петухи и кудахчут куры.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4554504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НЕ СТАВИТСЯ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10. Общий </a:t>
            </a:r>
            <a:r>
              <a:rPr lang="ru-RU" b="1" dirty="0"/>
              <a:t>обособленный член </a:t>
            </a:r>
            <a:r>
              <a:rPr lang="ru-RU" b="1" dirty="0" smtClean="0"/>
              <a:t>предложения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</a:rPr>
              <a:t>Вопреки предсказаниям синоптиков, </a:t>
            </a:r>
            <a:r>
              <a:rPr lang="ru-RU" sz="3600" b="1" dirty="0"/>
              <a:t>небо уже прояснилось и дождь перестал.</a:t>
            </a:r>
          </a:p>
        </p:txBody>
      </p:sp>
    </p:spTree>
    <p:extLst>
      <p:ext uri="{BB962C8B-B14F-4D97-AF65-F5344CB8AC3E}">
        <p14:creationId xmlns:p14="http://schemas.microsoft.com/office/powerpoint/2010/main" xmlns="" val="391525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200" b="1" dirty="0">
                <a:solidFill>
                  <a:prstClr val="black"/>
                </a:solidFill>
              </a:rPr>
              <a:t>Расставьте знаки препинания. Укажите </a:t>
            </a:r>
            <a:r>
              <a:rPr lang="ru-RU" sz="2200" b="1" dirty="0" smtClean="0">
                <a:solidFill>
                  <a:prstClr val="black"/>
                </a:solidFill>
              </a:rPr>
              <a:t>предложения</a:t>
            </a:r>
            <a:r>
              <a:rPr lang="ru-RU" sz="2200" b="1" dirty="0">
                <a:solidFill>
                  <a:prstClr val="black"/>
                </a:solidFill>
              </a:rPr>
              <a:t>, в которых нужно поставить ОДНУ запятую. Запишите номера этих предложений.</a:t>
            </a:r>
            <a:br>
              <a:rPr lang="ru-RU" sz="2200" b="1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1. Макар был человеком прямолинейным и грубым но зато честным и порядочным.</a:t>
            </a:r>
          </a:p>
          <a:p>
            <a:pPr marL="0" indent="0">
              <a:buNone/>
            </a:pPr>
            <a:r>
              <a:rPr lang="ru-RU" sz="2400" dirty="0" smtClean="0"/>
              <a:t>2.В начале того года мы были полны надежд и вдохновения и нам все казалось достижимым.</a:t>
            </a:r>
          </a:p>
          <a:p>
            <a:pPr marL="0" indent="0">
              <a:buNone/>
            </a:pPr>
            <a:r>
              <a:rPr lang="ru-RU" sz="2400" dirty="0" smtClean="0"/>
              <a:t>3.Мы двигались по тайге медленно осторожно однако привалы делали редко.</a:t>
            </a:r>
          </a:p>
          <a:p>
            <a:pPr marL="0" indent="0">
              <a:buNone/>
            </a:pPr>
            <a:r>
              <a:rPr lang="ru-RU" sz="2400" dirty="0" smtClean="0"/>
              <a:t>4. Холод в ветхую избу проникал отовсюду: из-под пола с глубоким погребом и через полуразвалившуюся крышу и через сгнившие оконные рамы.</a:t>
            </a:r>
          </a:p>
          <a:p>
            <a:pPr marL="0" indent="0">
              <a:buNone/>
            </a:pPr>
            <a:r>
              <a:rPr lang="ru-RU" sz="2400" dirty="0" smtClean="0"/>
              <a:t>5. На зиму бабушка заготовила малиновое и вишневое варенье и яблочное повидло  насолила бочку огурцов и несколько ведер грибов.</a:t>
            </a:r>
          </a:p>
          <a:p>
            <a:pPr marL="0" indent="0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15</a:t>
            </a:r>
            <a:endParaRPr lang="ru-RU" sz="3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79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>
                <a:solidFill>
                  <a:prstClr val="black"/>
                </a:solidFill>
              </a:rPr>
              <a:t>Расставьте знаки препинания. Укажите </a:t>
            </a:r>
            <a:r>
              <a:rPr lang="ru-RU" sz="2000" b="1" dirty="0" smtClean="0">
                <a:solidFill>
                  <a:prstClr val="black"/>
                </a:solidFill>
              </a:rPr>
              <a:t>предложения</a:t>
            </a:r>
            <a:r>
              <a:rPr lang="ru-RU" sz="2000" b="1" dirty="0">
                <a:solidFill>
                  <a:prstClr val="black"/>
                </a:solidFill>
              </a:rPr>
              <a:t>, в которых нужно поставить ОДНУ запятую. Запишите номера этих предложений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/>
              <a:t>1. Она не то испугалась не то удивилась и поглядела на него большими глазами.</a:t>
            </a:r>
          </a:p>
          <a:p>
            <a:pPr marL="0" indent="0">
              <a:buNone/>
            </a:pPr>
            <a:r>
              <a:rPr lang="ru-RU" sz="2400" dirty="0" smtClean="0"/>
              <a:t>2. Сад не только постарел но и разросся вытянулся ветвями к небу и теперь был весь в цвету.</a:t>
            </a:r>
          </a:p>
          <a:p>
            <a:pPr marL="0" indent="0">
              <a:buNone/>
            </a:pPr>
            <a:r>
              <a:rPr lang="ru-RU" sz="2400" dirty="0" smtClean="0"/>
              <a:t>3. Дальше поднимались десятки всевозможных труб и правильными рядами горбились крыши отдельных корпусов.</a:t>
            </a:r>
          </a:p>
          <a:p>
            <a:pPr marL="0" indent="0">
              <a:buNone/>
            </a:pPr>
            <a:r>
              <a:rPr lang="ru-RU" sz="2600" dirty="0" smtClean="0"/>
              <a:t>4. Первые лучи солнца блеснули в небе и побежали по земле и небу злотые блики.</a:t>
            </a:r>
          </a:p>
          <a:p>
            <a:pPr marL="0" indent="0">
              <a:buNone/>
            </a:pPr>
            <a:r>
              <a:rPr lang="ru-RU" sz="2600" dirty="0" smtClean="0"/>
              <a:t>5. За ночь навалило много снегу деревья оделись в белое и воздух был необыкновенно прозрачен и нежен.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14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80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</a:t>
            </a:r>
            <a:r>
              <a:rPr lang="ru-RU" b="1" dirty="0" smtClean="0"/>
              <a:t>предложения</a:t>
            </a:r>
            <a:r>
              <a:rPr lang="ru-RU" b="1" dirty="0"/>
              <a:t>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sz="3400" i="1" dirty="0" smtClean="0"/>
              <a:t>) </a:t>
            </a:r>
            <a:r>
              <a:rPr lang="ru-RU" sz="3400" i="1" dirty="0"/>
              <a:t>Кто умолял меня о встрече и тем самым склонил к предательству интересов фирмы?</a:t>
            </a:r>
          </a:p>
          <a:p>
            <a:pPr marL="0" indent="0">
              <a:buNone/>
            </a:pPr>
            <a:r>
              <a:rPr lang="ru-RU" sz="3400" i="1" dirty="0"/>
              <a:t>2) Сердце Курочкина скатилось под уклон «русских горок» и бешено забилось где-то в районе солнечного сплетения.</a:t>
            </a:r>
          </a:p>
          <a:p>
            <a:pPr marL="0" indent="0">
              <a:buNone/>
            </a:pPr>
            <a:r>
              <a:rPr lang="ru-RU" sz="3400" i="1" dirty="0"/>
              <a:t>3) Мальчишки и девчонки нашего класса а также их родители приняли участие в школьном спектакле.</a:t>
            </a:r>
          </a:p>
          <a:p>
            <a:pPr marL="0" indent="0">
              <a:buNone/>
            </a:pPr>
            <a:r>
              <a:rPr lang="ru-RU" sz="3400" i="1" dirty="0"/>
              <a:t>4) От домов во все стороны шли ряды деревьев или кустарников или цветов.</a:t>
            </a:r>
          </a:p>
          <a:p>
            <a:pPr marL="0" indent="0">
              <a:buNone/>
            </a:pPr>
            <a:r>
              <a:rPr lang="ru-RU" sz="3400" i="1" dirty="0"/>
              <a:t>5) В России континентальный климат и здесь особенно суровая зима.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ЕГЭ-2022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802681"/>
            <a:ext cx="8280920" cy="4722663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Выделите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грамматическую основу. Будьте особенно внимательны в тех случаях, когда части ССП -односоставные предложения, поскольку их легко не заметить и перепутать с однородными или второстепенными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членами.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предложение простое, то обратите внимание на однородные члены, которые присутствуют в предложении. Вспомните правила, при которых ставится запятая и особые случаи постановки/отсутствия запятой между однородными. Особого внимания заслуживает постановка запятой между однородными членами, связанными повторяющимися союзами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лучше всего рисовать схему однородных членов на листке, чтобы не запутаться в запятых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предложение сложное, применяем правило постановки запятой в ССП (в ССП обычно ставится запятая). Не забываем про случаи отсутствия запятой в ССП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Выпишите ответ. </a:t>
            </a:r>
          </a:p>
        </p:txBody>
      </p:sp>
    </p:spTree>
    <p:extLst>
      <p:ext uri="{BB962C8B-B14F-4D97-AF65-F5344CB8AC3E}">
        <p14:creationId xmlns:p14="http://schemas.microsoft.com/office/powerpoint/2010/main" xmlns="" val="1415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</a:t>
            </a:r>
            <a:r>
              <a:rPr lang="ru-RU" b="1" dirty="0" smtClean="0"/>
              <a:t>предложения</a:t>
            </a:r>
            <a:r>
              <a:rPr lang="ru-RU" b="1" dirty="0"/>
              <a:t>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i="1" dirty="0" smtClean="0"/>
              <a:t>1</a:t>
            </a:r>
            <a:r>
              <a:rPr lang="ru-RU" i="1" dirty="0"/>
              <a:t>) Плоды этого растения полезные и вкусные и обладают прекрасным ароматом.</a:t>
            </a:r>
          </a:p>
          <a:p>
            <a:pPr marL="0" indent="0">
              <a:buNone/>
            </a:pPr>
            <a:r>
              <a:rPr lang="ru-RU" i="1" dirty="0"/>
              <a:t>2) Стало нестерпимо душно и пришлось открыть все окна.</a:t>
            </a:r>
          </a:p>
          <a:p>
            <a:pPr marL="0" indent="0">
              <a:buNone/>
            </a:pPr>
            <a:r>
              <a:rPr lang="ru-RU" i="1" dirty="0"/>
              <a:t>3) Из окна были видны стволы вишен да кусочек аллеи.</a:t>
            </a:r>
          </a:p>
          <a:p>
            <a:pPr marL="0" indent="0">
              <a:buNone/>
            </a:pPr>
            <a:r>
              <a:rPr lang="ru-RU" i="1" dirty="0"/>
              <a:t>4) Изучение роста необычных кристаллов имеет и теоретическое и практическое и общенаучное значение.</a:t>
            </a:r>
          </a:p>
          <a:p>
            <a:pPr marL="0" indent="0">
              <a:buNone/>
            </a:pPr>
            <a:r>
              <a:rPr lang="ru-RU" i="1" dirty="0"/>
              <a:t>5) Древние испанские мастера при строительстве замков применяли либо каменную либо кирпичную кладку.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7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Расставьте знаки препинания. Укажите </a:t>
            </a:r>
            <a:r>
              <a:rPr lang="ru-RU" b="1" dirty="0" smtClean="0"/>
              <a:t>предложения</a:t>
            </a:r>
            <a:r>
              <a:rPr lang="ru-RU" b="1" dirty="0"/>
              <a:t>, в которых нужно поставить ОДНУ запятую. Запишите номера этих предложений.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i="1" dirty="0" smtClean="0"/>
              <a:t>1</a:t>
            </a:r>
            <a:r>
              <a:rPr lang="ru-RU" i="1" dirty="0"/>
              <a:t>) Для развития личности полезны и искусство и наука и жизненный опыт.</a:t>
            </a:r>
          </a:p>
          <a:p>
            <a:pPr marL="0" indent="0">
              <a:buNone/>
            </a:pPr>
            <a:r>
              <a:rPr lang="ru-RU" i="1" dirty="0"/>
              <a:t>2) Грубое или даже нелюбезное поведение людей может испортить настроение окружающим.</a:t>
            </a:r>
          </a:p>
          <a:p>
            <a:pPr marL="0" indent="0">
              <a:buNone/>
            </a:pPr>
            <a:r>
              <a:rPr lang="ru-RU" i="1" dirty="0"/>
              <a:t>3) Память накапливает добрый опыт и традиции и постоянно противостоит уничтожающей силе времени.</a:t>
            </a:r>
          </a:p>
          <a:p>
            <a:pPr marL="0" indent="0">
              <a:buNone/>
            </a:pPr>
            <a:r>
              <a:rPr lang="ru-RU" i="1" dirty="0"/>
              <a:t>4) Хорошие манеры и правильно выработанное поведение принесут человеку как хорошее настроение так и уважение окружающих.</a:t>
            </a:r>
          </a:p>
          <a:p>
            <a:pPr marL="0" indent="0">
              <a:buNone/>
            </a:pPr>
            <a:r>
              <a:rPr lang="ru-RU" i="1" dirty="0"/>
              <a:t>5) Белый теплоход уверенно рассекал невысокие волны и только по лёгкому дрожанию корпуса пассажиры догадывались о начале морской качки.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4 5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41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</a:t>
            </a:r>
            <a:r>
              <a:rPr lang="ru-RU" i="1" dirty="0"/>
              <a:t>) Пускай послужит он в армии да потянет лямку да понюхает пороху да будет солдат.</a:t>
            </a:r>
          </a:p>
          <a:p>
            <a:pPr marL="0" indent="0">
              <a:buNone/>
            </a:pPr>
            <a:r>
              <a:rPr lang="ru-RU" i="1" dirty="0"/>
              <a:t>2) Теперь уже деревья не заслоняли простора и позволяли видеть небо и даль.</a:t>
            </a:r>
          </a:p>
          <a:p>
            <a:pPr marL="0" indent="0">
              <a:buNone/>
            </a:pPr>
            <a:r>
              <a:rPr lang="ru-RU" i="1" dirty="0"/>
              <a:t>3) И старшие и мы сами страшно испугались и пришли в смятение.</a:t>
            </a:r>
          </a:p>
          <a:p>
            <a:pPr marL="0" indent="0">
              <a:buNone/>
            </a:pPr>
            <a:r>
              <a:rPr lang="ru-RU" i="1" dirty="0"/>
              <a:t>4) И в этот самый момент к эшафоту подъехал царский адъютант и остановил расстрел.</a:t>
            </a:r>
          </a:p>
          <a:p>
            <a:pPr marL="0" indent="0">
              <a:buNone/>
            </a:pPr>
            <a:r>
              <a:rPr lang="ru-RU" i="1" dirty="0"/>
              <a:t>5) Полыхали лесные пожары и в воздухе пахло гарью.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17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1)Подбор </a:t>
            </a:r>
            <a:r>
              <a:rPr lang="ru-RU" i="1" dirty="0"/>
              <a:t>различного по оттенкам и степени замутнённости естественного янтаря и добавка разных красителей в сочетании с особыми режимами давления позволяют получать различные по окраске и структуре украшения.</a:t>
            </a:r>
          </a:p>
          <a:p>
            <a:pPr marL="0" indent="0">
              <a:buNone/>
            </a:pPr>
            <a:r>
              <a:rPr lang="ru-RU" i="1" dirty="0"/>
              <a:t>2) В рукописях М. Горький не только делал пометки но и тщательно исправлял красным карандашом описки и расставлял пропущенные знаки препинания.</a:t>
            </a:r>
          </a:p>
          <a:p>
            <a:pPr marL="0" indent="0">
              <a:buNone/>
            </a:pPr>
            <a:r>
              <a:rPr lang="ru-RU" i="1" dirty="0"/>
              <a:t>3) А. С. Пушкин не боялся разговорных слов и выражений и смело вводил их в свои стихотворения.</a:t>
            </a:r>
          </a:p>
          <a:p>
            <a:pPr marL="0" indent="0">
              <a:buNone/>
            </a:pPr>
            <a:r>
              <a:rPr lang="ru-RU" i="1" dirty="0"/>
              <a:t>4) В жизни Софьи Андреевны переплелись радость и грусть счастье и разочарование приобретения и потери.</a:t>
            </a:r>
          </a:p>
          <a:p>
            <a:pPr marL="0" indent="0">
              <a:buNone/>
            </a:pPr>
            <a:r>
              <a:rPr lang="ru-RU" i="1" dirty="0"/>
              <a:t>5) На большей территории России континентальный климат и он обусловливает суровую зиму и жаркое лето.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2 5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40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1</a:t>
            </a:r>
            <a:r>
              <a:rPr lang="ru-RU" i="1" dirty="0"/>
              <a:t>) Мелкие поселения в Древней Руси называли иногда «</a:t>
            </a:r>
            <a:r>
              <a:rPr lang="ru-RU" i="1" dirty="0" err="1"/>
              <a:t>городцами</a:t>
            </a:r>
            <a:r>
              <a:rPr lang="ru-RU" i="1" dirty="0"/>
              <a:t>» да «городищами».</a:t>
            </a:r>
          </a:p>
          <a:p>
            <a:pPr marL="0" indent="0">
              <a:buNone/>
            </a:pPr>
            <a:r>
              <a:rPr lang="ru-RU" i="1" dirty="0"/>
              <a:t>2) Кувшинки плавали и справа и слева от лодки.</a:t>
            </a:r>
          </a:p>
          <a:p>
            <a:pPr marL="0" indent="0">
              <a:buNone/>
            </a:pPr>
            <a:r>
              <a:rPr lang="ru-RU" i="1" dirty="0"/>
              <a:t>3) Обломов был расстроен письмом старосты и предстоящим переездом на квартиру и утомлён трескотнёй </a:t>
            </a:r>
            <a:r>
              <a:rPr lang="ru-RU" i="1" dirty="0" err="1"/>
              <a:t>Тарантьева</a:t>
            </a:r>
            <a:r>
              <a:rPr lang="ru-RU" i="1" dirty="0"/>
              <a:t>.</a:t>
            </a:r>
          </a:p>
          <a:p>
            <a:pPr marL="0" indent="0">
              <a:buNone/>
            </a:pPr>
            <a:r>
              <a:rPr lang="ru-RU" i="1" dirty="0"/>
              <a:t>4) Россия соседствует со многими странами и имеет как сухопутные так и морские границы.</a:t>
            </a:r>
          </a:p>
          <a:p>
            <a:pPr marL="0" indent="0">
              <a:buNone/>
            </a:pPr>
            <a:r>
              <a:rPr lang="ru-RU" i="1" dirty="0"/>
              <a:t>5) Символисты и их последователи называли Ф. И. Тютчева своим предтечей и считали себя продолжателями </a:t>
            </a:r>
            <a:r>
              <a:rPr lang="ru-RU" i="1" dirty="0" err="1"/>
              <a:t>тютчевской</a:t>
            </a:r>
            <a:r>
              <a:rPr lang="ru-RU" i="1" dirty="0"/>
              <a:t> поэтической традиции.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5393078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2 4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7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РЕШАЕМ ЕГЭ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/>
              <a:t>1</a:t>
            </a:r>
            <a:r>
              <a:rPr lang="ru-RU" sz="3000" i="1" dirty="0"/>
              <a:t>) Дед Митяй неотрывно смотрел в окно и то покряхтывал то ворчал что-то себе под нос.</a:t>
            </a:r>
          </a:p>
          <a:p>
            <a:pPr marL="0" indent="0">
              <a:buNone/>
            </a:pPr>
            <a:r>
              <a:rPr lang="ru-RU" sz="3000" i="1" dirty="0"/>
              <a:t>2) На новогоднем карнавале весело и задорно подмигивали красные и жёлтые синие и зелёные огоньки гирлянд.</a:t>
            </a:r>
          </a:p>
          <a:p>
            <a:pPr marL="0" indent="0">
              <a:buNone/>
            </a:pPr>
            <a:r>
              <a:rPr lang="ru-RU" sz="3000" i="1" dirty="0"/>
              <a:t>3) Вечерами бабушка топила печку и взрослые играли в умную карточную игру – преферанс.</a:t>
            </a:r>
          </a:p>
          <a:p>
            <a:pPr marL="0" indent="0">
              <a:buNone/>
            </a:pPr>
            <a:r>
              <a:rPr lang="ru-RU" sz="3000" i="1" dirty="0"/>
              <a:t>4) На столе лежали только книги да подшивки старых газет.</a:t>
            </a:r>
          </a:p>
          <a:p>
            <a:pPr marL="0" indent="0">
              <a:buNone/>
            </a:pPr>
            <a:r>
              <a:rPr lang="ru-RU" sz="3000" i="1" dirty="0"/>
              <a:t>5) Акулину в нашем доме любили не столько за умение готовить вкусные обеды сколько за добродушие тепло и ласковость.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588224" y="5758797"/>
            <a:ext cx="204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1 2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21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СОЧИНИТЕЛЬНЫЕ СОЮЗЫ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2491581"/>
          <a:ext cx="8229600" cy="27432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</a:rPr>
                        <a:t>Соединительные союзы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Противительные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Разделительные союзы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 ЭТО И 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НЕ ТО, А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</a:rPr>
                        <a:t>ИЛИ ТО, ИЛИ ЭТО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И, НИ… НИ,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ТАКЖЕ, ТОЖЕ,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НЕ ТОЛЬКО … НО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КАК… ТАК И,</a:t>
                      </a:r>
                    </a:p>
                    <a:p>
                      <a:pPr algn="ctr"/>
                      <a:r>
                        <a:rPr lang="ru-RU" dirty="0">
                          <a:effectLst/>
                        </a:rPr>
                        <a:t>ДА (=И)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НО,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А,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ЗАТО,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ОДНАКО,</a:t>
                      </a:r>
                    </a:p>
                    <a:p>
                      <a:pPr algn="ctr"/>
                      <a:r>
                        <a:rPr lang="ru-RU">
                          <a:effectLst/>
                        </a:rPr>
                        <a:t>ДА(=НО)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ИЛИ… ИЛИ,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ЛИБО … ЛИБО,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ТО…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НЕ ТО… НЕ ТО,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ТО ЛИ … ТО ЛИ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37C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393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ПРОСТОЕ ПРЕДЛОЖЕНИЕ С ОДНОРОДНЫМИ ЧЛЕНАМИ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если </a:t>
            </a:r>
            <a:r>
              <a:rPr lang="ru-RU" b="1" dirty="0"/>
              <a:t>в предложении однородные члены связаны противительным союзом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Ягодка </a:t>
            </a:r>
            <a:r>
              <a:rPr lang="ru-RU" b="1" i="1" dirty="0">
                <a:solidFill>
                  <a:srgbClr val="002060"/>
                </a:solidFill>
              </a:rPr>
              <a:t>красна, </a:t>
            </a:r>
            <a:r>
              <a:rPr lang="ru-RU" b="1" i="1" dirty="0">
                <a:solidFill>
                  <a:srgbClr val="C00000"/>
                </a:solidFill>
              </a:rPr>
              <a:t>да</a:t>
            </a:r>
            <a:r>
              <a:rPr lang="ru-RU" b="1" i="1" dirty="0">
                <a:solidFill>
                  <a:srgbClr val="002060"/>
                </a:solidFill>
              </a:rPr>
              <a:t> на вкус горька. 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Задача </a:t>
            </a:r>
            <a:r>
              <a:rPr lang="ru-RU" b="1" i="1" dirty="0">
                <a:solidFill>
                  <a:srgbClr val="002060"/>
                </a:solidFill>
              </a:rPr>
              <a:t>трудная, </a:t>
            </a:r>
            <a:r>
              <a:rPr lang="ru-RU" b="1" i="1" dirty="0">
                <a:solidFill>
                  <a:srgbClr val="C00000"/>
                </a:solidFill>
              </a:rPr>
              <a:t>зато</a:t>
            </a:r>
            <a:r>
              <a:rPr lang="ru-RU" b="1" i="1" dirty="0">
                <a:solidFill>
                  <a:srgbClr val="002060"/>
                </a:solidFill>
              </a:rPr>
              <a:t> </a:t>
            </a:r>
            <a:r>
              <a:rPr lang="ru-RU" b="1" i="1" dirty="0" smtClean="0">
                <a:solidFill>
                  <a:srgbClr val="002060"/>
                </a:solidFill>
              </a:rPr>
              <a:t>интересная.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Он пришёл, </a:t>
            </a:r>
            <a:r>
              <a:rPr lang="ru-RU" b="1" i="1" dirty="0" smtClean="0">
                <a:solidFill>
                  <a:srgbClr val="C00000"/>
                </a:solidFill>
              </a:rPr>
              <a:t>однако</a:t>
            </a:r>
            <a:r>
              <a:rPr lang="ru-RU" b="1" i="1" dirty="0" smtClean="0">
                <a:solidFill>
                  <a:srgbClr val="002060"/>
                </a:solidFill>
              </a:rPr>
              <a:t> опоздал.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78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2</a:t>
            </a:r>
            <a:r>
              <a:rPr lang="ru-RU" sz="3600" b="1" dirty="0"/>
              <a:t>) если однородные члены связаны повторяющимися союзами:</a:t>
            </a:r>
            <a:br>
              <a:rPr lang="ru-RU" sz="3600" b="1" dirty="0"/>
            </a:br>
            <a:r>
              <a:rPr lang="ru-RU" sz="3600" b="1" i="1" dirty="0">
                <a:solidFill>
                  <a:srgbClr val="002060"/>
                </a:solidFill>
              </a:rPr>
              <a:t>В лесу одному шумно,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жутко, </a:t>
            </a:r>
            <a:r>
              <a:rPr lang="ru-RU" sz="3600" b="1" i="1" dirty="0">
                <a:solidFill>
                  <a:srgbClr val="C00000"/>
                </a:solidFill>
              </a:rPr>
              <a:t>и</a:t>
            </a:r>
            <a:r>
              <a:rPr lang="ru-RU" sz="3600" b="1" i="1" dirty="0">
                <a:solidFill>
                  <a:srgbClr val="002060"/>
                </a:solidFill>
              </a:rPr>
              <a:t> весело (Фет</a:t>
            </a:r>
            <a:r>
              <a:rPr lang="ru-RU" sz="3600" b="1" i="1" dirty="0" smtClean="0">
                <a:solidFill>
                  <a:srgbClr val="002060"/>
                </a:solidFill>
              </a:rPr>
              <a:t>).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не встретили в лесу </a:t>
            </a:r>
            <a:r>
              <a:rPr lang="ru-RU" sz="3600" b="1" i="1" dirty="0" smtClean="0">
                <a:solidFill>
                  <a:srgbClr val="C00000"/>
                </a:solidFill>
              </a:rPr>
              <a:t>ни</a:t>
            </a:r>
            <a:r>
              <a:rPr lang="ru-RU" sz="3600" b="1" i="1" dirty="0" smtClean="0">
                <a:solidFill>
                  <a:srgbClr val="002060"/>
                </a:solidFill>
              </a:rPr>
              <a:t> охотников, </a:t>
            </a:r>
            <a:r>
              <a:rPr lang="ru-RU" sz="3600" b="1" i="1" dirty="0" smtClean="0">
                <a:solidFill>
                  <a:srgbClr val="C00000"/>
                </a:solidFill>
              </a:rPr>
              <a:t>ни</a:t>
            </a:r>
            <a:r>
              <a:rPr lang="ru-RU" sz="3600" b="1" i="1" dirty="0" smtClean="0">
                <a:solidFill>
                  <a:srgbClr val="002060"/>
                </a:solidFill>
              </a:rPr>
              <a:t> ягодников.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посмотрели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дом,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сад,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огород.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Мы посмотрели дом,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сад, </a:t>
            </a:r>
            <a:r>
              <a:rPr lang="ru-RU" sz="3600" b="1" i="1" dirty="0" smtClean="0">
                <a:solidFill>
                  <a:srgbClr val="C00000"/>
                </a:solidFill>
              </a:rPr>
              <a:t>и</a:t>
            </a:r>
            <a:r>
              <a:rPr lang="ru-RU" sz="3600" b="1" i="1" dirty="0" smtClean="0">
                <a:solidFill>
                  <a:srgbClr val="002060"/>
                </a:solidFill>
              </a:rPr>
              <a:t> огород.</a:t>
            </a: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13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sz="3600" dirty="0"/>
              <a:t>) </a:t>
            </a:r>
            <a:r>
              <a:rPr lang="ru-RU" sz="3600" b="1" dirty="0"/>
              <a:t>если однородные члены соединены составными союзами:</a:t>
            </a:r>
            <a:br>
              <a:rPr lang="ru-RU" sz="3600" b="1" dirty="0"/>
            </a:br>
            <a:r>
              <a:rPr lang="ru-RU" sz="3600" b="1" i="1" dirty="0">
                <a:solidFill>
                  <a:srgbClr val="002060"/>
                </a:solidFill>
              </a:rPr>
              <a:t>Там будет праздник </a:t>
            </a:r>
            <a:r>
              <a:rPr lang="ru-RU" sz="3600" b="1" i="1" dirty="0">
                <a:solidFill>
                  <a:srgbClr val="C00000"/>
                </a:solidFill>
              </a:rPr>
              <a:t>не только </a:t>
            </a:r>
            <a:r>
              <a:rPr lang="ru-RU" sz="3600" b="1" i="1" dirty="0">
                <a:solidFill>
                  <a:srgbClr val="002060"/>
                </a:solidFill>
              </a:rPr>
              <a:t>сегодня, </a:t>
            </a:r>
            <a:r>
              <a:rPr lang="ru-RU" sz="3600" b="1" i="1" dirty="0">
                <a:solidFill>
                  <a:srgbClr val="C00000"/>
                </a:solidFill>
              </a:rPr>
              <a:t>но и</a:t>
            </a:r>
            <a:r>
              <a:rPr lang="ru-RU" sz="3600" b="1" i="1" dirty="0">
                <a:solidFill>
                  <a:srgbClr val="002060"/>
                </a:solidFill>
              </a:rPr>
              <a:t> завтра</a:t>
            </a:r>
            <a:r>
              <a:rPr lang="ru-RU" sz="3600" b="1" i="1" dirty="0" smtClean="0">
                <a:solidFill>
                  <a:srgbClr val="002060"/>
                </a:solidFill>
              </a:rPr>
              <a:t>.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На праздник пришли </a:t>
            </a:r>
            <a:r>
              <a:rPr lang="ru-RU" sz="3600" b="1" dirty="0" smtClean="0">
                <a:solidFill>
                  <a:srgbClr val="C00000"/>
                </a:solidFill>
              </a:rPr>
              <a:t>как</a:t>
            </a:r>
            <a:r>
              <a:rPr lang="ru-RU" sz="3600" b="1" dirty="0" smtClean="0">
                <a:solidFill>
                  <a:srgbClr val="002060"/>
                </a:solidFill>
              </a:rPr>
              <a:t> родители, </a:t>
            </a:r>
            <a:r>
              <a:rPr lang="ru-RU" sz="3600" b="1" dirty="0" smtClean="0">
                <a:solidFill>
                  <a:srgbClr val="C00000"/>
                </a:solidFill>
              </a:rPr>
              <a:t>так и</a:t>
            </a:r>
            <a:r>
              <a:rPr lang="ru-RU" sz="3600" b="1" dirty="0" smtClean="0">
                <a:solidFill>
                  <a:srgbClr val="002060"/>
                </a:solidFill>
              </a:rPr>
              <a:t> дети.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77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СТАВИТСЯ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sz="3600" dirty="0" smtClean="0"/>
              <a:t>) </a:t>
            </a:r>
            <a:r>
              <a:rPr lang="ru-RU" sz="4000" b="1" dirty="0"/>
              <a:t>если однородные члены </a:t>
            </a:r>
            <a:r>
              <a:rPr lang="ru-RU" sz="4000" b="1" dirty="0" smtClean="0"/>
              <a:t>присоединены союзом </a:t>
            </a:r>
            <a:r>
              <a:rPr lang="ru-RU" sz="4000" b="1" dirty="0" smtClean="0">
                <a:solidFill>
                  <a:srgbClr val="7030A0"/>
                </a:solidFill>
              </a:rPr>
              <a:t>а также</a:t>
            </a:r>
            <a:r>
              <a:rPr lang="ru-RU" sz="4000" b="1" dirty="0" smtClean="0"/>
              <a:t>: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i="1" dirty="0" smtClean="0">
                <a:solidFill>
                  <a:srgbClr val="002060"/>
                </a:solidFill>
              </a:rPr>
              <a:t>Фёдор посетил Киев, Москву, </a:t>
            </a:r>
            <a:r>
              <a:rPr lang="ru-RU" sz="4000" b="1" i="1" dirty="0" smtClean="0">
                <a:solidFill>
                  <a:srgbClr val="C00000"/>
                </a:solidFill>
              </a:rPr>
              <a:t>а также </a:t>
            </a:r>
            <a:r>
              <a:rPr lang="ru-RU" sz="4000" b="1" i="1" dirty="0" smtClean="0">
                <a:solidFill>
                  <a:srgbClr val="002060"/>
                </a:solidFill>
              </a:rPr>
              <a:t>Минск.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138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1184</Words>
  <Application>Microsoft Office PowerPoint</Application>
  <PresentationFormat>Экран (4:3)</PresentationFormat>
  <Paragraphs>174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Знаки препинания в простом осложненном предложении (однородные члены предложения) и в сложносочиненном предложении </vt:lpstr>
      <vt:lpstr>Формулировка задания в 2022 г</vt:lpstr>
      <vt:lpstr>Алгоритм выполнения  16 задания ЕГЭ-2022</vt:lpstr>
      <vt:lpstr>СОЧИНИТЕЛЬНЫЕ СОЮЗЫ</vt:lpstr>
      <vt:lpstr>ПРОСТОЕ ПРЕДЛОЖЕНИЕ С ОДНОРОДНЫМИ ЧЛЕНАМИ</vt:lpstr>
      <vt:lpstr>СТАВИТСЯ</vt:lpstr>
      <vt:lpstr>СТАВИТСЯ</vt:lpstr>
      <vt:lpstr>СТАВИТСЯ</vt:lpstr>
      <vt:lpstr>СТАВИТСЯ</vt:lpstr>
      <vt:lpstr> 5. Однородные определения  (запятая нужна). </vt:lpstr>
      <vt:lpstr>НЕ СТАВИТСЯ</vt:lpstr>
      <vt:lpstr>НЕ СТАВИТСЯ</vt:lpstr>
      <vt:lpstr>НЕ СТАВИТСЯ</vt:lpstr>
      <vt:lpstr>4. Неоднородные определения (запятая не нужна). </vt:lpstr>
      <vt:lpstr>СЛОЖНОСОЧИНЁННОЕ ПРЕДЛОЖЕНИЕ</vt:lpstr>
      <vt:lpstr>СТАВИТСЯ 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НЕ СТАВИТСЯ</vt:lpstr>
      <vt:lpstr>Расставьте знаки препинания. Укажите предложения, в которых нужно поставить ОДНУ запятую. Запишите номера этих предложений. </vt:lpstr>
      <vt:lpstr>Расставьте знаки препинания. Укажите предложения, в которых нужно поставить ОДНУ запятую. Запишите номера этих предложений</vt:lpstr>
      <vt:lpstr>РЕШАЕМ ЕГЭ</vt:lpstr>
      <vt:lpstr>РЕШАЕМ ЕГЭ</vt:lpstr>
      <vt:lpstr>РЕШАЕМ ЕГЭ</vt:lpstr>
      <vt:lpstr>РЕШАЕМ ЕГЭ</vt:lpstr>
      <vt:lpstr>РЕШАЕМ ЕГЭ</vt:lpstr>
      <vt:lpstr>РЕШАЕМ ЕГЭ</vt:lpstr>
      <vt:lpstr>РЕШАЕМ ЕГЭ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Пунктуация в ССП и простом предложении с однородными членами</dc:title>
  <dc:creator>Компьютер</dc:creator>
  <cp:lastModifiedBy>Елена</cp:lastModifiedBy>
  <cp:revision>21</cp:revision>
  <dcterms:created xsi:type="dcterms:W3CDTF">2020-04-24T10:19:14Z</dcterms:created>
  <dcterms:modified xsi:type="dcterms:W3CDTF">2022-03-04T07:26:30Z</dcterms:modified>
</cp:coreProperties>
</file>