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6" r:id="rId3"/>
    <p:sldId id="277" r:id="rId4"/>
    <p:sldId id="303" r:id="rId5"/>
    <p:sldId id="258" r:id="rId6"/>
    <p:sldId id="271" r:id="rId7"/>
    <p:sldId id="260" r:id="rId8"/>
    <p:sldId id="261" r:id="rId9"/>
    <p:sldId id="262" r:id="rId10"/>
    <p:sldId id="263" r:id="rId11"/>
    <p:sldId id="279" r:id="rId12"/>
    <p:sldId id="281" r:id="rId13"/>
    <p:sldId id="280" r:id="rId14"/>
    <p:sldId id="284" r:id="rId15"/>
    <p:sldId id="286" r:id="rId16"/>
    <p:sldId id="283" r:id="rId17"/>
    <p:sldId id="289" r:id="rId18"/>
    <p:sldId id="285" r:id="rId19"/>
    <p:sldId id="291" r:id="rId20"/>
    <p:sldId id="259" r:id="rId21"/>
    <p:sldId id="267" r:id="rId22"/>
    <p:sldId id="268" r:id="rId23"/>
    <p:sldId id="269" r:id="rId24"/>
    <p:sldId id="264" r:id="rId25"/>
    <p:sldId id="265" r:id="rId26"/>
    <p:sldId id="288" r:id="rId27"/>
    <p:sldId id="290" r:id="rId28"/>
    <p:sldId id="270" r:id="rId29"/>
    <p:sldId id="292" r:id="rId30"/>
    <p:sldId id="294" r:id="rId31"/>
    <p:sldId id="293" r:id="rId32"/>
    <p:sldId id="295" r:id="rId33"/>
    <p:sldId id="296" r:id="rId34"/>
    <p:sldId id="298" r:id="rId35"/>
    <p:sldId id="313" r:id="rId36"/>
    <p:sldId id="297" r:id="rId37"/>
    <p:sldId id="299" r:id="rId38"/>
    <p:sldId id="300" r:id="rId39"/>
    <p:sldId id="301" r:id="rId40"/>
    <p:sldId id="302" r:id="rId41"/>
    <p:sldId id="272" r:id="rId42"/>
    <p:sldId id="275" r:id="rId43"/>
    <p:sldId id="304" r:id="rId44"/>
    <p:sldId id="310" r:id="rId45"/>
    <p:sldId id="311" r:id="rId4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76" autoAdjust="0"/>
    <p:restoredTop sz="94660"/>
  </p:normalViewPr>
  <p:slideViewPr>
    <p:cSldViewPr snapToGrid="0">
      <p:cViewPr varScale="1">
        <p:scale>
          <a:sx n="74" d="100"/>
          <a:sy n="74" d="100"/>
        </p:scale>
        <p:origin x="52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2CFE252A-2DC9-4D18-80FF-6267251AB064}" type="datetimeFigureOut">
              <a:rPr lang="ru-RU" smtClean="0"/>
              <a:t>22.02.2022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21452557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CFE252A-2DC9-4D18-80FF-6267251AB064}" type="datetimeFigureOut">
              <a:rPr lang="ru-RU" smtClean="0"/>
              <a:t>22.02.2022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1081906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CFE252A-2DC9-4D18-80FF-6267251AB064}" type="datetimeFigureOut">
              <a:rPr lang="ru-RU" smtClean="0"/>
              <a:t>22.02.2022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1138030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CFE252A-2DC9-4D18-80FF-6267251AB064}" type="datetimeFigureOut">
              <a:rPr lang="ru-RU" smtClean="0"/>
              <a:t>22.02.2022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27697787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2CFE252A-2DC9-4D18-80FF-6267251AB064}" type="datetimeFigureOut">
              <a:rPr lang="ru-RU" smtClean="0"/>
              <a:t>22.02.2022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1875765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2CFE252A-2DC9-4D18-80FF-6267251AB064}" type="datetimeFigureOut">
              <a:rPr lang="ru-RU" smtClean="0"/>
              <a:t>22.02.2022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985081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2CFE252A-2DC9-4D18-80FF-6267251AB064}" type="datetimeFigureOut">
              <a:rPr lang="ru-RU" smtClean="0"/>
              <a:t>22.02.2022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268891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2CFE252A-2DC9-4D18-80FF-6267251AB064}" type="datetimeFigureOut">
              <a:rPr lang="ru-RU" smtClean="0"/>
              <a:t>22.02.2022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994112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CFE252A-2DC9-4D18-80FF-6267251AB064}" type="datetimeFigureOut">
              <a:rPr lang="ru-RU" smtClean="0"/>
              <a:t>22.02.2022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3200120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CFE252A-2DC9-4D18-80FF-6267251AB064}" type="datetimeFigureOut">
              <a:rPr lang="ru-RU" smtClean="0"/>
              <a:t>22.02.2022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3273597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2CFE252A-2DC9-4D18-80FF-6267251AB064}" type="datetimeFigureOut">
              <a:rPr lang="ru-RU" smtClean="0"/>
              <a:t>22.02.2022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2A46CAD-01E7-4F13-998A-B93B1252F05F}" type="slidenum">
              <a:rPr lang="ru-RU" smtClean="0"/>
              <a:t>‹#›</a:t>
            </a:fld>
            <a:endParaRPr lang="ru-RU"/>
          </a:p>
        </p:txBody>
      </p:sp>
    </p:spTree>
    <p:extLst>
      <p:ext uri="{BB962C8B-B14F-4D97-AF65-F5344CB8AC3E}">
        <p14:creationId xmlns:p14="http://schemas.microsoft.com/office/powerpoint/2010/main" val="163976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FE252A-2DC9-4D18-80FF-6267251AB064}" type="datetimeFigureOut">
              <a:rPr lang="ru-RU" smtClean="0"/>
              <a:t>22.02.2022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A46CAD-01E7-4F13-998A-B93B1252F05F}" type="slidenum">
              <a:rPr lang="ru-RU" smtClean="0"/>
              <a:t>‹#›</a:t>
            </a:fld>
            <a:endParaRPr lang="ru-RU"/>
          </a:p>
        </p:txBody>
      </p:sp>
    </p:spTree>
    <p:extLst>
      <p:ext uri="{BB962C8B-B14F-4D97-AF65-F5344CB8AC3E}">
        <p14:creationId xmlns:p14="http://schemas.microsoft.com/office/powerpoint/2010/main" val="35537727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8547279" cy="1376138"/>
          </a:xfrm>
        </p:spPr>
        <p:txBody>
          <a:bodyPr/>
          <a:lstStyle/>
          <a:p>
            <a:r>
              <a:rPr lang="ru-RU" dirty="0" smtClean="0"/>
              <a:t>Задание № 10</a:t>
            </a:r>
            <a:endParaRPr lang="ru-RU" dirty="0"/>
          </a:p>
        </p:txBody>
      </p:sp>
      <p:sp>
        <p:nvSpPr>
          <p:cNvPr id="3" name="Подзаголовок 2"/>
          <p:cNvSpPr>
            <a:spLocks noGrp="1"/>
          </p:cNvSpPr>
          <p:nvPr>
            <p:ph type="subTitle" idx="1"/>
          </p:nvPr>
        </p:nvSpPr>
        <p:spPr>
          <a:xfrm>
            <a:off x="1524000" y="2859110"/>
            <a:ext cx="9144000" cy="2398690"/>
          </a:xfrm>
        </p:spPr>
        <p:txBody>
          <a:bodyPr>
            <a:normAutofit fontScale="55000" lnSpcReduction="20000"/>
          </a:bodyPr>
          <a:lstStyle/>
          <a:p>
            <a:pPr algn="l"/>
            <a:r>
              <a:rPr lang="ru-RU" sz="3000" dirty="0" smtClean="0"/>
              <a:t>Занятие № 1 </a:t>
            </a:r>
          </a:p>
          <a:p>
            <a:pPr algn="l"/>
            <a:r>
              <a:rPr lang="ru-RU" sz="4800" dirty="0" smtClean="0"/>
              <a:t>Теоремы о вероятностях событий</a:t>
            </a:r>
          </a:p>
          <a:p>
            <a:pPr algn="l"/>
            <a:r>
              <a:rPr lang="ru-RU" sz="3100" dirty="0"/>
              <a:t>Занятие №</a:t>
            </a:r>
            <a:r>
              <a:rPr lang="ru-RU" sz="4800" dirty="0"/>
              <a:t> </a:t>
            </a:r>
            <a:r>
              <a:rPr lang="ru-RU" sz="3300" dirty="0" smtClean="0"/>
              <a:t>2</a:t>
            </a:r>
          </a:p>
          <a:p>
            <a:pPr algn="l"/>
            <a:r>
              <a:rPr lang="ru-RU" sz="4800" dirty="0" smtClean="0"/>
              <a:t>Новые задания банка </a:t>
            </a:r>
            <a:r>
              <a:rPr lang="ru-RU" sz="4800" dirty="0" smtClean="0"/>
              <a:t>ФИПИ</a:t>
            </a:r>
          </a:p>
          <a:p>
            <a:pPr algn="l"/>
            <a:endParaRPr lang="ru-RU" sz="4800" dirty="0"/>
          </a:p>
          <a:p>
            <a:pPr algn="l"/>
            <a:r>
              <a:rPr lang="ru-RU" sz="4800" dirty="0" smtClean="0"/>
              <a:t>Пшеничная Любовь Александровна    </a:t>
            </a:r>
            <a:r>
              <a:rPr lang="ru-RU" sz="4800" smtClean="0"/>
              <a:t>2022 год</a:t>
            </a:r>
            <a:endParaRPr lang="ru-RU" sz="4800" dirty="0"/>
          </a:p>
        </p:txBody>
      </p:sp>
    </p:spTree>
    <p:extLst>
      <p:ext uri="{BB962C8B-B14F-4D97-AF65-F5344CB8AC3E}">
        <p14:creationId xmlns:p14="http://schemas.microsoft.com/office/powerpoint/2010/main" val="2902480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a:buNone/>
            </a:pPr>
            <a:r>
              <a:rPr lang="ru-RU" b="1" dirty="0" smtClean="0">
                <a:solidFill>
                  <a:srgbClr val="00B050"/>
                </a:solidFill>
              </a:rPr>
              <a:t>№ 4 </a:t>
            </a:r>
            <a:r>
              <a:rPr lang="ru-RU" dirty="0" smtClean="0">
                <a:solidFill>
                  <a:srgbClr val="00B050"/>
                </a:solidFill>
              </a:rPr>
              <a:t>В ящике 4 красных и 2 синих фломастера. Фломастеры вытаскивают по очереди в случайном порядке. Какова вероятность того, что первый раз синий фломастер появится третьим по счёту?</a:t>
            </a:r>
          </a:p>
          <a:p>
            <a:pPr marL="0" indent="0">
              <a:buNone/>
            </a:pPr>
            <a:r>
              <a:rPr lang="ru-RU" dirty="0" smtClean="0">
                <a:solidFill>
                  <a:srgbClr val="C00000"/>
                </a:solidFill>
              </a:rPr>
              <a:t>Решение</a:t>
            </a:r>
            <a:r>
              <a:rPr lang="ru-RU" dirty="0" smtClean="0"/>
              <a:t>.  Всего фломастеров 4 + 2= 6.</a:t>
            </a:r>
          </a:p>
          <a:p>
            <a:pPr marL="0" indent="0">
              <a:buNone/>
            </a:pPr>
            <a:r>
              <a:rPr lang="ru-RU" dirty="0" smtClean="0"/>
              <a:t>А – первый красный.     Р(А)=4/6</a:t>
            </a:r>
          </a:p>
          <a:p>
            <a:pPr marL="0" indent="0">
              <a:buNone/>
            </a:pPr>
            <a:r>
              <a:rPr lang="ru-RU" dirty="0" smtClean="0"/>
              <a:t>В – второй красный.      Р(В)=3/5</a:t>
            </a:r>
          </a:p>
          <a:p>
            <a:pPr marL="0" indent="0">
              <a:buNone/>
            </a:pPr>
            <a:r>
              <a:rPr lang="ru-RU" dirty="0" smtClean="0"/>
              <a:t>С-  третий синий.            Р(С) =2/4 .      </a:t>
            </a:r>
            <a:r>
              <a:rPr lang="ru-RU" u="sng" dirty="0" smtClean="0"/>
              <a:t>События независимые</a:t>
            </a:r>
            <a:r>
              <a:rPr lang="ru-RU" dirty="0" smtClean="0"/>
              <a:t>.</a:t>
            </a:r>
          </a:p>
          <a:p>
            <a:pPr marL="0" indent="0">
              <a:buNone/>
            </a:pPr>
            <a:r>
              <a:rPr lang="ru-RU" dirty="0" smtClean="0"/>
              <a:t>Р(ККС) = Р(АВС)= 4/6 ∙3/5 ∙2/4 = 0,2</a:t>
            </a:r>
          </a:p>
          <a:p>
            <a:pPr marL="0" indent="0">
              <a:buNone/>
            </a:pPr>
            <a:r>
              <a:rPr lang="ru-RU" dirty="0" smtClean="0">
                <a:solidFill>
                  <a:srgbClr val="C00000"/>
                </a:solidFill>
              </a:rPr>
              <a:t>Ответ 0,2</a:t>
            </a:r>
            <a:endParaRPr lang="ru-RU" dirty="0">
              <a:solidFill>
                <a:srgbClr val="C00000"/>
              </a:solidFill>
            </a:endParaRPr>
          </a:p>
          <a:p>
            <a:pPr marL="0" indent="0">
              <a:buNone/>
            </a:pPr>
            <a:endParaRPr lang="ru-RU" dirty="0"/>
          </a:p>
          <a:p>
            <a:pPr marL="0" indent="0">
              <a:buNone/>
            </a:pPr>
            <a:endParaRPr lang="ru-RU" dirty="0"/>
          </a:p>
        </p:txBody>
      </p:sp>
    </p:spTree>
    <p:extLst>
      <p:ext uri="{BB962C8B-B14F-4D97-AF65-F5344CB8AC3E}">
        <p14:creationId xmlns:p14="http://schemas.microsoft.com/office/powerpoint/2010/main" val="1789201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П</a:t>
            </a:r>
            <a:r>
              <a:rPr lang="ru-RU" sz="2000" dirty="0" smtClean="0"/>
              <a:t>ро шахматиста (№3 и № 4)</a:t>
            </a:r>
            <a:endParaRPr lang="ru-RU" sz="2000" dirty="0"/>
          </a:p>
        </p:txBody>
      </p:sp>
      <p:sp>
        <p:nvSpPr>
          <p:cNvPr id="3" name="Объект 2"/>
          <p:cNvSpPr>
            <a:spLocks noGrp="1"/>
          </p:cNvSpPr>
          <p:nvPr>
            <p:ph idx="1"/>
          </p:nvPr>
        </p:nvSpPr>
        <p:spPr/>
        <p:txBody>
          <a:bodyPr>
            <a:normAutofit fontScale="92500" lnSpcReduction="10000"/>
          </a:bodyPr>
          <a:lstStyle/>
          <a:p>
            <a:pPr algn="just"/>
            <a:r>
              <a:rPr lang="ru-RU" dirty="0">
                <a:solidFill>
                  <a:srgbClr val="00B050"/>
                </a:solidFill>
              </a:rPr>
              <a:t>Если шахматист А. играет белыми фигурами, то он выигрывает у шахматиста Б. с вероятностью 0,52. Если А. играет черными, то А. выигрывает у Б. с вероятностью 0,3. Шахматисты А. и Б. играют две партии, </a:t>
            </a:r>
            <a:r>
              <a:rPr lang="ru-RU" dirty="0" smtClean="0">
                <a:solidFill>
                  <a:srgbClr val="00B050"/>
                </a:solidFill>
              </a:rPr>
              <a:t>причём </a:t>
            </a:r>
            <a:r>
              <a:rPr lang="ru-RU" dirty="0">
                <a:solidFill>
                  <a:srgbClr val="00B050"/>
                </a:solidFill>
              </a:rPr>
              <a:t>во второй партии меняют цвет фигур. Найдите вероятность того, что А. </a:t>
            </a:r>
            <a:r>
              <a:rPr lang="ru-RU" dirty="0" smtClean="0">
                <a:solidFill>
                  <a:srgbClr val="00B050"/>
                </a:solidFill>
              </a:rPr>
              <a:t>выиграет </a:t>
            </a:r>
            <a:r>
              <a:rPr lang="ru-RU" dirty="0">
                <a:solidFill>
                  <a:srgbClr val="00B050"/>
                </a:solidFill>
              </a:rPr>
              <a:t>оба раза. </a:t>
            </a:r>
            <a:endParaRPr lang="ru-RU" dirty="0" smtClean="0">
              <a:solidFill>
                <a:srgbClr val="00B050"/>
              </a:solidFill>
            </a:endParaRPr>
          </a:p>
          <a:p>
            <a:pPr marL="0" indent="0" algn="just">
              <a:buNone/>
            </a:pPr>
            <a:r>
              <a:rPr lang="ru-RU" i="1" dirty="0" smtClean="0">
                <a:solidFill>
                  <a:srgbClr val="C00000"/>
                </a:solidFill>
              </a:rPr>
              <a:t>Решение</a:t>
            </a:r>
            <a:r>
              <a:rPr lang="ru-RU" i="1" dirty="0" smtClean="0"/>
              <a:t>. </a:t>
            </a:r>
            <a:r>
              <a:rPr lang="ru-RU" dirty="0" smtClean="0"/>
              <a:t>По условию задачи</a:t>
            </a:r>
          </a:p>
          <a:p>
            <a:pPr marL="0" indent="0">
              <a:buNone/>
            </a:pPr>
            <a:r>
              <a:rPr lang="ru-RU" dirty="0" smtClean="0"/>
              <a:t>Р(шахматист А. выигрывает, играя белыми)=0,52</a:t>
            </a:r>
          </a:p>
          <a:p>
            <a:pPr marL="0" indent="0">
              <a:buNone/>
            </a:pPr>
            <a:r>
              <a:rPr lang="ru-RU" dirty="0" smtClean="0"/>
              <a:t>Р(шахматист А. выигрывает, играя чёрными)= 0,3</a:t>
            </a:r>
          </a:p>
          <a:p>
            <a:pPr marL="0" indent="0">
              <a:buNone/>
            </a:pPr>
            <a:r>
              <a:rPr lang="ru-RU" dirty="0" smtClean="0"/>
              <a:t>События независимы, </a:t>
            </a:r>
          </a:p>
          <a:p>
            <a:pPr marL="0" indent="0">
              <a:buNone/>
            </a:pPr>
            <a:r>
              <a:rPr lang="ru-RU" dirty="0" smtClean="0"/>
              <a:t>значит Р(А. выиграет оба раза)=0,52 ∙ 0,3 = 0,156 </a:t>
            </a:r>
          </a:p>
          <a:p>
            <a:pPr marL="0" indent="0">
              <a:buNone/>
            </a:pPr>
            <a:r>
              <a:rPr lang="ru-RU" dirty="0" smtClean="0">
                <a:solidFill>
                  <a:srgbClr val="C00000"/>
                </a:solidFill>
              </a:rPr>
              <a:t>Ответ 0,156</a:t>
            </a:r>
            <a:endParaRPr lang="ru-RU" dirty="0">
              <a:solidFill>
                <a:srgbClr val="C00000"/>
              </a:solidFill>
            </a:endParaRPr>
          </a:p>
        </p:txBody>
      </p:sp>
    </p:spTree>
    <p:extLst>
      <p:ext uri="{BB962C8B-B14F-4D97-AF65-F5344CB8AC3E}">
        <p14:creationId xmlns:p14="http://schemas.microsoft.com/office/powerpoint/2010/main" val="749544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Помещение освещается фонарём (№11 и № 12)</a:t>
            </a:r>
            <a:endParaRPr lang="ru-RU" sz="2000" dirty="0"/>
          </a:p>
        </p:txBody>
      </p:sp>
      <p:sp>
        <p:nvSpPr>
          <p:cNvPr id="3" name="Объект 2"/>
          <p:cNvSpPr>
            <a:spLocks noGrp="1"/>
          </p:cNvSpPr>
          <p:nvPr>
            <p:ph idx="1"/>
          </p:nvPr>
        </p:nvSpPr>
        <p:spPr>
          <a:xfrm>
            <a:off x="838200" y="1387743"/>
            <a:ext cx="10515600" cy="4351338"/>
          </a:xfrm>
        </p:spPr>
        <p:txBody>
          <a:bodyPr>
            <a:normAutofit fontScale="92500"/>
          </a:bodyPr>
          <a:lstStyle/>
          <a:p>
            <a:pPr algn="just"/>
            <a:r>
              <a:rPr lang="ru-RU" dirty="0">
                <a:solidFill>
                  <a:srgbClr val="00B050"/>
                </a:solidFill>
              </a:rPr>
              <a:t>Помещение освещается </a:t>
            </a:r>
            <a:r>
              <a:rPr lang="ru-RU" dirty="0" smtClean="0">
                <a:solidFill>
                  <a:srgbClr val="00B050"/>
                </a:solidFill>
              </a:rPr>
              <a:t>фонарём </a:t>
            </a:r>
            <a:r>
              <a:rPr lang="ru-RU" dirty="0">
                <a:solidFill>
                  <a:srgbClr val="00B050"/>
                </a:solidFill>
              </a:rPr>
              <a:t>с двумя лампами. Вероятность перегорания одной лампы в течение года равна 0,3. Найдите вероятность того, что в течение года хотя бы одна лампа не перегорит. </a:t>
            </a:r>
            <a:endParaRPr lang="ru-RU" dirty="0" smtClean="0">
              <a:solidFill>
                <a:srgbClr val="00B050"/>
              </a:solidFill>
            </a:endParaRPr>
          </a:p>
          <a:p>
            <a:r>
              <a:rPr lang="ru-RU" i="1" dirty="0" smtClean="0">
                <a:solidFill>
                  <a:srgbClr val="C00000"/>
                </a:solidFill>
              </a:rPr>
              <a:t>Решение</a:t>
            </a:r>
            <a:r>
              <a:rPr lang="ru-RU" dirty="0" smtClean="0">
                <a:solidFill>
                  <a:srgbClr val="C00000"/>
                </a:solidFill>
              </a:rPr>
              <a:t>.</a:t>
            </a:r>
            <a:r>
              <a:rPr lang="ru-RU" dirty="0" smtClean="0"/>
              <a:t> Вы вошли в помещение в тёмное время суток, там может быть светло или темно. Если темно, то И первая лампа не горит И вторая не горит. События «не горит первая лампа» и «не горит вторая лампа» независимы.</a:t>
            </a:r>
          </a:p>
          <a:p>
            <a:r>
              <a:rPr lang="ru-RU" dirty="0" smtClean="0"/>
              <a:t>Р( в помещении темно)=Р(Н1 и Н2)=0,3∙0,3=0,09</a:t>
            </a:r>
          </a:p>
          <a:p>
            <a:r>
              <a:rPr lang="ru-RU" dirty="0" smtClean="0"/>
              <a:t>Р(в помещении светло)= 1 – 0,09 = 0,91  </a:t>
            </a:r>
          </a:p>
          <a:p>
            <a:r>
              <a:rPr lang="ru-RU" dirty="0" smtClean="0">
                <a:solidFill>
                  <a:srgbClr val="C00000"/>
                </a:solidFill>
              </a:rPr>
              <a:t>Ответ  0,91   </a:t>
            </a:r>
          </a:p>
          <a:p>
            <a:endParaRPr lang="ru-RU" dirty="0"/>
          </a:p>
        </p:txBody>
      </p:sp>
    </p:spTree>
    <p:extLst>
      <p:ext uri="{BB962C8B-B14F-4D97-AF65-F5344CB8AC3E}">
        <p14:creationId xmlns:p14="http://schemas.microsoft.com/office/powerpoint/2010/main" val="40856050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Два платёжных автомата (№9 и №10)</a:t>
            </a:r>
            <a:endParaRPr lang="ru-RU" sz="2000" dirty="0"/>
          </a:p>
        </p:txBody>
      </p:sp>
      <p:sp>
        <p:nvSpPr>
          <p:cNvPr id="3" name="Объект 2"/>
          <p:cNvSpPr>
            <a:spLocks noGrp="1"/>
          </p:cNvSpPr>
          <p:nvPr>
            <p:ph idx="1"/>
          </p:nvPr>
        </p:nvSpPr>
        <p:spPr>
          <a:xfrm>
            <a:off x="940158" y="1300766"/>
            <a:ext cx="10413642" cy="4876197"/>
          </a:xfrm>
        </p:spPr>
        <p:txBody>
          <a:bodyPr/>
          <a:lstStyle/>
          <a:p>
            <a:pPr algn="just"/>
            <a:r>
              <a:rPr lang="ru-RU" dirty="0">
                <a:solidFill>
                  <a:srgbClr val="00B050"/>
                </a:solidFill>
              </a:rPr>
              <a:t>В магазине стоят два </a:t>
            </a:r>
            <a:r>
              <a:rPr lang="ru-RU" dirty="0" smtClean="0">
                <a:solidFill>
                  <a:srgbClr val="00B050"/>
                </a:solidFill>
              </a:rPr>
              <a:t>платёжных </a:t>
            </a:r>
            <a:r>
              <a:rPr lang="ru-RU" dirty="0">
                <a:solidFill>
                  <a:srgbClr val="00B050"/>
                </a:solidFill>
              </a:rPr>
              <a:t>автомата. Каждый из них может быть неисправен с вероятностью 0,05 независимо от другого автомата. Найдите вероятность того, что хотя бы один автомат исправен. </a:t>
            </a:r>
            <a:endParaRPr lang="ru-RU" dirty="0" smtClean="0">
              <a:solidFill>
                <a:srgbClr val="00B050"/>
              </a:solidFill>
            </a:endParaRPr>
          </a:p>
          <a:p>
            <a:pPr marL="0" indent="0" algn="just">
              <a:buNone/>
            </a:pPr>
            <a:r>
              <a:rPr lang="ru-RU" i="1" dirty="0" smtClean="0">
                <a:solidFill>
                  <a:srgbClr val="C00000"/>
                </a:solidFill>
              </a:rPr>
              <a:t>Решение</a:t>
            </a:r>
            <a:r>
              <a:rPr lang="ru-RU" dirty="0" smtClean="0"/>
              <a:t>. Вам необходимо произвести оплату через банкомат. Вы произведёте оплату, если хотя бы один автомат исправен. И уйдёте, не заплатив, если оба на техническом ремонте. </a:t>
            </a:r>
          </a:p>
          <a:p>
            <a:pPr marL="0" indent="0" algn="just">
              <a:buNone/>
            </a:pPr>
            <a:r>
              <a:rPr lang="ru-RU" dirty="0" smtClean="0"/>
              <a:t>События «не работает первый автомат» и «не работает второй автомат» независимы.</a:t>
            </a:r>
          </a:p>
          <a:p>
            <a:pPr marL="0" indent="0" algn="just">
              <a:buNone/>
            </a:pPr>
            <a:r>
              <a:rPr lang="ru-RU" dirty="0" smtClean="0"/>
              <a:t>Р(не заплатил) = Р(Н1 и Н2)=0,05 ∙0,05=0,0025</a:t>
            </a:r>
          </a:p>
          <a:p>
            <a:pPr marL="0" indent="0" algn="just">
              <a:buNone/>
            </a:pPr>
            <a:r>
              <a:rPr lang="ru-RU" dirty="0" smtClean="0"/>
              <a:t>Р(заплатил) = 1 – 0,0025 = 0,9975.     </a:t>
            </a:r>
            <a:r>
              <a:rPr lang="ru-RU" dirty="0" smtClean="0">
                <a:solidFill>
                  <a:srgbClr val="C00000"/>
                </a:solidFill>
              </a:rPr>
              <a:t>Ответ 0,9975</a:t>
            </a:r>
            <a:endParaRPr lang="ru-RU" dirty="0">
              <a:solidFill>
                <a:srgbClr val="C00000"/>
              </a:solidFill>
            </a:endParaRPr>
          </a:p>
        </p:txBody>
      </p:sp>
    </p:spTree>
    <p:extLst>
      <p:ext uri="{BB962C8B-B14F-4D97-AF65-F5344CB8AC3E}">
        <p14:creationId xmlns:p14="http://schemas.microsoft.com/office/powerpoint/2010/main" val="39610335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Иван Иванович и интернет-магазин (№20 и № 21)</a:t>
            </a:r>
            <a:endParaRPr lang="ru-RU" sz="2000" dirty="0"/>
          </a:p>
        </p:txBody>
      </p:sp>
      <p:sp>
        <p:nvSpPr>
          <p:cNvPr id="3" name="Объект 2"/>
          <p:cNvSpPr>
            <a:spLocks noGrp="1"/>
          </p:cNvSpPr>
          <p:nvPr>
            <p:ph idx="1"/>
          </p:nvPr>
        </p:nvSpPr>
        <p:spPr/>
        <p:txBody>
          <a:bodyPr>
            <a:normAutofit/>
          </a:bodyPr>
          <a:lstStyle/>
          <a:p>
            <a:r>
              <a:rPr lang="ru-RU" sz="2400" dirty="0">
                <a:solidFill>
                  <a:srgbClr val="00B050"/>
                </a:solidFill>
              </a:rPr>
              <a:t>По отзывам покупателей Иван Иванович оценил </a:t>
            </a:r>
            <a:r>
              <a:rPr lang="ru-RU" sz="2400" dirty="0" smtClean="0">
                <a:solidFill>
                  <a:srgbClr val="00B050"/>
                </a:solidFill>
              </a:rPr>
              <a:t>надёжность </a:t>
            </a:r>
            <a:r>
              <a:rPr lang="ru-RU" sz="2400" dirty="0">
                <a:solidFill>
                  <a:srgbClr val="00B050"/>
                </a:solidFill>
              </a:rPr>
              <a:t>двух интернет-магазинов. Вероятность того, что нужный товар доставят из магазина А, равна 0,8. Вероятность того, что этот товар доставят из магазина Б, равна 0,9. Иван Иванович заказал товар сразу в обоих магазинах. Считая, что интернет-магазины работают независимо друг от друга, найдите вероятность того, что ни один магазин не доставит товар. </a:t>
            </a:r>
            <a:endParaRPr lang="ru-RU" sz="2400" dirty="0" smtClean="0">
              <a:solidFill>
                <a:srgbClr val="00B050"/>
              </a:solidFill>
            </a:endParaRPr>
          </a:p>
          <a:p>
            <a:pPr marL="0" indent="0">
              <a:buNone/>
            </a:pPr>
            <a:r>
              <a:rPr lang="ru-RU" sz="2400" i="1" dirty="0" smtClean="0">
                <a:solidFill>
                  <a:srgbClr val="C00000"/>
                </a:solidFill>
              </a:rPr>
              <a:t>Решение. </a:t>
            </a:r>
            <a:r>
              <a:rPr lang="ru-RU" sz="2400" dirty="0" smtClean="0"/>
              <a:t>Иван Иванович выписал, ждал, не получил.</a:t>
            </a:r>
          </a:p>
          <a:p>
            <a:pPr marL="0" indent="0">
              <a:buNone/>
            </a:pPr>
            <a:r>
              <a:rPr lang="ru-RU" sz="2400" dirty="0" smtClean="0"/>
              <a:t>События «не получил товар из первого магазина» и «не получил товар из второго магазина» независимы.</a:t>
            </a:r>
          </a:p>
          <a:p>
            <a:pPr marL="0" indent="0">
              <a:buNone/>
            </a:pPr>
            <a:r>
              <a:rPr lang="ru-RU" sz="2400" dirty="0" smtClean="0"/>
              <a:t>Р(не получил) = Р(не получил из М1 и не получил из М2)= 0,2 ∙ 0,1 = 0,02</a:t>
            </a:r>
          </a:p>
          <a:p>
            <a:pPr marL="0" indent="0">
              <a:buNone/>
            </a:pPr>
            <a:r>
              <a:rPr lang="ru-RU" sz="2400" dirty="0" smtClean="0">
                <a:solidFill>
                  <a:srgbClr val="C00000"/>
                </a:solidFill>
              </a:rPr>
              <a:t>Ответ 0,02</a:t>
            </a:r>
            <a:endParaRPr lang="ru-RU" sz="2400" dirty="0">
              <a:solidFill>
                <a:srgbClr val="C00000"/>
              </a:solidFill>
            </a:endParaRPr>
          </a:p>
        </p:txBody>
      </p:sp>
    </p:spTree>
    <p:extLst>
      <p:ext uri="{BB962C8B-B14F-4D97-AF65-F5344CB8AC3E}">
        <p14:creationId xmlns:p14="http://schemas.microsoft.com/office/powerpoint/2010/main" val="19425977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Про батарейку (№25 и № 26)</a:t>
            </a:r>
            <a:endParaRPr lang="ru-RU" sz="2000" dirty="0"/>
          </a:p>
        </p:txBody>
      </p:sp>
      <p:sp>
        <p:nvSpPr>
          <p:cNvPr id="3" name="Объект 2"/>
          <p:cNvSpPr>
            <a:spLocks noGrp="1"/>
          </p:cNvSpPr>
          <p:nvPr>
            <p:ph idx="1"/>
          </p:nvPr>
        </p:nvSpPr>
        <p:spPr/>
        <p:txBody>
          <a:bodyPr/>
          <a:lstStyle/>
          <a:p>
            <a:pPr algn="just"/>
            <a:r>
              <a:rPr lang="ru-RU" dirty="0">
                <a:solidFill>
                  <a:srgbClr val="00B050"/>
                </a:solidFill>
              </a:rPr>
              <a:t>Вероятность того, что батарейка бракованная, равна 0,06. Покупатель в магазине выбирает случайную упаковку, в которой две таких батарейки. Найдите вероятность того, что обе батарейки окажутся исправными</a:t>
            </a:r>
            <a:r>
              <a:rPr lang="ru-RU" dirty="0"/>
              <a:t>. </a:t>
            </a:r>
            <a:endParaRPr lang="ru-RU" dirty="0" smtClean="0"/>
          </a:p>
          <a:p>
            <a:pPr marL="0" indent="0">
              <a:buNone/>
            </a:pPr>
            <a:r>
              <a:rPr lang="ru-RU" i="1" dirty="0" smtClean="0">
                <a:solidFill>
                  <a:srgbClr val="C00000"/>
                </a:solidFill>
              </a:rPr>
              <a:t>Решение</a:t>
            </a:r>
            <a:r>
              <a:rPr lang="ru-RU" dirty="0" smtClean="0">
                <a:solidFill>
                  <a:srgbClr val="C00000"/>
                </a:solidFill>
              </a:rPr>
              <a:t>.</a:t>
            </a:r>
            <a:r>
              <a:rPr lang="ru-RU" dirty="0" smtClean="0"/>
              <a:t> </a:t>
            </a:r>
          </a:p>
          <a:p>
            <a:pPr marL="0" indent="0">
              <a:buNone/>
            </a:pPr>
            <a:r>
              <a:rPr lang="ru-RU" dirty="0" smtClean="0"/>
              <a:t>Р(первая батарейка исправна)=1 – 0,06 = 0,94</a:t>
            </a:r>
          </a:p>
          <a:p>
            <a:pPr marL="0" indent="0">
              <a:buNone/>
            </a:pPr>
            <a:r>
              <a:rPr lang="ru-RU" dirty="0" smtClean="0"/>
              <a:t>Р(вторая батарейка исправна) = 0,94</a:t>
            </a:r>
          </a:p>
          <a:p>
            <a:pPr marL="0" indent="0">
              <a:buNone/>
            </a:pPr>
            <a:r>
              <a:rPr lang="ru-RU" dirty="0" smtClean="0"/>
              <a:t>Р(и первая исправна, и вторая исправна) = 0,94 ∙ 0,94=0,8836</a:t>
            </a:r>
          </a:p>
          <a:p>
            <a:pPr marL="0" indent="0">
              <a:buNone/>
            </a:pPr>
            <a:r>
              <a:rPr lang="ru-RU" dirty="0" smtClean="0">
                <a:solidFill>
                  <a:srgbClr val="C00000"/>
                </a:solidFill>
              </a:rPr>
              <a:t>Ответ 0,8836</a:t>
            </a:r>
            <a:endParaRPr lang="ru-RU" dirty="0">
              <a:solidFill>
                <a:srgbClr val="C00000"/>
              </a:solidFill>
            </a:endParaRPr>
          </a:p>
        </p:txBody>
      </p:sp>
    </p:spTree>
    <p:extLst>
      <p:ext uri="{BB962C8B-B14F-4D97-AF65-F5344CB8AC3E}">
        <p14:creationId xmlns:p14="http://schemas.microsoft.com/office/powerpoint/2010/main" val="926965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В магазине три продавца (№19 и №20)</a:t>
            </a:r>
            <a:endParaRPr lang="ru-RU" sz="2000" dirty="0"/>
          </a:p>
        </p:txBody>
      </p:sp>
      <p:sp>
        <p:nvSpPr>
          <p:cNvPr id="3" name="Объект 2"/>
          <p:cNvSpPr>
            <a:spLocks noGrp="1"/>
          </p:cNvSpPr>
          <p:nvPr>
            <p:ph idx="1"/>
          </p:nvPr>
        </p:nvSpPr>
        <p:spPr/>
        <p:txBody>
          <a:bodyPr/>
          <a:lstStyle/>
          <a:p>
            <a:pPr algn="just"/>
            <a:r>
              <a:rPr lang="ru-RU" dirty="0">
                <a:solidFill>
                  <a:srgbClr val="00B050"/>
                </a:solidFill>
              </a:rPr>
              <a:t>В магазине три продавца. Каждый из них занят с клиентом с вероятностью 0,3. Найдите вероятность того, что в случайный момент времени все три продавца заняты одновременно (считайте, что клиенты заходят независимо друг от друга). </a:t>
            </a:r>
          </a:p>
          <a:p>
            <a:pPr marL="0" indent="0">
              <a:buNone/>
            </a:pPr>
            <a:endParaRPr lang="ru-RU" dirty="0"/>
          </a:p>
        </p:txBody>
      </p:sp>
    </p:spTree>
    <p:extLst>
      <p:ext uri="{BB962C8B-B14F-4D97-AF65-F5344CB8AC3E}">
        <p14:creationId xmlns:p14="http://schemas.microsoft.com/office/powerpoint/2010/main" val="39738052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838200" y="1825625"/>
            <a:ext cx="10515600" cy="4351338"/>
          </a:xfrm>
        </p:spPr>
        <p:txBody>
          <a:bodyPr>
            <a:normAutofit fontScale="92500" lnSpcReduction="20000"/>
          </a:bodyPr>
          <a:lstStyle/>
          <a:p>
            <a:r>
              <a:rPr lang="ru-RU" dirty="0" smtClean="0">
                <a:solidFill>
                  <a:srgbClr val="C00000"/>
                </a:solidFill>
              </a:rPr>
              <a:t>Решение.</a:t>
            </a:r>
            <a:r>
              <a:rPr lang="ru-RU" dirty="0" smtClean="0"/>
              <a:t> Можно составить таблицу или дерево возможных вариантов.</a:t>
            </a:r>
          </a:p>
          <a:p>
            <a:endParaRPr lang="ru-RU" dirty="0"/>
          </a:p>
          <a:p>
            <a:endParaRPr lang="ru-RU" dirty="0" smtClean="0"/>
          </a:p>
          <a:p>
            <a:endParaRPr lang="ru-RU" dirty="0" smtClean="0"/>
          </a:p>
          <a:p>
            <a:endParaRPr lang="ru-RU" dirty="0"/>
          </a:p>
          <a:p>
            <a:pPr marL="0" indent="0">
              <a:buNone/>
            </a:pPr>
            <a:r>
              <a:rPr lang="ru-RU" dirty="0" smtClean="0"/>
              <a:t>По условию задачи Р(З)= 0,3, тогда Р(Н)= 1 – 0,3 = 0,7.</a:t>
            </a:r>
          </a:p>
          <a:p>
            <a:pPr marL="0" indent="0">
              <a:buNone/>
            </a:pPr>
            <a:r>
              <a:rPr lang="ru-RU" dirty="0" smtClean="0"/>
              <a:t>Так как клиенты заходят независимо друг от друга, то события  «1-й продавец занят», «2-й продавец занят» и «3-й продавец занят» независимы, значит </a:t>
            </a:r>
          </a:p>
          <a:p>
            <a:pPr marL="0" indent="0">
              <a:buNone/>
            </a:pPr>
            <a:r>
              <a:rPr lang="ru-RU" dirty="0" smtClean="0"/>
              <a:t>Р(</a:t>
            </a:r>
            <a:r>
              <a:rPr lang="ru-RU" sz="2200" dirty="0" smtClean="0"/>
              <a:t>все три продавца заняты одновременно</a:t>
            </a:r>
            <a:r>
              <a:rPr lang="ru-RU" dirty="0" smtClean="0"/>
              <a:t>) = Р(ЗЗЗ) = 0,3 ∙ 0,3 ∙ 0,3 =0,027.</a:t>
            </a:r>
          </a:p>
          <a:p>
            <a:pPr marL="0" indent="0">
              <a:buNone/>
            </a:pPr>
            <a:r>
              <a:rPr lang="ru-RU" dirty="0" smtClean="0">
                <a:solidFill>
                  <a:srgbClr val="C00000"/>
                </a:solidFill>
              </a:rPr>
              <a:t>Ответ 0,027</a:t>
            </a:r>
          </a:p>
          <a:p>
            <a:endParaRPr lang="ru-RU" dirty="0" smtClean="0"/>
          </a:p>
          <a:p>
            <a:endParaRPr lang="ru-RU" dirty="0"/>
          </a:p>
        </p:txBody>
      </p:sp>
      <p:graphicFrame>
        <p:nvGraphicFramePr>
          <p:cNvPr id="6" name="Таблица 5"/>
          <p:cNvGraphicFramePr>
            <a:graphicFrameLocks noGrp="1"/>
          </p:cNvGraphicFramePr>
          <p:nvPr>
            <p:extLst>
              <p:ext uri="{D42A27DB-BD31-4B8C-83A1-F6EECF244321}">
                <p14:modId xmlns:p14="http://schemas.microsoft.com/office/powerpoint/2010/main" val="634410364"/>
              </p:ext>
            </p:extLst>
          </p:nvPr>
        </p:nvGraphicFramePr>
        <p:xfrm>
          <a:off x="2161523" y="2351527"/>
          <a:ext cx="3780155" cy="1173988"/>
        </p:xfrm>
        <a:graphic>
          <a:graphicData uri="http://schemas.openxmlformats.org/drawingml/2006/table">
            <a:tbl>
              <a:tblPr firstRow="1" firstCol="1" bandRow="1">
                <a:tableStyleId>{5C22544A-7EE6-4342-B048-85BDC9FD1C3A}</a:tableStyleId>
              </a:tblPr>
              <a:tblGrid>
                <a:gridCol w="419735"/>
                <a:gridCol w="419735"/>
                <a:gridCol w="420370"/>
                <a:gridCol w="419735"/>
                <a:gridCol w="420370"/>
                <a:gridCol w="419735"/>
                <a:gridCol w="420370"/>
                <a:gridCol w="419735"/>
                <a:gridCol w="420370"/>
              </a:tblGrid>
              <a:tr h="0">
                <a:tc gridSpan="9">
                  <a:txBody>
                    <a:bodyPr/>
                    <a:lstStyle/>
                    <a:p>
                      <a:pPr algn="ctr">
                        <a:lnSpc>
                          <a:spcPct val="107000"/>
                        </a:lnSpc>
                        <a:spcAft>
                          <a:spcPts val="0"/>
                        </a:spcAft>
                      </a:pPr>
                      <a:r>
                        <a:rPr lang="ru-RU" sz="1800" dirty="0">
                          <a:effectLst/>
                        </a:rPr>
                        <a:t>Занятость\незанятость продавцов</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0">
                <a:tc>
                  <a:txBody>
                    <a:bodyPr/>
                    <a:lstStyle/>
                    <a:p>
                      <a:pPr>
                        <a:lnSpc>
                          <a:spcPct val="107000"/>
                        </a:lnSpc>
                        <a:spcAft>
                          <a:spcPts val="0"/>
                        </a:spcAft>
                      </a:pPr>
                      <a:r>
                        <a:rPr lang="ru-RU" sz="1800">
                          <a:effectLst/>
                        </a:rPr>
                        <a:t>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4">
                  <a:txBody>
                    <a:bodyPr/>
                    <a:lstStyle/>
                    <a:p>
                      <a:pPr algn="ctr">
                        <a:lnSpc>
                          <a:spcPct val="107000"/>
                        </a:lnSpc>
                        <a:spcAft>
                          <a:spcPts val="0"/>
                        </a:spcAft>
                      </a:pPr>
                      <a:r>
                        <a:rPr lang="ru-RU" sz="1800">
                          <a:effectLst/>
                        </a:rPr>
                        <a:t>з</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c gridSpan="4">
                  <a:txBody>
                    <a:bodyPr/>
                    <a:lstStyle/>
                    <a:p>
                      <a:pPr algn="ctr">
                        <a:lnSpc>
                          <a:spcPct val="107000"/>
                        </a:lnSpc>
                        <a:spcAft>
                          <a:spcPts val="0"/>
                        </a:spcAft>
                      </a:pPr>
                      <a:r>
                        <a:rPr lang="ru-RU" sz="1800" dirty="0">
                          <a:effectLst/>
                        </a:rPr>
                        <a:t>н</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r>
              <a:tr h="0">
                <a:tc>
                  <a:txBody>
                    <a:bodyPr/>
                    <a:lstStyle/>
                    <a:p>
                      <a:pPr>
                        <a:lnSpc>
                          <a:spcPct val="107000"/>
                        </a:lnSpc>
                        <a:spcAft>
                          <a:spcPts val="0"/>
                        </a:spcAft>
                      </a:pPr>
                      <a:r>
                        <a:rPr lang="ru-RU" sz="1800" dirty="0">
                          <a:effectLst/>
                        </a:rPr>
                        <a:t>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2">
                  <a:txBody>
                    <a:bodyPr/>
                    <a:lstStyle/>
                    <a:p>
                      <a:pPr algn="ctr">
                        <a:lnSpc>
                          <a:spcPct val="107000"/>
                        </a:lnSpc>
                        <a:spcAft>
                          <a:spcPts val="0"/>
                        </a:spcAft>
                      </a:pPr>
                      <a:r>
                        <a:rPr lang="ru-RU" sz="1800">
                          <a:effectLst/>
                        </a:rPr>
                        <a:t>з</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gridSpan="2">
                  <a:txBody>
                    <a:bodyPr/>
                    <a:lstStyle/>
                    <a:p>
                      <a:pPr algn="ctr">
                        <a:lnSpc>
                          <a:spcPct val="107000"/>
                        </a:lnSpc>
                        <a:spcAft>
                          <a:spcPts val="0"/>
                        </a:spcAft>
                      </a:pPr>
                      <a:r>
                        <a:rPr lang="ru-RU" sz="1800" dirty="0">
                          <a:effectLst/>
                        </a:rPr>
                        <a:t>н</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gridSpan="2">
                  <a:txBody>
                    <a:bodyPr/>
                    <a:lstStyle/>
                    <a:p>
                      <a:pPr algn="ctr">
                        <a:lnSpc>
                          <a:spcPct val="107000"/>
                        </a:lnSpc>
                        <a:spcAft>
                          <a:spcPts val="0"/>
                        </a:spcAft>
                      </a:pPr>
                      <a:r>
                        <a:rPr lang="ru-RU" sz="1800">
                          <a:effectLst/>
                        </a:rPr>
                        <a:t>з</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gridSpan="2">
                  <a:txBody>
                    <a:bodyPr/>
                    <a:lstStyle/>
                    <a:p>
                      <a:pPr algn="ctr">
                        <a:lnSpc>
                          <a:spcPct val="107000"/>
                        </a:lnSpc>
                        <a:spcAft>
                          <a:spcPts val="0"/>
                        </a:spcAft>
                      </a:pPr>
                      <a:r>
                        <a:rPr lang="ru-RU" sz="1800" dirty="0">
                          <a:effectLst/>
                        </a:rPr>
                        <a:t>н</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r>
              <a:tr h="0">
                <a:tc>
                  <a:txBody>
                    <a:bodyPr/>
                    <a:lstStyle/>
                    <a:p>
                      <a:pPr>
                        <a:lnSpc>
                          <a:spcPct val="107000"/>
                        </a:lnSpc>
                        <a:spcAft>
                          <a:spcPts val="0"/>
                        </a:spcAft>
                      </a:pPr>
                      <a:r>
                        <a:rPr lang="ru-RU" sz="1800" dirty="0">
                          <a:effectLst/>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з</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н</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з</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н</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з</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н</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з</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dirty="0">
                          <a:effectLst/>
                        </a:rPr>
                        <a:t>н</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
        <p:nvSpPr>
          <p:cNvPr id="7" name="Rectangle 2"/>
          <p:cNvSpPr>
            <a:spLocks noChangeArrowheads="1"/>
          </p:cNvSpPr>
          <p:nvPr/>
        </p:nvSpPr>
        <p:spPr bwMode="auto">
          <a:xfrm>
            <a:off x="2136829" y="2709921"/>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23240678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Про «Статор», «Ротор» и другие команды  (№23 и №24)</a:t>
            </a:r>
            <a:endParaRPr lang="ru-RU" sz="2000" dirty="0"/>
          </a:p>
        </p:txBody>
      </p:sp>
      <p:sp>
        <p:nvSpPr>
          <p:cNvPr id="3" name="Объект 2"/>
          <p:cNvSpPr>
            <a:spLocks noGrp="1"/>
          </p:cNvSpPr>
          <p:nvPr>
            <p:ph idx="1"/>
          </p:nvPr>
        </p:nvSpPr>
        <p:spPr/>
        <p:txBody>
          <a:bodyPr/>
          <a:lstStyle/>
          <a:p>
            <a:pPr algn="just"/>
            <a:r>
              <a:rPr lang="ru-RU" dirty="0">
                <a:solidFill>
                  <a:srgbClr val="00B050"/>
                </a:solidFill>
              </a:rPr>
              <a:t>Перед началом волейбольного матча капитаны команд тянут честный жребий, чтобы определить, какая из команд </a:t>
            </a:r>
            <a:r>
              <a:rPr lang="ru-RU" dirty="0" smtClean="0">
                <a:solidFill>
                  <a:srgbClr val="00B050"/>
                </a:solidFill>
              </a:rPr>
              <a:t>начнёт </a:t>
            </a:r>
            <a:r>
              <a:rPr lang="ru-RU" dirty="0">
                <a:solidFill>
                  <a:srgbClr val="00B050"/>
                </a:solidFill>
              </a:rPr>
              <a:t>игру с мячом. Команда «Статор» по очереди играет с командами «Ротор», «Мотор» и «Стартер». Найдите вероятность того, что «Статор» будет начинать только первую и последнюю игры. </a:t>
            </a:r>
          </a:p>
        </p:txBody>
      </p:sp>
    </p:spTree>
    <p:extLst>
      <p:ext uri="{BB962C8B-B14F-4D97-AF65-F5344CB8AC3E}">
        <p14:creationId xmlns:p14="http://schemas.microsoft.com/office/powerpoint/2010/main" val="34385314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Перед началом матча судья кидает жребий. Равновероятных исходов два: команда начинает игру или команда не начинает игру. Р(начинает)=Р(не начинает)=0,5. </a:t>
            </a:r>
          </a:p>
          <a:p>
            <a:pPr marL="0" indent="0">
              <a:buNone/>
            </a:pPr>
            <a:r>
              <a:rPr lang="ru-RU" dirty="0" smtClean="0"/>
              <a:t>Р(«Статор» начинает 1-ю игру) = 0,5</a:t>
            </a:r>
          </a:p>
          <a:p>
            <a:pPr marL="0" indent="0">
              <a:buNone/>
            </a:pPr>
            <a:r>
              <a:rPr lang="ru-RU" dirty="0"/>
              <a:t>Р(«Статор» </a:t>
            </a:r>
            <a:r>
              <a:rPr lang="ru-RU" dirty="0" smtClean="0"/>
              <a:t>не начинает 2-ю </a:t>
            </a:r>
            <a:r>
              <a:rPr lang="ru-RU" dirty="0"/>
              <a:t>игру) = </a:t>
            </a:r>
            <a:r>
              <a:rPr lang="ru-RU" dirty="0" smtClean="0"/>
              <a:t>0,5</a:t>
            </a:r>
          </a:p>
          <a:p>
            <a:pPr marL="0" indent="0">
              <a:buNone/>
            </a:pPr>
            <a:r>
              <a:rPr lang="ru-RU" dirty="0"/>
              <a:t>Р(«Статор» начинает </a:t>
            </a:r>
            <a:r>
              <a:rPr lang="ru-RU" dirty="0" smtClean="0"/>
              <a:t>3-ю </a:t>
            </a:r>
            <a:r>
              <a:rPr lang="ru-RU" dirty="0"/>
              <a:t>игру) = </a:t>
            </a:r>
            <a:r>
              <a:rPr lang="ru-RU" dirty="0" smtClean="0"/>
              <a:t>0,5</a:t>
            </a:r>
          </a:p>
          <a:p>
            <a:pPr marL="0" indent="0">
              <a:buNone/>
            </a:pPr>
            <a:r>
              <a:rPr lang="ru-RU" dirty="0" smtClean="0"/>
              <a:t>Эти события независимы, значит Р(начинает только первую и последнюю игру) = 0,5 ∙ 0,5 ∙ 0,5 = 0,125</a:t>
            </a:r>
          </a:p>
          <a:p>
            <a:pPr marL="0" indent="0">
              <a:buNone/>
            </a:pPr>
            <a:r>
              <a:rPr lang="ru-RU" dirty="0" smtClean="0">
                <a:solidFill>
                  <a:srgbClr val="C00000"/>
                </a:solidFill>
              </a:rPr>
              <a:t>Ответ 0,125</a:t>
            </a:r>
            <a:endParaRPr lang="ru-RU" dirty="0">
              <a:solidFill>
                <a:srgbClr val="C00000"/>
              </a:solidFill>
            </a:endParaRPr>
          </a:p>
          <a:p>
            <a:pPr marL="0" indent="0">
              <a:buNone/>
            </a:pPr>
            <a:endParaRPr lang="ru-RU" dirty="0"/>
          </a:p>
          <a:p>
            <a:pPr marL="0" indent="0">
              <a:buNone/>
            </a:pPr>
            <a:endParaRPr lang="ru-RU" dirty="0"/>
          </a:p>
        </p:txBody>
      </p:sp>
    </p:spTree>
    <p:extLst>
      <p:ext uri="{BB962C8B-B14F-4D97-AF65-F5344CB8AC3E}">
        <p14:creationId xmlns:p14="http://schemas.microsoft.com/office/powerpoint/2010/main" val="1991047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descr="https://cf.ppt-online.org/files/slide/l/LhuPpEzQnNWadAFOMr7JySTwBIGkX6e4R0cZH3/slide-8.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45465" y="837127"/>
            <a:ext cx="7455209" cy="5339836"/>
          </a:xfrm>
          <a:prstGeom prst="rect">
            <a:avLst/>
          </a:prstGeom>
          <a:noFill/>
          <a:ln>
            <a:noFill/>
          </a:ln>
        </p:spPr>
      </p:pic>
    </p:spTree>
    <p:extLst>
      <p:ext uri="{BB962C8B-B14F-4D97-AF65-F5344CB8AC3E}">
        <p14:creationId xmlns:p14="http://schemas.microsoft.com/office/powerpoint/2010/main" val="17544263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Теоремы о вероятностях событий</a:t>
            </a:r>
            <a:endParaRPr lang="ru-RU" dirty="0"/>
          </a:p>
        </p:txBody>
      </p:sp>
      <p:pic>
        <p:nvPicPr>
          <p:cNvPr id="2050" name="Picture 2" descr="https://avatars.mds.yandex.net/get-zen_doc/4776500/pub_61433365f6edc832610232cc_61433fa92b9816663a235880/scale_240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54983" y="2356835"/>
            <a:ext cx="10247114" cy="2673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36564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solidFill>
                  <a:schemeClr val="accent2"/>
                </a:solidFill>
              </a:rPr>
              <a:t>Как различить совместные события от несовместных?</a:t>
            </a:r>
          </a:p>
        </p:txBody>
      </p:sp>
      <p:sp>
        <p:nvSpPr>
          <p:cNvPr id="3" name="Объект 2"/>
          <p:cNvSpPr>
            <a:spLocks noGrp="1"/>
          </p:cNvSpPr>
          <p:nvPr>
            <p:ph idx="1"/>
          </p:nvPr>
        </p:nvSpPr>
        <p:spPr/>
        <p:txBody>
          <a:bodyPr/>
          <a:lstStyle/>
          <a:p>
            <a:pPr marL="0" indent="0">
              <a:buNone/>
            </a:pPr>
            <a:r>
              <a:rPr lang="ru-RU" b="1" dirty="0">
                <a:solidFill>
                  <a:schemeClr val="accent2"/>
                </a:solidFill>
              </a:rPr>
              <a:t>Совместные события </a:t>
            </a:r>
            <a:r>
              <a:rPr lang="ru-RU" dirty="0">
                <a:solidFill>
                  <a:schemeClr val="accent2"/>
                </a:solidFill>
              </a:rPr>
              <a:t>– это те, которые могут происходить одновременно. Например</a:t>
            </a:r>
            <a:r>
              <a:rPr lang="ru-RU" dirty="0" smtClean="0">
                <a:solidFill>
                  <a:schemeClr val="accent2"/>
                </a:solidFill>
              </a:rPr>
              <a:t>,</a:t>
            </a:r>
          </a:p>
          <a:p>
            <a:r>
              <a:rPr lang="ru-RU" i="1" dirty="0">
                <a:solidFill>
                  <a:schemeClr val="accent2"/>
                </a:solidFill>
              </a:rPr>
              <a:t>Событие А – сегодня вечером будет дождь</a:t>
            </a:r>
            <a:r>
              <a:rPr lang="ru-RU" i="1" dirty="0" smtClean="0">
                <a:solidFill>
                  <a:schemeClr val="accent2"/>
                </a:solidFill>
              </a:rPr>
              <a:t>;</a:t>
            </a:r>
          </a:p>
          <a:p>
            <a:r>
              <a:rPr lang="ru-RU" i="1" dirty="0">
                <a:solidFill>
                  <a:schemeClr val="accent2"/>
                </a:solidFill>
              </a:rPr>
              <a:t>Событие В - сегодня вечером будет </a:t>
            </a:r>
            <a:r>
              <a:rPr lang="ru-RU" i="1" dirty="0" smtClean="0">
                <a:solidFill>
                  <a:schemeClr val="accent2"/>
                </a:solidFill>
              </a:rPr>
              <a:t>гроза;</a:t>
            </a:r>
          </a:p>
          <a:p>
            <a:r>
              <a:rPr lang="ru-RU" i="1" dirty="0">
                <a:solidFill>
                  <a:schemeClr val="accent2"/>
                </a:solidFill>
              </a:rPr>
              <a:t>Событие С - сегодня вечером будет солнце</a:t>
            </a:r>
            <a:r>
              <a:rPr lang="ru-RU" i="1" dirty="0" smtClean="0">
                <a:solidFill>
                  <a:schemeClr val="accent2"/>
                </a:solidFill>
              </a:rPr>
              <a:t>;</a:t>
            </a:r>
          </a:p>
          <a:p>
            <a:pPr marL="0" indent="0">
              <a:buNone/>
            </a:pPr>
            <a:r>
              <a:rPr lang="ru-RU" dirty="0" smtClean="0">
                <a:solidFill>
                  <a:schemeClr val="accent2"/>
                </a:solidFill>
              </a:rPr>
              <a:t>           События </a:t>
            </a:r>
            <a:r>
              <a:rPr lang="ru-RU" dirty="0">
                <a:solidFill>
                  <a:schemeClr val="accent2"/>
                </a:solidFill>
              </a:rPr>
              <a:t>А и В совместны, </a:t>
            </a:r>
            <a:endParaRPr lang="ru-RU" dirty="0" smtClean="0">
              <a:solidFill>
                <a:schemeClr val="accent2"/>
              </a:solidFill>
            </a:endParaRPr>
          </a:p>
          <a:p>
            <a:pPr marL="0" indent="0">
              <a:buNone/>
            </a:pPr>
            <a:r>
              <a:rPr lang="ru-RU" dirty="0" smtClean="0">
                <a:solidFill>
                  <a:schemeClr val="accent2"/>
                </a:solidFill>
              </a:rPr>
              <a:t>           А </a:t>
            </a:r>
            <a:r>
              <a:rPr lang="ru-RU" dirty="0">
                <a:solidFill>
                  <a:schemeClr val="accent2"/>
                </a:solidFill>
              </a:rPr>
              <a:t>и С совместны (попарно совместны) </a:t>
            </a:r>
            <a:endParaRPr lang="ru-RU" dirty="0" smtClean="0">
              <a:solidFill>
                <a:schemeClr val="accent2"/>
              </a:solidFill>
            </a:endParaRPr>
          </a:p>
          <a:p>
            <a:pPr marL="0" indent="0">
              <a:buNone/>
            </a:pPr>
            <a:r>
              <a:rPr lang="ru-RU" dirty="0" smtClean="0">
                <a:solidFill>
                  <a:schemeClr val="accent2"/>
                </a:solidFill>
              </a:rPr>
              <a:t>          и </a:t>
            </a:r>
            <a:r>
              <a:rPr lang="ru-RU" dirty="0">
                <a:solidFill>
                  <a:schemeClr val="accent2"/>
                </a:solidFill>
              </a:rPr>
              <a:t>также все три события могут наступить </a:t>
            </a:r>
            <a:r>
              <a:rPr lang="ru-RU" dirty="0" smtClean="0">
                <a:solidFill>
                  <a:schemeClr val="accent2"/>
                </a:solidFill>
              </a:rPr>
              <a:t>одновременно.</a:t>
            </a:r>
            <a:endParaRPr lang="ru-RU" dirty="0">
              <a:solidFill>
                <a:schemeClr val="accent2"/>
              </a:solidFill>
            </a:endParaRPr>
          </a:p>
        </p:txBody>
      </p:sp>
    </p:spTree>
    <p:extLst>
      <p:ext uri="{BB962C8B-B14F-4D97-AF65-F5344CB8AC3E}">
        <p14:creationId xmlns:p14="http://schemas.microsoft.com/office/powerpoint/2010/main" val="1240531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a:solidFill>
                  <a:schemeClr val="accent2"/>
                </a:solidFill>
              </a:rPr>
              <a:t>Как различить совместные события от несовместных?</a:t>
            </a:r>
          </a:p>
        </p:txBody>
      </p:sp>
      <p:sp>
        <p:nvSpPr>
          <p:cNvPr id="3" name="Объект 2"/>
          <p:cNvSpPr>
            <a:spLocks noGrp="1"/>
          </p:cNvSpPr>
          <p:nvPr>
            <p:ph idx="1"/>
          </p:nvPr>
        </p:nvSpPr>
        <p:spPr/>
        <p:txBody>
          <a:bodyPr/>
          <a:lstStyle/>
          <a:p>
            <a:r>
              <a:rPr lang="ru-RU" b="1" dirty="0">
                <a:solidFill>
                  <a:schemeClr val="accent2"/>
                </a:solidFill>
              </a:rPr>
              <a:t>Несовместные события </a:t>
            </a:r>
            <a:r>
              <a:rPr lang="ru-RU" dirty="0">
                <a:solidFill>
                  <a:schemeClr val="accent2"/>
                </a:solidFill>
              </a:rPr>
              <a:t>– это те, которые не могут происходить одновременно. </a:t>
            </a:r>
            <a:endParaRPr lang="ru-RU" dirty="0" smtClean="0">
              <a:solidFill>
                <a:schemeClr val="accent2"/>
              </a:solidFill>
            </a:endParaRPr>
          </a:p>
          <a:p>
            <a:pPr marL="0" indent="0">
              <a:buNone/>
            </a:pPr>
            <a:r>
              <a:rPr lang="ru-RU" dirty="0" smtClean="0">
                <a:solidFill>
                  <a:schemeClr val="accent2"/>
                </a:solidFill>
              </a:rPr>
              <a:t>Например</a:t>
            </a:r>
          </a:p>
          <a:p>
            <a:pPr marL="0" indent="0">
              <a:buNone/>
            </a:pPr>
            <a:r>
              <a:rPr lang="ru-RU" i="1" dirty="0" smtClean="0">
                <a:solidFill>
                  <a:schemeClr val="accent2"/>
                </a:solidFill>
              </a:rPr>
              <a:t>1)При </a:t>
            </a:r>
            <a:r>
              <a:rPr lang="ru-RU" i="1" dirty="0">
                <a:solidFill>
                  <a:schemeClr val="accent2"/>
                </a:solidFill>
              </a:rPr>
              <a:t>бросании кубика</a:t>
            </a:r>
            <a:r>
              <a:rPr lang="ru-RU" i="1" dirty="0" smtClean="0">
                <a:solidFill>
                  <a:schemeClr val="accent2"/>
                </a:solidFill>
              </a:rPr>
              <a:t>: </a:t>
            </a:r>
          </a:p>
          <a:p>
            <a:pPr marL="0" indent="0">
              <a:buNone/>
            </a:pPr>
            <a:r>
              <a:rPr lang="ru-RU" i="1" dirty="0" smtClean="0">
                <a:solidFill>
                  <a:schemeClr val="accent2"/>
                </a:solidFill>
              </a:rPr>
              <a:t>Событие   А </a:t>
            </a:r>
            <a:r>
              <a:rPr lang="ru-RU" i="1" dirty="0">
                <a:solidFill>
                  <a:schemeClr val="accent2"/>
                </a:solidFill>
              </a:rPr>
              <a:t>– выпадет «4» </a:t>
            </a:r>
            <a:r>
              <a:rPr lang="ru-RU" i="1" dirty="0" smtClean="0">
                <a:solidFill>
                  <a:schemeClr val="accent2"/>
                </a:solidFill>
              </a:rPr>
              <a:t>очка;</a:t>
            </a:r>
          </a:p>
          <a:p>
            <a:pPr marL="0" indent="0">
              <a:buNone/>
            </a:pPr>
            <a:r>
              <a:rPr lang="ru-RU" i="1" dirty="0">
                <a:solidFill>
                  <a:schemeClr val="accent2"/>
                </a:solidFill>
              </a:rPr>
              <a:t>Событие </a:t>
            </a:r>
            <a:r>
              <a:rPr lang="ru-RU" i="1" dirty="0" smtClean="0">
                <a:solidFill>
                  <a:schemeClr val="accent2"/>
                </a:solidFill>
              </a:rPr>
              <a:t> В </a:t>
            </a:r>
            <a:r>
              <a:rPr lang="ru-RU" i="1" dirty="0">
                <a:solidFill>
                  <a:schemeClr val="accent2"/>
                </a:solidFill>
              </a:rPr>
              <a:t>– выпадет число очков, отличное от 4</a:t>
            </a:r>
            <a:r>
              <a:rPr lang="ru-RU" i="1" dirty="0" smtClean="0">
                <a:solidFill>
                  <a:schemeClr val="accent2"/>
                </a:solidFill>
              </a:rPr>
              <a:t>.</a:t>
            </a:r>
          </a:p>
          <a:p>
            <a:pPr marL="0" indent="0">
              <a:buNone/>
            </a:pPr>
            <a:r>
              <a:rPr lang="ru-RU" dirty="0">
                <a:solidFill>
                  <a:schemeClr val="accent2"/>
                </a:solidFill>
              </a:rPr>
              <a:t>Мы можем сказать: выпадет либо 4 очка, либо не 4</a:t>
            </a:r>
            <a:r>
              <a:rPr lang="ru-RU" dirty="0" smtClean="0">
                <a:solidFill>
                  <a:schemeClr val="accent2"/>
                </a:solidFill>
              </a:rPr>
              <a:t>.</a:t>
            </a:r>
          </a:p>
          <a:p>
            <a:pPr marL="0" indent="0">
              <a:buNone/>
            </a:pPr>
            <a:r>
              <a:rPr lang="ru-RU" dirty="0" smtClean="0">
                <a:solidFill>
                  <a:schemeClr val="accent2"/>
                </a:solidFill>
              </a:rPr>
              <a:t>А и В – несовместные события.</a:t>
            </a:r>
            <a:endParaRPr lang="ru-RU" dirty="0">
              <a:solidFill>
                <a:schemeClr val="accent2"/>
              </a:solidFill>
            </a:endParaRPr>
          </a:p>
        </p:txBody>
      </p:sp>
    </p:spTree>
    <p:extLst>
      <p:ext uri="{BB962C8B-B14F-4D97-AF65-F5344CB8AC3E}">
        <p14:creationId xmlns:p14="http://schemas.microsoft.com/office/powerpoint/2010/main" val="558996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endParaRPr lang="ru-RU" b="1" dirty="0">
              <a:solidFill>
                <a:schemeClr val="accent2"/>
              </a:solidFill>
            </a:endParaRPr>
          </a:p>
        </p:txBody>
      </p:sp>
      <p:sp>
        <p:nvSpPr>
          <p:cNvPr id="3" name="Объект 2"/>
          <p:cNvSpPr>
            <a:spLocks noGrp="1"/>
          </p:cNvSpPr>
          <p:nvPr>
            <p:ph idx="1"/>
          </p:nvPr>
        </p:nvSpPr>
        <p:spPr/>
        <p:txBody>
          <a:bodyPr/>
          <a:lstStyle/>
          <a:p>
            <a:pPr marL="0" indent="0">
              <a:buNone/>
            </a:pPr>
            <a:r>
              <a:rPr lang="ru-RU" i="1" dirty="0">
                <a:solidFill>
                  <a:schemeClr val="accent2"/>
                </a:solidFill>
              </a:rPr>
              <a:t>2</a:t>
            </a:r>
            <a:r>
              <a:rPr lang="ru-RU" i="1" dirty="0" smtClean="0">
                <a:solidFill>
                  <a:schemeClr val="accent2"/>
                </a:solidFill>
              </a:rPr>
              <a:t>)Противоположные события являются несовместными.</a:t>
            </a:r>
          </a:p>
          <a:p>
            <a:pPr marL="0" indent="0">
              <a:buNone/>
            </a:pPr>
            <a:r>
              <a:rPr lang="ru-RU" i="1" dirty="0" smtClean="0">
                <a:solidFill>
                  <a:schemeClr val="accent2"/>
                </a:solidFill>
              </a:rPr>
              <a:t>Событие </a:t>
            </a:r>
            <a:r>
              <a:rPr lang="ru-RU" i="1" dirty="0">
                <a:solidFill>
                  <a:schemeClr val="accent2"/>
                </a:solidFill>
              </a:rPr>
              <a:t>А – из корзины достали белые грибы</a:t>
            </a:r>
            <a:r>
              <a:rPr lang="ru-RU" i="1" dirty="0" smtClean="0">
                <a:solidFill>
                  <a:schemeClr val="accent2"/>
                </a:solidFill>
              </a:rPr>
              <a:t>;</a:t>
            </a:r>
          </a:p>
          <a:p>
            <a:pPr marL="0" indent="0">
              <a:buNone/>
            </a:pPr>
            <a:r>
              <a:rPr lang="ru-RU" i="1" dirty="0">
                <a:solidFill>
                  <a:schemeClr val="accent2"/>
                </a:solidFill>
              </a:rPr>
              <a:t>Событие В - из корзины достали грибы </a:t>
            </a:r>
            <a:r>
              <a:rPr lang="ru-RU" i="1" dirty="0" err="1" smtClean="0">
                <a:solidFill>
                  <a:schemeClr val="accent2"/>
                </a:solidFill>
              </a:rPr>
              <a:t>вешенки</a:t>
            </a:r>
            <a:r>
              <a:rPr lang="ru-RU" i="1" dirty="0" smtClean="0">
                <a:solidFill>
                  <a:schemeClr val="accent2"/>
                </a:solidFill>
              </a:rPr>
              <a:t>.</a:t>
            </a:r>
          </a:p>
          <a:p>
            <a:pPr marL="0" indent="0">
              <a:buNone/>
            </a:pPr>
            <a:r>
              <a:rPr lang="ru-RU" dirty="0" smtClean="0">
                <a:solidFill>
                  <a:schemeClr val="accent2"/>
                </a:solidFill>
              </a:rPr>
              <a:t> 3)</a:t>
            </a:r>
            <a:r>
              <a:rPr lang="ru-RU" i="1" dirty="0">
                <a:solidFill>
                  <a:schemeClr val="accent2"/>
                </a:solidFill>
              </a:rPr>
              <a:t> Событие А – </a:t>
            </a:r>
            <a:r>
              <a:rPr lang="ru-RU" i="1" dirty="0" smtClean="0">
                <a:solidFill>
                  <a:schemeClr val="accent2"/>
                </a:solidFill>
              </a:rPr>
              <a:t>день;          </a:t>
            </a:r>
          </a:p>
          <a:p>
            <a:pPr marL="0" indent="0">
              <a:buNone/>
            </a:pPr>
            <a:r>
              <a:rPr lang="ru-RU" i="1" dirty="0">
                <a:solidFill>
                  <a:schemeClr val="accent2"/>
                </a:solidFill>
              </a:rPr>
              <a:t> </a:t>
            </a:r>
            <a:r>
              <a:rPr lang="ru-RU" i="1" dirty="0" smtClean="0">
                <a:solidFill>
                  <a:schemeClr val="accent2"/>
                </a:solidFill>
              </a:rPr>
              <a:t>    Событие </a:t>
            </a:r>
            <a:r>
              <a:rPr lang="ru-RU" i="1" dirty="0">
                <a:solidFill>
                  <a:schemeClr val="accent2"/>
                </a:solidFill>
              </a:rPr>
              <a:t>В – </a:t>
            </a:r>
            <a:r>
              <a:rPr lang="ru-RU" i="1" dirty="0" smtClean="0">
                <a:solidFill>
                  <a:schemeClr val="accent2"/>
                </a:solidFill>
              </a:rPr>
              <a:t>ночь.</a:t>
            </a:r>
          </a:p>
          <a:p>
            <a:pPr marL="0" indent="0">
              <a:buNone/>
            </a:pPr>
            <a:r>
              <a:rPr lang="ru-RU" i="1" dirty="0" smtClean="0">
                <a:solidFill>
                  <a:schemeClr val="accent2"/>
                </a:solidFill>
              </a:rPr>
              <a:t>4) Промахи и попадания это несовместные события.</a:t>
            </a:r>
          </a:p>
          <a:p>
            <a:pPr marL="0" indent="0">
              <a:buNone/>
            </a:pPr>
            <a:r>
              <a:rPr lang="ru-RU" i="1" dirty="0" smtClean="0">
                <a:solidFill>
                  <a:schemeClr val="accent2"/>
                </a:solidFill>
              </a:rPr>
              <a:t>5)</a:t>
            </a:r>
            <a:r>
              <a:rPr lang="ru-RU" i="1" dirty="0">
                <a:solidFill>
                  <a:schemeClr val="accent2"/>
                </a:solidFill>
              </a:rPr>
              <a:t>  При бросании монеты- выпадение орла или решки и т.д.</a:t>
            </a:r>
            <a:endParaRPr lang="ru-RU" dirty="0">
              <a:solidFill>
                <a:schemeClr val="accent2"/>
              </a:solidFill>
            </a:endParaRPr>
          </a:p>
        </p:txBody>
      </p:sp>
    </p:spTree>
    <p:extLst>
      <p:ext uri="{BB962C8B-B14F-4D97-AF65-F5344CB8AC3E}">
        <p14:creationId xmlns:p14="http://schemas.microsoft.com/office/powerpoint/2010/main" val="2107644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78819"/>
          </a:xfrm>
        </p:spPr>
        <p:txBody>
          <a:bodyPr>
            <a:normAutofit fontScale="90000"/>
          </a:bodyPr>
          <a:lstStyle/>
          <a:p>
            <a:endParaRPr lang="ru-RU" dirty="0"/>
          </a:p>
        </p:txBody>
      </p:sp>
      <p:sp>
        <p:nvSpPr>
          <p:cNvPr id="3" name="Объект 2"/>
          <p:cNvSpPr>
            <a:spLocks noGrp="1"/>
          </p:cNvSpPr>
          <p:nvPr>
            <p:ph idx="1"/>
          </p:nvPr>
        </p:nvSpPr>
        <p:spPr>
          <a:xfrm>
            <a:off x="632138" y="988498"/>
            <a:ext cx="10515600" cy="4351338"/>
          </a:xfrm>
        </p:spPr>
        <p:txBody>
          <a:bodyPr/>
          <a:lstStyle/>
          <a:p>
            <a:r>
              <a:rPr lang="ru-RU" dirty="0" smtClean="0"/>
              <a:t> </a:t>
            </a:r>
            <a:r>
              <a:rPr lang="ru-RU" dirty="0" smtClean="0">
                <a:solidFill>
                  <a:srgbClr val="002060"/>
                </a:solidFill>
              </a:rPr>
              <a:t>№ 5  В коробке 8 синих, 6 красных и 11 зелёных карандашей. Случайным образом выбирают два карандаша. Какова вероятность того, что будут выбраны один синий и один красный карандаши?</a:t>
            </a:r>
          </a:p>
        </p:txBody>
      </p:sp>
    </p:spTree>
    <p:extLst>
      <p:ext uri="{BB962C8B-B14F-4D97-AF65-F5344CB8AC3E}">
        <p14:creationId xmlns:p14="http://schemas.microsoft.com/office/powerpoint/2010/main" val="4242071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lnSpcReduction="10000"/>
          </a:bodyPr>
          <a:lstStyle/>
          <a:p>
            <a:pPr marL="0" indent="0">
              <a:buNone/>
            </a:pPr>
            <a:r>
              <a:rPr lang="ru-RU" dirty="0" smtClean="0"/>
              <a:t>  </a:t>
            </a:r>
            <a:r>
              <a:rPr lang="ru-RU" u="sng" dirty="0" smtClean="0">
                <a:solidFill>
                  <a:srgbClr val="C00000"/>
                </a:solidFill>
              </a:rPr>
              <a:t>Решение</a:t>
            </a:r>
            <a:r>
              <a:rPr lang="ru-RU" u="sng" dirty="0"/>
              <a:t>. </a:t>
            </a:r>
            <a:r>
              <a:rPr lang="ru-RU" dirty="0"/>
              <a:t>В этой задаче не сказано какого цвета карандаш должен появиться первым, поэтому нужно рассматривать оба случая:</a:t>
            </a:r>
          </a:p>
          <a:p>
            <a:pPr marL="514350" indent="-514350">
              <a:buAutoNum type="arabicParenR"/>
            </a:pPr>
            <a:r>
              <a:rPr lang="ru-RU" dirty="0"/>
              <a:t>Синий, потом красный.              </a:t>
            </a:r>
            <a:r>
              <a:rPr lang="ru-RU" dirty="0" smtClean="0"/>
              <a:t>2</a:t>
            </a:r>
            <a:r>
              <a:rPr lang="ru-RU" dirty="0"/>
              <a:t>) Красный, потом синий</a:t>
            </a:r>
            <a:r>
              <a:rPr lang="ru-RU" dirty="0" smtClean="0"/>
              <a:t>.</a:t>
            </a:r>
          </a:p>
          <a:p>
            <a:pPr marL="0" indent="0">
              <a:buNone/>
            </a:pPr>
            <a:r>
              <a:rPr lang="ru-RU" dirty="0"/>
              <a:t> </a:t>
            </a:r>
            <a:r>
              <a:rPr lang="ru-RU" dirty="0" smtClean="0"/>
              <a:t>Р(</a:t>
            </a:r>
            <a:r>
              <a:rPr lang="ru-RU" sz="2400" dirty="0" smtClean="0"/>
              <a:t>первый синий</a:t>
            </a:r>
            <a:r>
              <a:rPr lang="ru-RU" dirty="0" smtClean="0"/>
              <a:t>)=8/25                      Р(</a:t>
            </a:r>
            <a:r>
              <a:rPr lang="ru-RU" sz="2400" dirty="0" smtClean="0"/>
              <a:t>первый красный</a:t>
            </a:r>
            <a:r>
              <a:rPr lang="ru-RU" dirty="0" smtClean="0"/>
              <a:t>)=6/25</a:t>
            </a:r>
          </a:p>
          <a:p>
            <a:pPr marL="0" indent="0">
              <a:buNone/>
            </a:pPr>
            <a:r>
              <a:rPr lang="ru-RU" dirty="0" smtClean="0"/>
              <a:t> Р(</a:t>
            </a:r>
            <a:r>
              <a:rPr lang="ru-RU" sz="2400" dirty="0" smtClean="0"/>
              <a:t>второй красный</a:t>
            </a:r>
            <a:r>
              <a:rPr lang="ru-RU" dirty="0" smtClean="0"/>
              <a:t>)=6/24                   Р(</a:t>
            </a:r>
            <a:r>
              <a:rPr lang="ru-RU" sz="2400" dirty="0" smtClean="0"/>
              <a:t>второй синий</a:t>
            </a:r>
            <a:r>
              <a:rPr lang="ru-RU" dirty="0" smtClean="0"/>
              <a:t>) = 8/24</a:t>
            </a:r>
          </a:p>
          <a:p>
            <a:pPr marL="0" indent="0">
              <a:buNone/>
            </a:pPr>
            <a:r>
              <a:rPr lang="ru-RU" dirty="0" smtClean="0"/>
              <a:t> Р(СК)=8/25∙6/24 = 2/25                       Р(КС)=6/25 ∙ 8/24= 2/25</a:t>
            </a:r>
            <a:endParaRPr lang="ru-RU" dirty="0"/>
          </a:p>
          <a:p>
            <a:pPr marL="0" indent="0">
              <a:buNone/>
            </a:pPr>
            <a:r>
              <a:rPr lang="ru-RU" dirty="0" smtClean="0"/>
              <a:t>События    СК  и КС </a:t>
            </a:r>
            <a:r>
              <a:rPr lang="ru-RU" dirty="0" smtClean="0">
                <a:solidFill>
                  <a:srgbClr val="FF0000"/>
                </a:solidFill>
              </a:rPr>
              <a:t>несовместные!  </a:t>
            </a:r>
            <a:r>
              <a:rPr lang="ru-RU" dirty="0" smtClean="0"/>
              <a:t>(</a:t>
            </a:r>
            <a:r>
              <a:rPr lang="ru-RU" u="sng" dirty="0" smtClean="0"/>
              <a:t>или</a:t>
            </a:r>
            <a:r>
              <a:rPr lang="ru-RU" dirty="0" smtClean="0"/>
              <a:t> СК, </a:t>
            </a:r>
            <a:r>
              <a:rPr lang="ru-RU" u="sng" dirty="0" smtClean="0"/>
              <a:t>или</a:t>
            </a:r>
            <a:r>
              <a:rPr lang="ru-RU" dirty="0" smtClean="0"/>
              <a:t> КС), значит </a:t>
            </a:r>
          </a:p>
          <a:p>
            <a:pPr marL="0" indent="0">
              <a:buNone/>
            </a:pPr>
            <a:r>
              <a:rPr lang="ru-RU" dirty="0" smtClean="0"/>
              <a:t>Р(СК, КС) = Р(СК) + Р(КС)= 2/25 +2/25= 4/25= 0,16</a:t>
            </a:r>
          </a:p>
          <a:p>
            <a:pPr marL="0" indent="0">
              <a:buNone/>
            </a:pPr>
            <a:r>
              <a:rPr lang="ru-RU" dirty="0" smtClean="0">
                <a:solidFill>
                  <a:srgbClr val="C00000"/>
                </a:solidFill>
              </a:rPr>
              <a:t>Ответ 0,16</a:t>
            </a:r>
            <a:endParaRPr lang="ru-RU" dirty="0">
              <a:solidFill>
                <a:srgbClr val="C00000"/>
              </a:solidFill>
            </a:endParaRPr>
          </a:p>
          <a:p>
            <a:pPr marL="0" indent="0">
              <a:buNone/>
            </a:pPr>
            <a:endParaRPr lang="ru-RU" dirty="0"/>
          </a:p>
          <a:p>
            <a:pPr marL="0" indent="0">
              <a:buNone/>
            </a:pPr>
            <a:endParaRPr lang="ru-RU" dirty="0"/>
          </a:p>
          <a:p>
            <a:pPr marL="0" indent="0">
              <a:buNone/>
            </a:pPr>
            <a:endParaRPr lang="ru-RU" dirty="0"/>
          </a:p>
          <a:p>
            <a:pPr marL="0" indent="0">
              <a:buNone/>
            </a:pPr>
            <a:endParaRPr lang="ru-RU" dirty="0"/>
          </a:p>
          <a:p>
            <a:endParaRPr lang="ru-RU" dirty="0"/>
          </a:p>
        </p:txBody>
      </p:sp>
    </p:spTree>
    <p:extLst>
      <p:ext uri="{BB962C8B-B14F-4D97-AF65-F5344CB8AC3E}">
        <p14:creationId xmlns:p14="http://schemas.microsoft.com/office/powerpoint/2010/main" val="18762149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a:t>Чтобы пройти в следующий круг соревнований (№ 15 и №16)</a:t>
            </a:r>
          </a:p>
        </p:txBody>
      </p:sp>
      <p:sp>
        <p:nvSpPr>
          <p:cNvPr id="3" name="Объект 2"/>
          <p:cNvSpPr>
            <a:spLocks noGrp="1"/>
          </p:cNvSpPr>
          <p:nvPr>
            <p:ph idx="1"/>
          </p:nvPr>
        </p:nvSpPr>
        <p:spPr/>
        <p:txBody>
          <a:bodyPr/>
          <a:lstStyle/>
          <a:p>
            <a:pPr algn="just"/>
            <a:r>
              <a:rPr lang="ru-RU" dirty="0">
                <a:solidFill>
                  <a:srgbClr val="002060"/>
                </a:solidFill>
              </a:rPr>
              <a:t>Чтобы пройти в следующий круг соревнований, футбольной команде нужно набрать хотя бы 4 очка в двух играх. Если команда выигрывает, она получает 3 очка, в случае ничьей — 1 очко, если проигрывает — 0 очков. Найдите вероятность того, что команде удастся выйти в следующий круг соревнований. Считайте, что в каждой игре вероятности выигрыша и проигрыша одинаковы и равны 0,4. </a:t>
            </a:r>
          </a:p>
          <a:p>
            <a:endParaRPr lang="ru-RU" dirty="0"/>
          </a:p>
        </p:txBody>
      </p:sp>
    </p:spTree>
    <p:extLst>
      <p:ext uri="{BB962C8B-B14F-4D97-AF65-F5344CB8AC3E}">
        <p14:creationId xmlns:p14="http://schemas.microsoft.com/office/powerpoint/2010/main" val="15440263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592428" y="1828799"/>
            <a:ext cx="10761372" cy="4348163"/>
          </a:xfrm>
        </p:spPr>
        <p:txBody>
          <a:bodyPr>
            <a:normAutofit fontScale="25000" lnSpcReduction="20000"/>
          </a:bodyPr>
          <a:lstStyle/>
          <a:p>
            <a:r>
              <a:rPr lang="ru-RU" sz="8000" i="1" dirty="0"/>
              <a:t>Решение.</a:t>
            </a:r>
            <a:r>
              <a:rPr lang="ru-RU" sz="8000" dirty="0"/>
              <a:t> «Хотя бы 4» означает, что нужно набрать или 4, или 5, или 6 очков (больше по условию задачи не набрать). Команда пройдёт в следующий круг соревнований, если ВВ или ВН, или НВ. Составляем таблицу или  дерево возможных </a:t>
            </a:r>
            <a:r>
              <a:rPr lang="ru-RU" sz="8000" dirty="0" smtClean="0"/>
              <a:t>вариантов.</a:t>
            </a:r>
          </a:p>
          <a:p>
            <a:pPr marL="0" indent="0">
              <a:buNone/>
            </a:pPr>
            <a:endParaRPr lang="ru-RU" sz="8000" dirty="0" smtClean="0"/>
          </a:p>
          <a:p>
            <a:pPr marL="0" indent="0">
              <a:buNone/>
            </a:pPr>
            <a:endParaRPr lang="ru-RU" sz="7400" dirty="0"/>
          </a:p>
          <a:p>
            <a:pPr marL="0" indent="0">
              <a:buNone/>
            </a:pPr>
            <a:endParaRPr lang="ru-RU" sz="7400" dirty="0" smtClean="0"/>
          </a:p>
          <a:p>
            <a:pPr marL="0" indent="0">
              <a:buNone/>
            </a:pPr>
            <a:endParaRPr lang="ru-RU" sz="7400" dirty="0" smtClean="0"/>
          </a:p>
          <a:p>
            <a:pPr marL="0" indent="0">
              <a:buNone/>
            </a:pPr>
            <a:endParaRPr lang="ru-RU" sz="7400" dirty="0"/>
          </a:p>
          <a:p>
            <a:pPr marL="0" indent="0">
              <a:buNone/>
            </a:pPr>
            <a:r>
              <a:rPr lang="ru-RU" sz="7400" dirty="0" smtClean="0"/>
              <a:t>По </a:t>
            </a:r>
            <a:r>
              <a:rPr lang="ru-RU" sz="7400" dirty="0"/>
              <a:t>условию задачи Р(В)=0,4   Р(П)=0,4    Р(Н)=0,2.</a:t>
            </a:r>
          </a:p>
          <a:p>
            <a:pPr marL="0" indent="0">
              <a:buNone/>
            </a:pPr>
            <a:r>
              <a:rPr lang="ru-RU" sz="7400" dirty="0"/>
              <a:t>Р(ВВ)=0,4 ∙ 0,4 = 0,16   Р(ВН)=0,4 ∙ 0,2 = 0,08    Р(НВ)= 0,4 ∙ 0,2 = 0,08 </a:t>
            </a:r>
          </a:p>
          <a:p>
            <a:pPr marL="0" indent="0">
              <a:buNone/>
            </a:pPr>
            <a:r>
              <a:rPr lang="ru-RU" sz="7400" dirty="0"/>
              <a:t>События ВВ, ВН и НВ </a:t>
            </a:r>
            <a:r>
              <a:rPr lang="ru-RU" sz="7400" dirty="0">
                <a:solidFill>
                  <a:srgbClr val="FF0000"/>
                </a:solidFill>
              </a:rPr>
              <a:t>несовместны</a:t>
            </a:r>
            <a:r>
              <a:rPr lang="ru-RU" sz="7400" dirty="0"/>
              <a:t>, значит </a:t>
            </a:r>
          </a:p>
          <a:p>
            <a:pPr marL="0" indent="0">
              <a:buNone/>
            </a:pPr>
            <a:r>
              <a:rPr lang="ru-RU" sz="7400" dirty="0"/>
              <a:t>Р(команда вышла в следующий круг соревнований</a:t>
            </a:r>
            <a:r>
              <a:rPr lang="ru-RU" sz="7400" dirty="0" smtClean="0"/>
              <a:t>)=Р(или </a:t>
            </a:r>
            <a:r>
              <a:rPr lang="ru-RU" sz="7400" dirty="0"/>
              <a:t>ВВ, или ВН, или НВ)= 0,16 + 0,08 + 0,08 </a:t>
            </a:r>
            <a:r>
              <a:rPr lang="ru-RU" sz="7400" dirty="0" smtClean="0"/>
              <a:t>=0,32</a:t>
            </a:r>
            <a:endParaRPr lang="ru-RU" sz="7400" dirty="0"/>
          </a:p>
          <a:p>
            <a:pPr marL="0" indent="0">
              <a:buNone/>
            </a:pPr>
            <a:r>
              <a:rPr lang="ru-RU" sz="7400" dirty="0">
                <a:solidFill>
                  <a:srgbClr val="C00000"/>
                </a:solidFill>
              </a:rPr>
              <a:t>Ответ 0,32</a:t>
            </a:r>
          </a:p>
          <a:p>
            <a:endParaRPr lang="ru-RU" dirty="0"/>
          </a:p>
        </p:txBody>
      </p:sp>
      <p:graphicFrame>
        <p:nvGraphicFramePr>
          <p:cNvPr id="6" name="Таблица 5"/>
          <p:cNvGraphicFramePr>
            <a:graphicFrameLocks noGrp="1"/>
          </p:cNvGraphicFramePr>
          <p:nvPr>
            <p:extLst>
              <p:ext uri="{D42A27DB-BD31-4B8C-83A1-F6EECF244321}">
                <p14:modId xmlns:p14="http://schemas.microsoft.com/office/powerpoint/2010/main" val="753000048"/>
              </p:ext>
            </p:extLst>
          </p:nvPr>
        </p:nvGraphicFramePr>
        <p:xfrm>
          <a:off x="1249250" y="2833351"/>
          <a:ext cx="6735649" cy="1094706"/>
        </p:xfrm>
        <a:graphic>
          <a:graphicData uri="http://schemas.openxmlformats.org/drawingml/2006/table">
            <a:tbl>
              <a:tblPr firstRow="1" firstCol="1" bandRow="1">
                <a:tableStyleId>{5C22544A-7EE6-4342-B048-85BDC9FD1C3A}</a:tableStyleId>
              </a:tblPr>
              <a:tblGrid>
                <a:gridCol w="1144150"/>
                <a:gridCol w="621002"/>
                <a:gridCol w="621002"/>
                <a:gridCol w="621829"/>
                <a:gridCol w="621002"/>
                <a:gridCol w="621002"/>
                <a:gridCol w="621829"/>
                <a:gridCol w="621002"/>
                <a:gridCol w="621002"/>
                <a:gridCol w="621829"/>
              </a:tblGrid>
              <a:tr h="364902">
                <a:tc>
                  <a:txBody>
                    <a:bodyPr/>
                    <a:lstStyle/>
                    <a:p>
                      <a:pPr>
                        <a:lnSpc>
                          <a:spcPct val="107000"/>
                        </a:lnSpc>
                        <a:spcAft>
                          <a:spcPts val="0"/>
                        </a:spcAft>
                      </a:pPr>
                      <a:r>
                        <a:rPr lang="ru-RU" sz="18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9">
                  <a:txBody>
                    <a:bodyPr/>
                    <a:lstStyle/>
                    <a:p>
                      <a:pPr algn="ctr">
                        <a:lnSpc>
                          <a:spcPct val="107000"/>
                        </a:lnSpc>
                        <a:spcAft>
                          <a:spcPts val="0"/>
                        </a:spcAft>
                      </a:pPr>
                      <a:r>
                        <a:rPr lang="ru-RU" sz="1800" dirty="0">
                          <a:effectLst/>
                        </a:rPr>
                        <a:t>Количество очков</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64902">
                <a:tc>
                  <a:txBody>
                    <a:bodyPr/>
                    <a:lstStyle/>
                    <a:p>
                      <a:pPr>
                        <a:lnSpc>
                          <a:spcPct val="107000"/>
                        </a:lnSpc>
                        <a:spcAft>
                          <a:spcPts val="0"/>
                        </a:spcAft>
                      </a:pPr>
                      <a:r>
                        <a:rPr lang="ru-RU" sz="1800">
                          <a:effectLst/>
                        </a:rPr>
                        <a:t>1 игра</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3">
                  <a:txBody>
                    <a:bodyPr/>
                    <a:lstStyle/>
                    <a:p>
                      <a:pPr algn="ctr">
                        <a:lnSpc>
                          <a:spcPct val="107000"/>
                        </a:lnSpc>
                        <a:spcAft>
                          <a:spcPts val="0"/>
                        </a:spcAft>
                      </a:pPr>
                      <a:r>
                        <a:rPr lang="ru-RU" sz="1800" dirty="0">
                          <a:effectLst/>
                        </a:rPr>
                        <a:t>В </a:t>
                      </a:r>
                      <a:r>
                        <a:rPr lang="ru-RU" sz="1800" dirty="0" smtClean="0">
                          <a:effectLst/>
                        </a:rPr>
                        <a:t>3 очка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gridSpan="3">
                  <a:txBody>
                    <a:bodyPr/>
                    <a:lstStyle/>
                    <a:p>
                      <a:pPr algn="ctr">
                        <a:lnSpc>
                          <a:spcPct val="107000"/>
                        </a:lnSpc>
                        <a:spcAft>
                          <a:spcPts val="0"/>
                        </a:spcAft>
                      </a:pPr>
                      <a:r>
                        <a:rPr lang="ru-RU" sz="1800" dirty="0">
                          <a:effectLst/>
                        </a:rPr>
                        <a:t>Н </a:t>
                      </a:r>
                      <a:r>
                        <a:rPr lang="ru-RU" sz="1800" dirty="0" smtClean="0">
                          <a:effectLst/>
                        </a:rPr>
                        <a:t>1 очко</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c gridSpan="3">
                  <a:txBody>
                    <a:bodyPr/>
                    <a:lstStyle/>
                    <a:p>
                      <a:pPr algn="ctr">
                        <a:lnSpc>
                          <a:spcPct val="107000"/>
                        </a:lnSpc>
                        <a:spcAft>
                          <a:spcPts val="0"/>
                        </a:spcAft>
                      </a:pPr>
                      <a:r>
                        <a:rPr lang="ru-RU" sz="1800">
                          <a:effectLst/>
                        </a:rPr>
                        <a:t>П 0 очков</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ru-RU"/>
                    </a:p>
                  </a:txBody>
                  <a:tcPr/>
                </a:tc>
                <a:tc hMerge="1">
                  <a:txBody>
                    <a:bodyPr/>
                    <a:lstStyle/>
                    <a:p>
                      <a:endParaRPr lang="ru-RU"/>
                    </a:p>
                  </a:txBody>
                  <a:tcPr/>
                </a:tc>
              </a:tr>
              <a:tr h="364902">
                <a:tc>
                  <a:txBody>
                    <a:bodyPr/>
                    <a:lstStyle/>
                    <a:p>
                      <a:pPr>
                        <a:lnSpc>
                          <a:spcPct val="107000"/>
                        </a:lnSpc>
                        <a:spcAft>
                          <a:spcPts val="0"/>
                        </a:spcAft>
                      </a:pPr>
                      <a:r>
                        <a:rPr lang="ru-RU" sz="1800">
                          <a:effectLst/>
                        </a:rPr>
                        <a:t>2 игра</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dirty="0">
                          <a:effectLst/>
                        </a:rPr>
                        <a:t>В3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Н1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П0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В3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Н1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П0</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В3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a:effectLst/>
                        </a:rPr>
                        <a:t>Н1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ru-RU" sz="1800" dirty="0">
                          <a:effectLst/>
                        </a:rPr>
                        <a:t>П0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9998829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Про телефон (№35 и № 36)</a:t>
            </a:r>
            <a:endParaRPr lang="ru-RU" sz="2000" dirty="0"/>
          </a:p>
        </p:txBody>
      </p:sp>
      <p:sp>
        <p:nvSpPr>
          <p:cNvPr id="3" name="Объект 2"/>
          <p:cNvSpPr>
            <a:spLocks noGrp="1"/>
          </p:cNvSpPr>
          <p:nvPr>
            <p:ph idx="1"/>
          </p:nvPr>
        </p:nvSpPr>
        <p:spPr/>
        <p:txBody>
          <a:bodyPr>
            <a:normAutofit/>
          </a:bodyPr>
          <a:lstStyle/>
          <a:p>
            <a:r>
              <a:rPr lang="ru-RU" dirty="0">
                <a:solidFill>
                  <a:srgbClr val="002060"/>
                </a:solidFill>
              </a:rPr>
              <a:t>Телефон передаёт SMS-сообщение. В случае неудачи телефон делает следующую попытку. Вероятность того, что сообщение удастся передать без ошибок в каждой отдельной попытке, равна 0,4. Найдите вероятность того, что для передачи сообщения потребуется не больше двух попыток</a:t>
            </a:r>
            <a:r>
              <a:rPr lang="ru-RU" dirty="0" smtClean="0">
                <a:solidFill>
                  <a:srgbClr val="002060"/>
                </a:solidFill>
              </a:rPr>
              <a:t>.</a:t>
            </a:r>
          </a:p>
        </p:txBody>
      </p:sp>
    </p:spTree>
    <p:extLst>
      <p:ext uri="{BB962C8B-B14F-4D97-AF65-F5344CB8AC3E}">
        <p14:creationId xmlns:p14="http://schemas.microsoft.com/office/powerpoint/2010/main" val="15902720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Не больше двух попыток означает: </a:t>
            </a:r>
            <a:r>
              <a:rPr lang="ru-RU" u="sng" dirty="0" smtClean="0"/>
              <a:t>либо</a:t>
            </a:r>
            <a:r>
              <a:rPr lang="ru-RU" dirty="0" smtClean="0"/>
              <a:t> </a:t>
            </a:r>
            <a:r>
              <a:rPr lang="ru-RU" dirty="0"/>
              <a:t>сообщение удалось передать с первой попытки, </a:t>
            </a:r>
            <a:r>
              <a:rPr lang="ru-RU" u="sng" dirty="0"/>
              <a:t>либо </a:t>
            </a:r>
            <a:r>
              <a:rPr lang="ru-RU" dirty="0"/>
              <a:t>со второй</a:t>
            </a:r>
            <a:r>
              <a:rPr lang="ru-RU" dirty="0" smtClean="0"/>
              <a:t>. </a:t>
            </a:r>
          </a:p>
          <a:p>
            <a:pPr marL="0" indent="0">
              <a:buNone/>
            </a:pPr>
            <a:r>
              <a:rPr lang="ru-RU" dirty="0" smtClean="0"/>
              <a:t>Р(сообщение </a:t>
            </a:r>
            <a:r>
              <a:rPr lang="ru-RU" dirty="0"/>
              <a:t>удалось передать с первой </a:t>
            </a:r>
            <a:r>
              <a:rPr lang="ru-RU" dirty="0" smtClean="0"/>
              <a:t>попытки) = </a:t>
            </a:r>
            <a:r>
              <a:rPr lang="ru-RU" dirty="0"/>
              <a:t>0,4. </a:t>
            </a:r>
            <a:endParaRPr lang="ru-RU" dirty="0" smtClean="0"/>
          </a:p>
          <a:p>
            <a:pPr marL="0" indent="0">
              <a:buNone/>
            </a:pPr>
            <a:r>
              <a:rPr lang="ru-RU" dirty="0" smtClean="0"/>
              <a:t>Р(с первой </a:t>
            </a:r>
            <a:r>
              <a:rPr lang="ru-RU" dirty="0"/>
              <a:t>попытки передать не </a:t>
            </a:r>
            <a:r>
              <a:rPr lang="ru-RU" dirty="0" smtClean="0"/>
              <a:t>получилось) = 1 – 0,4 =0,6.</a:t>
            </a:r>
          </a:p>
          <a:p>
            <a:pPr marL="0" indent="0">
              <a:buNone/>
            </a:pPr>
            <a:r>
              <a:rPr lang="ru-RU" dirty="0" smtClean="0"/>
              <a:t>Р(сообщение удалось передать со второй попытки)=0,6 ∙0,4=0,24</a:t>
            </a:r>
          </a:p>
          <a:p>
            <a:pPr marL="0" indent="0">
              <a:buNone/>
            </a:pPr>
            <a:r>
              <a:rPr lang="ru-RU" dirty="0" smtClean="0"/>
              <a:t> Р(сообщение передано </a:t>
            </a:r>
            <a:r>
              <a:rPr lang="ru-RU" u="sng" dirty="0" smtClean="0"/>
              <a:t>или</a:t>
            </a:r>
            <a:r>
              <a:rPr lang="ru-RU" dirty="0" smtClean="0"/>
              <a:t> с первой попытки, </a:t>
            </a:r>
            <a:r>
              <a:rPr lang="ru-RU" u="sng" dirty="0" smtClean="0"/>
              <a:t>или</a:t>
            </a:r>
            <a:r>
              <a:rPr lang="ru-RU" dirty="0" smtClean="0"/>
              <a:t> со второй) =</a:t>
            </a:r>
          </a:p>
          <a:p>
            <a:pPr marL="0" indent="0">
              <a:buNone/>
            </a:pPr>
            <a:r>
              <a:rPr lang="ru-RU" dirty="0" smtClean="0"/>
              <a:t> </a:t>
            </a:r>
            <a:r>
              <a:rPr lang="ru-RU" dirty="0"/>
              <a:t>0,4 +0,24=0,64</a:t>
            </a:r>
            <a:r>
              <a:rPr lang="ru-RU" dirty="0" smtClean="0"/>
              <a:t>. </a:t>
            </a:r>
          </a:p>
          <a:p>
            <a:pPr marL="0" indent="0">
              <a:buNone/>
            </a:pPr>
            <a:r>
              <a:rPr lang="ru-RU" dirty="0">
                <a:solidFill>
                  <a:srgbClr val="C00000"/>
                </a:solidFill>
              </a:rPr>
              <a:t>Ответ   0,64</a:t>
            </a:r>
          </a:p>
          <a:p>
            <a:pPr marL="0" indent="0">
              <a:buNone/>
            </a:pPr>
            <a:endParaRPr lang="ru-RU" dirty="0" smtClean="0"/>
          </a:p>
          <a:p>
            <a:pPr marL="0" indent="0">
              <a:buNone/>
            </a:pPr>
            <a:endParaRPr lang="ru-RU" dirty="0"/>
          </a:p>
          <a:p>
            <a:endParaRPr lang="ru-RU" dirty="0"/>
          </a:p>
        </p:txBody>
      </p:sp>
    </p:spTree>
    <p:extLst>
      <p:ext uri="{BB962C8B-B14F-4D97-AF65-F5344CB8AC3E}">
        <p14:creationId xmlns:p14="http://schemas.microsoft.com/office/powerpoint/2010/main" val="13214512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descr="https://cf2.ppt-online.org/files2/slide/3/3uLYxhGg9SbZQnyBDFt1fVA42CX6waK5e8mEI0ozcp/slide-14.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48496" y="631065"/>
            <a:ext cx="7352178" cy="5545898"/>
          </a:xfrm>
          <a:prstGeom prst="rect">
            <a:avLst/>
          </a:prstGeom>
          <a:noFill/>
          <a:ln>
            <a:noFill/>
          </a:ln>
        </p:spPr>
      </p:pic>
    </p:spTree>
    <p:extLst>
      <p:ext uri="{BB962C8B-B14F-4D97-AF65-F5344CB8AC3E}">
        <p14:creationId xmlns:p14="http://schemas.microsoft.com/office/powerpoint/2010/main" val="11787510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Про стёкла (№ 1 и № 2)</a:t>
            </a:r>
            <a:endParaRPr lang="ru-RU" sz="2000" dirty="0"/>
          </a:p>
        </p:txBody>
      </p:sp>
      <p:sp>
        <p:nvSpPr>
          <p:cNvPr id="3" name="Объект 2"/>
          <p:cNvSpPr>
            <a:spLocks noGrp="1"/>
          </p:cNvSpPr>
          <p:nvPr>
            <p:ph idx="1"/>
          </p:nvPr>
        </p:nvSpPr>
        <p:spPr/>
        <p:txBody>
          <a:bodyPr/>
          <a:lstStyle/>
          <a:p>
            <a:pPr algn="just"/>
            <a:r>
              <a:rPr lang="ru-RU" dirty="0">
                <a:solidFill>
                  <a:srgbClr val="002060"/>
                </a:solidFill>
              </a:rPr>
              <a:t>Две фабрики выпускают одинаковые стекла для автомобильных фар. Первая фабрика выпускает 65% этих стекол, вторая –– 35%. Первая фабрика выпускает 2% бракованных стекол, а вторая –– 4%. Найдите вероятность того, что случайно купленное в магазине стекло окажется бракованным. </a:t>
            </a:r>
          </a:p>
        </p:txBody>
      </p:sp>
    </p:spTree>
    <p:extLst>
      <p:ext uri="{BB962C8B-B14F-4D97-AF65-F5344CB8AC3E}">
        <p14:creationId xmlns:p14="http://schemas.microsoft.com/office/powerpoint/2010/main" val="9377502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Про стёкла </a:t>
            </a:r>
            <a:endParaRPr lang="ru-RU" sz="2000" dirty="0"/>
          </a:p>
        </p:txBody>
      </p:sp>
      <p:sp>
        <p:nvSpPr>
          <p:cNvPr id="3" name="Объект 2"/>
          <p:cNvSpPr>
            <a:spLocks noGrp="1"/>
          </p:cNvSpPr>
          <p:nvPr>
            <p:ph idx="1"/>
          </p:nvPr>
        </p:nvSpPr>
        <p:spPr/>
        <p:txBody>
          <a:bodyPr>
            <a:normAutofit fontScale="92500"/>
          </a:bodyPr>
          <a:lstStyle/>
          <a:p>
            <a:pPr marL="0" indent="0">
              <a:buNone/>
            </a:pPr>
            <a:r>
              <a:rPr lang="ru-RU" i="1" dirty="0" smtClean="0">
                <a:solidFill>
                  <a:srgbClr val="C00000"/>
                </a:solidFill>
              </a:rPr>
              <a:t>Решение</a:t>
            </a:r>
            <a:r>
              <a:rPr lang="ru-RU" dirty="0" smtClean="0"/>
              <a:t>. Сначала стёкла поступили в магазин, а потом их купили.</a:t>
            </a:r>
          </a:p>
          <a:p>
            <a:pPr marL="0" indent="0">
              <a:buNone/>
            </a:pPr>
            <a:r>
              <a:rPr lang="ru-RU" dirty="0" smtClean="0"/>
              <a:t>В этой последовательности и будем рассматривать события.</a:t>
            </a:r>
          </a:p>
          <a:p>
            <a:pPr marL="0" indent="0">
              <a:buNone/>
            </a:pPr>
            <a:r>
              <a:rPr lang="ru-RU" dirty="0" smtClean="0"/>
              <a:t>Р(стекло из 1-й фабрики)=0,65</a:t>
            </a:r>
          </a:p>
          <a:p>
            <a:pPr marL="0" indent="0">
              <a:buNone/>
            </a:pPr>
            <a:r>
              <a:rPr lang="ru-RU" dirty="0" smtClean="0"/>
              <a:t>Р(стекло со второй фабрики) =0,35</a:t>
            </a:r>
          </a:p>
          <a:p>
            <a:pPr marL="0" indent="0">
              <a:buNone/>
            </a:pPr>
            <a:r>
              <a:rPr lang="ru-RU" dirty="0" smtClean="0"/>
              <a:t>Р(с 1-й </a:t>
            </a:r>
            <a:r>
              <a:rPr lang="ru-RU" u="sng" dirty="0" smtClean="0"/>
              <a:t>и</a:t>
            </a:r>
            <a:r>
              <a:rPr lang="ru-RU" dirty="0" smtClean="0"/>
              <a:t> бракованное) = 0,65 ∙ 0,02=0,013</a:t>
            </a:r>
          </a:p>
          <a:p>
            <a:pPr marL="0" indent="0">
              <a:buNone/>
            </a:pPr>
            <a:r>
              <a:rPr lang="ru-RU" dirty="0" smtClean="0"/>
              <a:t>Р(со 2-й </a:t>
            </a:r>
            <a:r>
              <a:rPr lang="ru-RU" u="sng" dirty="0" smtClean="0"/>
              <a:t>и</a:t>
            </a:r>
            <a:r>
              <a:rPr lang="ru-RU" dirty="0" smtClean="0"/>
              <a:t> бракованное) = 0,35 ∙ 0,04=0,014</a:t>
            </a:r>
          </a:p>
          <a:p>
            <a:pPr marL="0" indent="0">
              <a:buNone/>
            </a:pPr>
            <a:r>
              <a:rPr lang="ru-RU" dirty="0" smtClean="0"/>
              <a:t>События «с </a:t>
            </a:r>
            <a:r>
              <a:rPr lang="ru-RU" dirty="0"/>
              <a:t>1-й и </a:t>
            </a:r>
            <a:r>
              <a:rPr lang="ru-RU" dirty="0" smtClean="0"/>
              <a:t>бракованное» и «со 2-й </a:t>
            </a:r>
            <a:r>
              <a:rPr lang="ru-RU" dirty="0"/>
              <a:t>и </a:t>
            </a:r>
            <a:r>
              <a:rPr lang="ru-RU" dirty="0" smtClean="0"/>
              <a:t>бракованное» несовместны.</a:t>
            </a:r>
          </a:p>
          <a:p>
            <a:pPr marL="0" indent="0">
              <a:buNone/>
            </a:pPr>
            <a:r>
              <a:rPr lang="ru-RU" dirty="0" smtClean="0"/>
              <a:t>Р(куплено бракованное стекло)=Р(Б1 или Б2)=0,013 + 0,014= 0,027</a:t>
            </a:r>
          </a:p>
          <a:p>
            <a:pPr marL="0" indent="0">
              <a:buNone/>
            </a:pPr>
            <a:r>
              <a:rPr lang="ru-RU" dirty="0" smtClean="0">
                <a:solidFill>
                  <a:srgbClr val="C00000"/>
                </a:solidFill>
              </a:rPr>
              <a:t>Ответ 0,027</a:t>
            </a:r>
            <a:endParaRPr lang="ru-RU" dirty="0">
              <a:solidFill>
                <a:srgbClr val="C00000"/>
              </a:solidFill>
            </a:endParaRPr>
          </a:p>
        </p:txBody>
      </p:sp>
    </p:spTree>
    <p:extLst>
      <p:ext uri="{BB962C8B-B14F-4D97-AF65-F5344CB8AC3E}">
        <p14:creationId xmlns:p14="http://schemas.microsoft.com/office/powerpoint/2010/main" val="22040915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Снова батарейки (№27 и № 28)</a:t>
            </a:r>
            <a:endParaRPr lang="ru-RU" sz="2000" dirty="0"/>
          </a:p>
        </p:txBody>
      </p:sp>
      <p:sp>
        <p:nvSpPr>
          <p:cNvPr id="3" name="Объект 2"/>
          <p:cNvSpPr>
            <a:spLocks noGrp="1"/>
          </p:cNvSpPr>
          <p:nvPr>
            <p:ph idx="1"/>
          </p:nvPr>
        </p:nvSpPr>
        <p:spPr/>
        <p:txBody>
          <a:bodyPr/>
          <a:lstStyle/>
          <a:p>
            <a:pPr algn="just"/>
            <a:r>
              <a:rPr lang="ru-RU" dirty="0">
                <a:solidFill>
                  <a:srgbClr val="002060"/>
                </a:solidFill>
              </a:rPr>
              <a:t>Автоматическая линия изготавливает батарейки. Вероятность того, что готовая батарейка неисправна, равна 0,02. Перед упаковкой каждая батарейка проходит систему контроля. Вероятность того, что система забракует неисправную батарейку, равна 0,99. Вероятность того, что система по ошибке забракует исправную батарейку, равна 0,01. Найдите вероятность того, что случайно выбранная из упаковки батарейка будет забракована</a:t>
            </a:r>
          </a:p>
        </p:txBody>
      </p:sp>
    </p:spTree>
    <p:extLst>
      <p:ext uri="{BB962C8B-B14F-4D97-AF65-F5344CB8AC3E}">
        <p14:creationId xmlns:p14="http://schemas.microsoft.com/office/powerpoint/2010/main" val="27195374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Снова батарейки</a:t>
            </a:r>
            <a:endParaRPr lang="ru-RU" sz="2000" dirty="0"/>
          </a:p>
        </p:txBody>
      </p:sp>
      <p:sp>
        <p:nvSpPr>
          <p:cNvPr id="3" name="Объект 2"/>
          <p:cNvSpPr>
            <a:spLocks noGrp="1"/>
          </p:cNvSpPr>
          <p:nvPr>
            <p:ph idx="1"/>
          </p:nvPr>
        </p:nvSpPr>
        <p:spPr>
          <a:xfrm>
            <a:off x="669701" y="1262130"/>
            <a:ext cx="10684099" cy="4914833"/>
          </a:xfrm>
        </p:spPr>
        <p:txBody>
          <a:bodyPr>
            <a:normAutofit fontScale="92500" lnSpcReduction="10000"/>
          </a:bodyPr>
          <a:lstStyle/>
          <a:p>
            <a:pPr marL="0" indent="0">
              <a:buNone/>
            </a:pPr>
            <a:r>
              <a:rPr lang="ru-RU" i="1" dirty="0" smtClean="0">
                <a:solidFill>
                  <a:srgbClr val="C00000"/>
                </a:solidFill>
              </a:rPr>
              <a:t>Решение</a:t>
            </a:r>
            <a:r>
              <a:rPr lang="ru-RU" i="1" dirty="0" smtClean="0"/>
              <a:t>. </a:t>
            </a:r>
            <a:r>
              <a:rPr lang="ru-RU" dirty="0" smtClean="0"/>
              <a:t>Батарейки привезли на контроль. Ранее проводимые исследования показали, что из всех произведённых батареек 2% брак.</a:t>
            </a:r>
          </a:p>
          <a:p>
            <a:pPr marL="0" indent="0">
              <a:buNone/>
            </a:pPr>
            <a:r>
              <a:rPr lang="ru-RU" dirty="0" smtClean="0"/>
              <a:t>Р(готовая батарейка неисправна)=0,02, тогда</a:t>
            </a:r>
          </a:p>
          <a:p>
            <a:pPr marL="0" indent="0">
              <a:buNone/>
            </a:pPr>
            <a:r>
              <a:rPr lang="ru-RU" dirty="0" smtClean="0"/>
              <a:t>Р(готовая батарейка исправна)=1 – 0,02 = 0,98</a:t>
            </a:r>
          </a:p>
          <a:p>
            <a:pPr marL="0" indent="0">
              <a:buNone/>
            </a:pPr>
            <a:r>
              <a:rPr lang="ru-RU" dirty="0" smtClean="0"/>
              <a:t>Р(система забракует неисправную батарейку)=0,99, а</a:t>
            </a:r>
          </a:p>
          <a:p>
            <a:pPr marL="0" indent="0">
              <a:buNone/>
            </a:pPr>
            <a:r>
              <a:rPr lang="ru-RU" dirty="0" smtClean="0"/>
              <a:t>Р(по ошибке будет забракована исправная батарейка)=0,01.</a:t>
            </a:r>
          </a:p>
          <a:p>
            <a:pPr marL="0" indent="0">
              <a:buNone/>
            </a:pPr>
            <a:r>
              <a:rPr lang="ru-RU" dirty="0" smtClean="0"/>
              <a:t>Случайно выбранная батарейка может быть забракована, потому что она на самом деле неисправна или система контроля допустила ошибку. Эти события несовместны, значит</a:t>
            </a:r>
          </a:p>
          <a:p>
            <a:pPr marL="0" indent="0">
              <a:buNone/>
            </a:pPr>
            <a:r>
              <a:rPr lang="ru-RU" dirty="0" smtClean="0"/>
              <a:t>Р</a:t>
            </a:r>
            <a:r>
              <a:rPr lang="ru-RU" sz="2200" dirty="0" smtClean="0"/>
              <a:t>(батарейка забракована) </a:t>
            </a:r>
            <a:r>
              <a:rPr lang="ru-RU" dirty="0" smtClean="0"/>
              <a:t>= Р(</a:t>
            </a:r>
            <a:r>
              <a:rPr lang="ru-RU" dirty="0" err="1" smtClean="0"/>
              <a:t>НиБ</a:t>
            </a:r>
            <a:r>
              <a:rPr lang="ru-RU" dirty="0" smtClean="0"/>
              <a:t> или </a:t>
            </a:r>
            <a:r>
              <a:rPr lang="ru-RU" dirty="0" err="1" smtClean="0"/>
              <a:t>ИиБ</a:t>
            </a:r>
            <a:r>
              <a:rPr lang="ru-RU" dirty="0" smtClean="0"/>
              <a:t>)=0,02 ∙ 0,99 + 0,98 ∙ 0,01=0,0198 + 0,0098 =  0,0296</a:t>
            </a:r>
          </a:p>
          <a:p>
            <a:pPr marL="0" indent="0">
              <a:buNone/>
            </a:pPr>
            <a:r>
              <a:rPr lang="ru-RU" dirty="0" smtClean="0">
                <a:solidFill>
                  <a:srgbClr val="C00000"/>
                </a:solidFill>
              </a:rPr>
              <a:t>Ответ 0,0296</a:t>
            </a:r>
          </a:p>
          <a:p>
            <a:pPr marL="0" indent="0">
              <a:buNone/>
            </a:pPr>
            <a:endParaRPr lang="ru-RU" i="1" dirty="0"/>
          </a:p>
        </p:txBody>
      </p:sp>
    </p:spTree>
    <p:extLst>
      <p:ext uri="{BB962C8B-B14F-4D97-AF65-F5344CB8AC3E}">
        <p14:creationId xmlns:p14="http://schemas.microsoft.com/office/powerpoint/2010/main" val="74656282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Про керамическую посуду</a:t>
            </a:r>
            <a:endParaRPr lang="ru-RU" sz="2000" dirty="0"/>
          </a:p>
        </p:txBody>
      </p:sp>
      <p:sp>
        <p:nvSpPr>
          <p:cNvPr id="3" name="Объект 2"/>
          <p:cNvSpPr>
            <a:spLocks noGrp="1"/>
          </p:cNvSpPr>
          <p:nvPr>
            <p:ph idx="1"/>
          </p:nvPr>
        </p:nvSpPr>
        <p:spPr/>
        <p:txBody>
          <a:bodyPr/>
          <a:lstStyle/>
          <a:p>
            <a:r>
              <a:rPr lang="ru-RU" dirty="0"/>
              <a:t>На фабрике керамической посуды 10% </a:t>
            </a:r>
            <a:r>
              <a:rPr lang="ru-RU" dirty="0" err="1"/>
              <a:t>произведѐнных</a:t>
            </a:r>
            <a:r>
              <a:rPr lang="ru-RU" dirty="0"/>
              <a:t> тарелок имеют дефект. При контроле качества продукции выявляется 80% дефектных тарелок. Остальные тарелки поступают в продажу. Найдите вероятность того, что случайно выбранная при покупке тарелка не имеет дефектов. Ответ округлите до тысячных</a:t>
            </a:r>
          </a:p>
        </p:txBody>
      </p:sp>
    </p:spTree>
    <p:extLst>
      <p:ext uri="{BB962C8B-B14F-4D97-AF65-F5344CB8AC3E}">
        <p14:creationId xmlns:p14="http://schemas.microsoft.com/office/powerpoint/2010/main" val="1897972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200" i="1" dirty="0"/>
              <a:t>На фабрике керамической посуды 10% произведённых тарелок имеют дефект. При контроле качества продукции выявляется 80% дефектных тарелок. Остальные тарелки поступают в продажу. Найдите вероятность того, что случайно выбранная при покупке тарелка не имеет дефектов. Результат округлите до сотых.</a:t>
            </a:r>
            <a:endParaRPr lang="ru-RU" sz="2200" dirty="0"/>
          </a:p>
        </p:txBody>
      </p:sp>
      <p:pic>
        <p:nvPicPr>
          <p:cNvPr id="1026" name="Picture 2" descr="https://ege-ok.ru/wp-content/uploads/2021/07/01-12.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403461" y="2788381"/>
            <a:ext cx="5385077" cy="2425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02378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Про керамическую посуду</a:t>
            </a:r>
            <a:endParaRPr lang="ru-RU" sz="2000" dirty="0"/>
          </a:p>
        </p:txBody>
      </p:sp>
      <p:sp>
        <p:nvSpPr>
          <p:cNvPr id="3" name="Объект 2"/>
          <p:cNvSpPr>
            <a:spLocks noGrp="1"/>
          </p:cNvSpPr>
          <p:nvPr>
            <p:ph idx="1"/>
          </p:nvPr>
        </p:nvSpPr>
        <p:spPr/>
        <p:txBody>
          <a:bodyPr>
            <a:normAutofit fontScale="92500" lnSpcReduction="10000"/>
          </a:bodyPr>
          <a:lstStyle/>
          <a:p>
            <a:r>
              <a:rPr lang="ru-RU" dirty="0" smtClean="0">
                <a:solidFill>
                  <a:srgbClr val="C00000"/>
                </a:solidFill>
              </a:rPr>
              <a:t>Решение.</a:t>
            </a:r>
          </a:p>
          <a:p>
            <a:r>
              <a:rPr lang="ru-RU" dirty="0" smtClean="0"/>
              <a:t>Всего произведено посуды </a:t>
            </a:r>
            <a:r>
              <a:rPr lang="en-US" dirty="0" smtClean="0"/>
              <a:t>x</a:t>
            </a:r>
            <a:r>
              <a:rPr lang="ru-RU" dirty="0" smtClean="0"/>
              <a:t> штук.</a:t>
            </a:r>
          </a:p>
          <a:p>
            <a:r>
              <a:rPr lang="ru-RU" dirty="0" smtClean="0"/>
              <a:t>С дефектом 0,1∙х </a:t>
            </a:r>
          </a:p>
          <a:p>
            <a:r>
              <a:rPr lang="ru-RU" dirty="0" smtClean="0"/>
              <a:t>Без дефекта 0,9 ∙х штук – они поступят в продажу.</a:t>
            </a:r>
          </a:p>
          <a:p>
            <a:r>
              <a:rPr lang="ru-RU" dirty="0" smtClean="0"/>
              <a:t>Дефект не будет выявлен из-за ошибок системы контроля и 0,1х∙0,2=0,02х штук тоже поступят в продажу.</a:t>
            </a:r>
          </a:p>
          <a:p>
            <a:r>
              <a:rPr lang="ru-RU" dirty="0" smtClean="0"/>
              <a:t>Всего из данной партии в продажу поступят 0,9х + 0,02х=0,92х тарелок. По формуле классической вероятности находим</a:t>
            </a:r>
          </a:p>
          <a:p>
            <a:r>
              <a:rPr lang="ru-RU" dirty="0" smtClean="0"/>
              <a:t>Р(купить тарелку без дефектов)= 0,9х/0,92х=90/92=45/46≈0,9782≈0,978</a:t>
            </a:r>
          </a:p>
          <a:p>
            <a:r>
              <a:rPr lang="ru-RU" smtClean="0">
                <a:solidFill>
                  <a:srgbClr val="C00000"/>
                </a:solidFill>
              </a:rPr>
              <a:t>Ответ 0,978</a:t>
            </a:r>
            <a:endParaRPr lang="ru-RU" dirty="0">
              <a:solidFill>
                <a:srgbClr val="C00000"/>
              </a:solidFill>
            </a:endParaRPr>
          </a:p>
        </p:txBody>
      </p:sp>
    </p:spTree>
    <p:extLst>
      <p:ext uri="{BB962C8B-B14F-4D97-AF65-F5344CB8AC3E}">
        <p14:creationId xmlns:p14="http://schemas.microsoft.com/office/powerpoint/2010/main" val="363836718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2000" dirty="0" smtClean="0"/>
              <a:t>Про Джона</a:t>
            </a:r>
            <a:endParaRPr lang="ru-RU" sz="2000" dirty="0"/>
          </a:p>
        </p:txBody>
      </p:sp>
      <p:sp>
        <p:nvSpPr>
          <p:cNvPr id="3" name="Объект 2"/>
          <p:cNvSpPr>
            <a:spLocks noGrp="1"/>
          </p:cNvSpPr>
          <p:nvPr>
            <p:ph idx="1"/>
          </p:nvPr>
        </p:nvSpPr>
        <p:spPr/>
        <p:txBody>
          <a:bodyPr/>
          <a:lstStyle/>
          <a:p>
            <a:pPr algn="just"/>
            <a:r>
              <a:rPr lang="ru-RU" dirty="0">
                <a:solidFill>
                  <a:srgbClr val="002060"/>
                </a:solidFill>
              </a:rPr>
              <a:t>Ковбой Джон попадает в муху на стене с вероятностью 0,9, если стреляет из пристрелянного револьвера. Если Джон стреляет из </a:t>
            </a:r>
            <a:r>
              <a:rPr lang="ru-RU" dirty="0" err="1">
                <a:solidFill>
                  <a:srgbClr val="002060"/>
                </a:solidFill>
              </a:rPr>
              <a:t>непристрелянного</a:t>
            </a:r>
            <a:r>
              <a:rPr lang="ru-RU" dirty="0">
                <a:solidFill>
                  <a:srgbClr val="002060"/>
                </a:solidFill>
              </a:rPr>
              <a:t> револьвера, то он попадает в муху с вероятностью 0,2. На столе лежит 10 револьверов, из них только 4 пристрелянные. Ковбой Джон видит на стене муху, наудачу хватает первый попавшийся револьвер и стреляет в муху. Найдите вероятность того, что Джон промахнётся.</a:t>
            </a:r>
          </a:p>
        </p:txBody>
      </p:sp>
    </p:spTree>
    <p:extLst>
      <p:ext uri="{BB962C8B-B14F-4D97-AF65-F5344CB8AC3E}">
        <p14:creationId xmlns:p14="http://schemas.microsoft.com/office/powerpoint/2010/main" val="14225077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solidFill>
                  <a:srgbClr val="C00000"/>
                </a:solidFill>
              </a:rPr>
              <a:t>Решение. </a:t>
            </a:r>
            <a:r>
              <a:rPr lang="ru-RU" sz="2000" dirty="0" smtClean="0"/>
              <a:t>Сначала Джон хватает </a:t>
            </a:r>
            <a:r>
              <a:rPr lang="ru-RU" sz="2000" dirty="0"/>
              <a:t>револьвер</a:t>
            </a:r>
            <a:r>
              <a:rPr lang="ru-RU" sz="2000" dirty="0" smtClean="0"/>
              <a:t>, а потом уже стреляет.</a:t>
            </a:r>
          </a:p>
          <a:p>
            <a:r>
              <a:rPr lang="ru-RU" sz="2000" dirty="0" smtClean="0"/>
              <a:t>Для удобства буду называть пристреленные револьверы старыми, а не пристреленные новыми. Их всего 10. Старых 4, новых 6. Нужна вероятность промаха</a:t>
            </a:r>
            <a:r>
              <a:rPr lang="ru-RU" dirty="0" smtClean="0"/>
              <a:t>.</a:t>
            </a:r>
          </a:p>
          <a:p>
            <a:r>
              <a:rPr lang="ru-RU" dirty="0" smtClean="0"/>
              <a:t>Р(схватил новый)= 0,6</a:t>
            </a:r>
          </a:p>
          <a:p>
            <a:r>
              <a:rPr lang="ru-RU" dirty="0" smtClean="0"/>
              <a:t>Р(схватил старый)=0,4</a:t>
            </a:r>
          </a:p>
          <a:p>
            <a:r>
              <a:rPr lang="ru-RU" dirty="0" smtClean="0"/>
              <a:t>Р(револьвер новый и промахнулся)= 0,6 ∙ 0,8= 0,48</a:t>
            </a:r>
          </a:p>
          <a:p>
            <a:r>
              <a:rPr lang="ru-RU" dirty="0" smtClean="0"/>
              <a:t>Р(револьвер был старый и промахнулся)= 0,4 ∙ 0,1= 0,04</a:t>
            </a:r>
          </a:p>
          <a:p>
            <a:r>
              <a:rPr lang="ru-RU" dirty="0" smtClean="0"/>
              <a:t>Р(промахнулся)=Р(</a:t>
            </a:r>
            <a:r>
              <a:rPr lang="ru-RU" dirty="0" err="1" smtClean="0"/>
              <a:t>НиП</a:t>
            </a:r>
            <a:r>
              <a:rPr lang="ru-RU" dirty="0" smtClean="0"/>
              <a:t> или </a:t>
            </a:r>
            <a:r>
              <a:rPr lang="ru-RU" dirty="0" err="1" smtClean="0"/>
              <a:t>СиП</a:t>
            </a:r>
            <a:r>
              <a:rPr lang="ru-RU" dirty="0" smtClean="0"/>
              <a:t>)=0,48 + 0,04=0,52</a:t>
            </a:r>
          </a:p>
          <a:p>
            <a:pPr marL="0" indent="0">
              <a:buNone/>
            </a:pPr>
            <a:r>
              <a:rPr lang="ru-RU" dirty="0" smtClean="0">
                <a:solidFill>
                  <a:srgbClr val="C00000"/>
                </a:solidFill>
              </a:rPr>
              <a:t>Ответ 0,52</a:t>
            </a:r>
            <a:endParaRPr lang="ru-RU" dirty="0">
              <a:solidFill>
                <a:srgbClr val="C00000"/>
              </a:solidFill>
            </a:endParaRPr>
          </a:p>
        </p:txBody>
      </p:sp>
    </p:spTree>
    <p:extLst>
      <p:ext uri="{BB962C8B-B14F-4D97-AF65-F5344CB8AC3E}">
        <p14:creationId xmlns:p14="http://schemas.microsoft.com/office/powerpoint/2010/main" val="1113349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algn="just"/>
            <a:r>
              <a:rPr lang="ru-RU" dirty="0">
                <a:solidFill>
                  <a:srgbClr val="002060"/>
                </a:solidFill>
              </a:rPr>
              <a:t>Всем пациентам с подозрением на гепатит делают анализ крови. Если анализ выявляет гепатит, то результат анализа называется </a:t>
            </a:r>
            <a:r>
              <a:rPr lang="ru-RU" i="1" dirty="0">
                <a:solidFill>
                  <a:srgbClr val="002060"/>
                </a:solidFill>
              </a:rPr>
              <a:t>положительным</a:t>
            </a:r>
            <a:r>
              <a:rPr lang="ru-RU" dirty="0">
                <a:solidFill>
                  <a:srgbClr val="002060"/>
                </a:solidFill>
              </a:rPr>
              <a:t>. </a:t>
            </a:r>
            <a:r>
              <a:rPr lang="ru-RU" u="sng" dirty="0">
                <a:solidFill>
                  <a:srgbClr val="002060"/>
                </a:solidFill>
              </a:rPr>
              <a:t>У больных гепатитом пациентов анализ даёт положительный результат с вероятностью 0,9. </a:t>
            </a:r>
            <a:r>
              <a:rPr lang="ru-RU" dirty="0">
                <a:solidFill>
                  <a:srgbClr val="002060"/>
                </a:solidFill>
              </a:rPr>
              <a:t>Если пациент не болен гепатитом, то анализ может дать ложный положительный результат с вероятностью 0,01. Известно, что 5% пациентов, поступающих с подозрением на гепатит, действительно больны гепатитом. Найдите вероятность того, что результат анализа у пациента, поступившего в клинику с подозрением на гепатит, будет положительным.</a:t>
            </a:r>
          </a:p>
        </p:txBody>
      </p:sp>
    </p:spTree>
    <p:extLst>
      <p:ext uri="{BB962C8B-B14F-4D97-AF65-F5344CB8AC3E}">
        <p14:creationId xmlns:p14="http://schemas.microsoft.com/office/powerpoint/2010/main" val="7277104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a:buNone/>
            </a:pPr>
            <a:r>
              <a:rPr lang="ru-RU" dirty="0" smtClean="0">
                <a:solidFill>
                  <a:schemeClr val="accent2"/>
                </a:solidFill>
              </a:rPr>
              <a:t>Случайные события  могут быть зависимыми и независимыми.</a:t>
            </a:r>
          </a:p>
          <a:p>
            <a:pPr marL="0" indent="0">
              <a:buNone/>
            </a:pPr>
            <a:endParaRPr lang="ru-RU" dirty="0" smtClean="0">
              <a:solidFill>
                <a:schemeClr val="accent2"/>
              </a:solidFill>
            </a:endParaRPr>
          </a:p>
          <a:p>
            <a:pPr marL="0" indent="0">
              <a:buNone/>
            </a:pPr>
            <a:r>
              <a:rPr lang="ru-RU" b="1" dirty="0" smtClean="0">
                <a:solidFill>
                  <a:schemeClr val="accent2"/>
                </a:solidFill>
              </a:rPr>
              <a:t>Независимые события </a:t>
            </a:r>
            <a:r>
              <a:rPr lang="ru-RU" dirty="0" smtClean="0">
                <a:solidFill>
                  <a:schemeClr val="accent2"/>
                </a:solidFill>
              </a:rPr>
              <a:t>– вероятность появления одного из них не влияет на вероятность появления другого.</a:t>
            </a:r>
          </a:p>
          <a:p>
            <a:pPr marL="0" indent="0">
              <a:buNone/>
            </a:pPr>
            <a:r>
              <a:rPr lang="ru-RU" b="1" dirty="0" smtClean="0">
                <a:solidFill>
                  <a:schemeClr val="accent2"/>
                </a:solidFill>
              </a:rPr>
              <a:t>Зависимые события </a:t>
            </a:r>
            <a:r>
              <a:rPr lang="ru-RU" dirty="0" smtClean="0">
                <a:solidFill>
                  <a:schemeClr val="accent2"/>
                </a:solidFill>
              </a:rPr>
              <a:t>– вероятность появления одного из событий влияет на вероятность появления другого.</a:t>
            </a:r>
          </a:p>
          <a:p>
            <a:pPr marL="0" indent="0">
              <a:buNone/>
            </a:pPr>
            <a:endParaRPr lang="ru-RU" dirty="0" smtClean="0">
              <a:solidFill>
                <a:schemeClr val="accent2"/>
              </a:solidFill>
            </a:endParaRPr>
          </a:p>
          <a:p>
            <a:pPr marL="0" indent="0">
              <a:buNone/>
            </a:pPr>
            <a:r>
              <a:rPr lang="ru-RU" dirty="0" smtClean="0">
                <a:solidFill>
                  <a:schemeClr val="accent2"/>
                </a:solidFill>
              </a:rPr>
              <a:t>Если А и В независимые события, то Р(АВ) =Р(А)∙Р(В)</a:t>
            </a:r>
            <a:endParaRPr lang="ru-RU" dirty="0">
              <a:solidFill>
                <a:schemeClr val="accent2"/>
              </a:solidFill>
            </a:endParaRPr>
          </a:p>
          <a:p>
            <a:pPr marL="0" indent="0">
              <a:buNone/>
            </a:pPr>
            <a:endParaRPr lang="ru-RU" dirty="0">
              <a:solidFill>
                <a:schemeClr val="accent2"/>
              </a:solidFill>
            </a:endParaRPr>
          </a:p>
        </p:txBody>
      </p:sp>
    </p:spTree>
    <p:extLst>
      <p:ext uri="{BB962C8B-B14F-4D97-AF65-F5344CB8AC3E}">
        <p14:creationId xmlns:p14="http://schemas.microsoft.com/office/powerpoint/2010/main" val="41283218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solidFill>
                  <a:srgbClr val="C00000"/>
                </a:solidFill>
              </a:rPr>
              <a:t>Решение</a:t>
            </a:r>
            <a:r>
              <a:rPr lang="ru-RU" dirty="0" smtClean="0"/>
              <a:t>. </a:t>
            </a:r>
            <a:r>
              <a:rPr lang="ru-RU" sz="2000" dirty="0" smtClean="0"/>
              <a:t>Сначала люди приходят в больницу, а потом им делают анализ. Среди пришедших есть люди страдающие указанным заболеванием и есть пришедшие сдать анализ «на всякий случай».</a:t>
            </a:r>
          </a:p>
          <a:p>
            <a:r>
              <a:rPr lang="ru-RU" sz="2000" dirty="0" smtClean="0"/>
              <a:t>По условию задачи 5% пришедших действительно больны, а у  95% это заболевание не выявляется.</a:t>
            </a:r>
          </a:p>
          <a:p>
            <a:r>
              <a:rPr lang="ru-RU" sz="2000" dirty="0" smtClean="0"/>
              <a:t>Р(больны гепатитом) = 0,05 </a:t>
            </a:r>
          </a:p>
          <a:p>
            <a:r>
              <a:rPr lang="ru-RU" sz="2000" dirty="0" smtClean="0"/>
              <a:t>Р(не больны гепатитом)= 0,95</a:t>
            </a:r>
          </a:p>
          <a:p>
            <a:r>
              <a:rPr lang="ru-RU" sz="2000" dirty="0" smtClean="0"/>
              <a:t>Р(больны и диагноз подтвердился)=0,05 ∙ 0,9= 0,045</a:t>
            </a:r>
          </a:p>
          <a:p>
            <a:r>
              <a:rPr lang="ru-RU" sz="2000" dirty="0" smtClean="0"/>
              <a:t>Р(не больны, но по ошибке признаны больными)= 0,95 ∙ 0,01= 0,0095</a:t>
            </a:r>
          </a:p>
          <a:p>
            <a:r>
              <a:rPr lang="ru-RU" sz="2000" dirty="0" smtClean="0"/>
              <a:t>Р(диагноз положительный) = Р(Б и + </a:t>
            </a:r>
            <a:r>
              <a:rPr lang="ru-RU" sz="2000" u="sng" dirty="0" smtClean="0"/>
              <a:t>или</a:t>
            </a:r>
            <a:r>
              <a:rPr lang="ru-RU" sz="2000" dirty="0" smtClean="0"/>
              <a:t>  Н, но+)=0,045 + 0,0095 = 0,0545</a:t>
            </a:r>
          </a:p>
          <a:p>
            <a:r>
              <a:rPr lang="ru-RU" sz="2000" dirty="0" smtClean="0">
                <a:solidFill>
                  <a:srgbClr val="C00000"/>
                </a:solidFill>
              </a:rPr>
              <a:t>Ответ 0,0545</a:t>
            </a:r>
            <a:endParaRPr lang="ru-RU" sz="2000" dirty="0">
              <a:solidFill>
                <a:srgbClr val="C00000"/>
              </a:solidFill>
            </a:endParaRPr>
          </a:p>
        </p:txBody>
      </p:sp>
    </p:spTree>
    <p:extLst>
      <p:ext uri="{BB962C8B-B14F-4D97-AF65-F5344CB8AC3E}">
        <p14:creationId xmlns:p14="http://schemas.microsoft.com/office/powerpoint/2010/main" val="12244537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Теорема сложения вероятностей совместных событий</a:t>
            </a:r>
          </a:p>
        </p:txBody>
      </p:sp>
      <p:pic>
        <p:nvPicPr>
          <p:cNvPr id="7170" name="Picture 2" descr="https://avatars.mds.yandex.net/get-zen_doc/1640172/pub_61433365f6edc832610232cc_61433a7dc4aa2a577296ad11/scale_240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2638161"/>
            <a:ext cx="10515600" cy="27262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73121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6" name="AutoShape 6" descr="Подготовка к ГИА и ЕГЭ"/>
          <p:cNvSpPr>
            <a:spLocks noGrp="1" noChangeAspect="1" noChangeArrowheads="1"/>
          </p:cNvSpPr>
          <p:nvPr>
            <p:ph idx="1"/>
          </p:nvPr>
        </p:nvSpPr>
        <p:spPr bwMode="auto">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indent="0" algn="just">
              <a:buNone/>
            </a:pPr>
            <a:r>
              <a:rPr lang="ru-RU" dirty="0">
                <a:solidFill>
                  <a:srgbClr val="FFC000"/>
                </a:solidFill>
              </a:rPr>
              <a:t>В торговом центре два одинаковых автомата продают кофе. Вероятность того, что к концу дня в автомате закончится кофе, равна 0,3. Вероятность того, что кофе закончится в обоих автоматах, равна 0,12. Найдите вероятность того, что к концу дня кофе останется в обоих автоматах</a:t>
            </a:r>
          </a:p>
        </p:txBody>
      </p:sp>
    </p:spTree>
    <p:extLst>
      <p:ext uri="{BB962C8B-B14F-4D97-AF65-F5344CB8AC3E}">
        <p14:creationId xmlns:p14="http://schemas.microsoft.com/office/powerpoint/2010/main" val="16394111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Rectangle 1"/>
          <p:cNvSpPr>
            <a:spLocks noGrp="1" noChangeArrowheads="1"/>
          </p:cNvSpPr>
          <p:nvPr>
            <p:ph idx="1"/>
          </p:nvPr>
        </p:nvSpPr>
        <p:spPr bwMode="auto">
          <a:xfrm>
            <a:off x="1133341" y="1457628"/>
            <a:ext cx="9878096" cy="451912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88872" rIns="91440" bIns="88872"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23838" algn="just" defTabSz="914400" rtl="0" eaLnBrk="0" fontAlgn="base" latinLnBrk="0" hangingPunct="0">
              <a:lnSpc>
                <a:spcPct val="100000"/>
              </a:lnSpc>
              <a:spcBef>
                <a:spcPct val="0"/>
              </a:spcBef>
              <a:spcAft>
                <a:spcPct val="0"/>
              </a:spcAft>
              <a:buClrTx/>
              <a:buSzTx/>
              <a:buFontTx/>
              <a:buNone/>
              <a:tabLst/>
            </a:pPr>
            <a:r>
              <a:rPr kumimoji="0" lang="ru-RU" altLang="ru-RU" sz="2400" b="0" i="0" u="none" strike="noStrike" cap="none" normalizeH="0" baseline="0" dirty="0" smtClean="0">
                <a:ln>
                  <a:noFill/>
                </a:ln>
                <a:solidFill>
                  <a:srgbClr val="C00000"/>
                </a:solidFill>
                <a:effectLst/>
                <a:latin typeface="Times New Roman" panose="02020603050405020304" pitchFamily="18" charset="0"/>
                <a:cs typeface="Times New Roman" panose="02020603050405020304" pitchFamily="18" charset="0"/>
              </a:rPr>
              <a:t>Решение.</a:t>
            </a:r>
          </a:p>
          <a:p>
            <a:pPr marL="0" marR="0" lvl="0" indent="223838"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А = кофе закончится в первом автомате,</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В = кофе закончится во втором автомате.</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Тогда</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A·B = кофе закончится в обоих автоматах,</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 + B = кофе закончится хотя бы в одном автомате.</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По условию P(A) = P(B) = 0,25; P(A·B) = 0,15.</a:t>
            </a:r>
            <a:endParaRPr kumimoji="0" lang="ru-RU" altLang="ru-RU" sz="18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altLang="ru-RU" sz="18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События A и B </a:t>
            </a:r>
            <a:r>
              <a:rPr kumimoji="0" lang="ru-RU" altLang="ru-RU" sz="1800" b="1" i="0" u="sng"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совместные</a:t>
            </a: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вероятность суммы двух совместных событий равна сумме вероятностей этих событий, уменьшенной на вероятность их произведения:</a:t>
            </a:r>
            <a:endParaRPr kumimoji="0" lang="ru-RU" altLang="ru-RU" sz="18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P(A + B) = P(A) + P(B) − P(A·B) = 0,25 + 0,25 − 0,15 = 0,35.</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Следовательно, вероятность противоположного события, состоящего в том, что кофе останется в обоих автоматах, равна 1 − 0,35 = 0,65.</a:t>
            </a:r>
            <a:endParaRPr kumimoji="0" lang="ru-RU" altLang="ru-RU" sz="18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smtClean="0">
                <a:ln>
                  <a:noFill/>
                </a:ln>
                <a:solidFill>
                  <a:srgbClr val="000000"/>
                </a:solidFill>
                <a:effectLst/>
                <a:latin typeface="Times New Roman" panose="02020603050405020304" pitchFamily="18" charset="0"/>
                <a:cs typeface="Times New Roman" panose="02020603050405020304" pitchFamily="18" charset="0"/>
              </a:rPr>
              <a:t> </a:t>
            </a:r>
            <a:endParaRPr kumimoji="0" lang="ru-RU" altLang="ru-RU" sz="18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400" b="1" i="0" u="none" strike="noStrike" cap="none" normalizeH="0" baseline="0" dirty="0" smtClean="0">
                <a:ln>
                  <a:noFill/>
                </a:ln>
                <a:solidFill>
                  <a:srgbClr val="C00000"/>
                </a:solidFill>
                <a:effectLst/>
                <a:latin typeface="Times New Roman" panose="02020603050405020304" pitchFamily="18" charset="0"/>
                <a:cs typeface="Times New Roman" panose="02020603050405020304" pitchFamily="18" charset="0"/>
              </a:rPr>
              <a:t>      Ответ: 0,65.</a:t>
            </a:r>
            <a:endParaRPr kumimoji="0" lang="ru-RU" altLang="ru-RU" sz="2400" b="1" i="0" u="none" strike="noStrike" cap="none" normalizeH="0" baseline="0" dirty="0" smtClean="0">
              <a:ln>
                <a:noFill/>
              </a:ln>
              <a:solidFill>
                <a:srgbClr val="C00000"/>
              </a:solidFill>
              <a:effectLst/>
            </a:endParaRPr>
          </a:p>
        </p:txBody>
      </p:sp>
    </p:spTree>
    <p:extLst>
      <p:ext uri="{BB962C8B-B14F-4D97-AF65-F5344CB8AC3E}">
        <p14:creationId xmlns:p14="http://schemas.microsoft.com/office/powerpoint/2010/main" val="40045076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normAutofit fontScale="92500"/>
          </a:bodyPr>
          <a:lstStyle/>
          <a:p>
            <a:r>
              <a:rPr lang="ru-RU" b="1" dirty="0">
                <a:solidFill>
                  <a:srgbClr val="FFC000"/>
                </a:solidFill>
              </a:rPr>
              <a:t>Чтобы поступить в институт на специальность «Лингвистика», абитуриент должен набрать на ЕГЭ не менее 70 баллов по каждому из трёх предметов — математика, русский язык и иностранный язык. Чтобы поступить на специальность «Коммерция», нужно набрать не менее 70 баллов по каждому из трёх предметов — математика, русский язык и обществознание.</a:t>
            </a:r>
            <a:endParaRPr lang="ru-RU" dirty="0">
              <a:solidFill>
                <a:srgbClr val="FFC000"/>
              </a:solidFill>
            </a:endParaRPr>
          </a:p>
          <a:p>
            <a:r>
              <a:rPr lang="ru-RU" b="1" dirty="0">
                <a:solidFill>
                  <a:srgbClr val="FFC000"/>
                </a:solidFill>
              </a:rPr>
              <a:t>Вероятность того, что абитуриент З. получит не менее 70 баллов по математике, равна 0,6, по русскому языку — 0,8, по иностранному языку — 0,7 и по обществознанию — 0,5.</a:t>
            </a:r>
            <a:endParaRPr lang="ru-RU" dirty="0">
              <a:solidFill>
                <a:srgbClr val="FFC000"/>
              </a:solidFill>
            </a:endParaRPr>
          </a:p>
          <a:p>
            <a:r>
              <a:rPr lang="ru-RU" b="1" dirty="0">
                <a:solidFill>
                  <a:srgbClr val="FFC000"/>
                </a:solidFill>
              </a:rPr>
              <a:t>Найдите вероятность того, что З. сможет поступить хотя бы на одну из двух упомянутых специальностей.</a:t>
            </a:r>
            <a:endParaRPr lang="ru-RU" dirty="0">
              <a:solidFill>
                <a:srgbClr val="FFC000"/>
              </a:solidFill>
            </a:endParaRPr>
          </a:p>
          <a:p>
            <a:endParaRPr lang="ru-RU" dirty="0"/>
          </a:p>
        </p:txBody>
      </p:sp>
    </p:spTree>
    <p:extLst>
      <p:ext uri="{BB962C8B-B14F-4D97-AF65-F5344CB8AC3E}">
        <p14:creationId xmlns:p14="http://schemas.microsoft.com/office/powerpoint/2010/main" val="22230815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i="1" dirty="0"/>
              <a:t>Решение.</a:t>
            </a:r>
            <a:r>
              <a:rPr lang="ru-RU" b="1" i="1" dirty="0"/>
              <a:t> </a:t>
            </a:r>
            <a:r>
              <a:rPr lang="ru-RU" i="1" dirty="0"/>
              <a:t>В силу независимости событий, вероятность успешно сдать экзамены на лингвистику: 0,6·0,8·0,7 = 0,336, вероятность успешно сдать экзамены на коммерцию: 0,6·0,8·0,5 = 0,24, вероятность успешно сдать экзамены и на «Лингвистику», и на «Коммерцию»: 0,6·0,8·0,7·0,5 = 0,168. Успешная сдача экзаменов на «Лингвистику» и на «Коммерцию» — события </a:t>
            </a:r>
            <a:r>
              <a:rPr lang="ru-RU" b="1" i="1" u="sng" dirty="0"/>
              <a:t>совместные</a:t>
            </a:r>
            <a:r>
              <a:rPr lang="ru-RU" i="1" dirty="0"/>
              <a:t>, поэтому вероятность их суммы равна сумме вероятностей этих событий, уменьшенной на вероятность их произведения. Тем самым, поступить на одну из этих специальностей абитуриент может с вероятностью 0,336 + 0,24 − 0,168 = 0,408.</a:t>
            </a:r>
            <a:r>
              <a:rPr lang="ru-RU" i="1" u="sng" dirty="0"/>
              <a:t>  Ответ: 0,408.</a:t>
            </a:r>
            <a:endParaRPr lang="ru-RU" dirty="0"/>
          </a:p>
        </p:txBody>
      </p:sp>
    </p:spTree>
    <p:extLst>
      <p:ext uri="{BB962C8B-B14F-4D97-AF65-F5344CB8AC3E}">
        <p14:creationId xmlns:p14="http://schemas.microsoft.com/office/powerpoint/2010/main" val="2089263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Основные формулы теории вероятностей</a:t>
            </a:r>
            <a:endParaRPr lang="ru-RU" dirty="0"/>
          </a:p>
        </p:txBody>
      </p:sp>
      <p:pic>
        <p:nvPicPr>
          <p:cNvPr id="1026" name="Picture 2" descr="https://avatars.mds.yandex.net/get-zen_doc/5226294/pub_61433365f6edc832610232cc_6143367774c7472e7ccea7b2/scale_240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339" y="1868485"/>
            <a:ext cx="10748188" cy="3390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64918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Теорема о сумме противоположных событий</a:t>
            </a:r>
          </a:p>
        </p:txBody>
      </p:sp>
      <p:pic>
        <p:nvPicPr>
          <p:cNvPr id="6146" name="Picture 2" descr="https://avatars.mds.yandex.net/get-zen_doc/3229639/pub_61433365f6edc832610232cc_614339f800b04a08dc63c557/scale_2400"/>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2817232"/>
            <a:ext cx="10515600" cy="2368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4588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4704" y="437883"/>
            <a:ext cx="9247031" cy="837126"/>
          </a:xfrm>
        </p:spPr>
        <p:txBody>
          <a:bodyPr>
            <a:noAutofit/>
          </a:bodyPr>
          <a:lstStyle/>
          <a:p>
            <a:pPr algn="ctr"/>
            <a:r>
              <a:rPr lang="ru-RU" sz="1600" dirty="0" smtClean="0"/>
              <a:t>Два события называются независимыми, если наступление одного из них не влияет на вероятность наступления другого события</a:t>
            </a:r>
            <a:br>
              <a:rPr lang="ru-RU" sz="1600" dirty="0" smtClean="0"/>
            </a:br>
            <a:r>
              <a:rPr lang="ru-RU" sz="1600" dirty="0"/>
              <a:t/>
            </a:r>
            <a:br>
              <a:rPr lang="ru-RU" sz="1600" dirty="0"/>
            </a:br>
            <a:r>
              <a:rPr lang="ru-RU" sz="1600" dirty="0" smtClean="0"/>
              <a:t>Р(АВ)=Р(А)∙Р(В)</a:t>
            </a:r>
            <a:endParaRPr lang="ru-RU" sz="1600" dirty="0"/>
          </a:p>
        </p:txBody>
      </p:sp>
      <p:sp>
        <p:nvSpPr>
          <p:cNvPr id="3" name="Объект 2"/>
          <p:cNvSpPr>
            <a:spLocks noGrp="1"/>
          </p:cNvSpPr>
          <p:nvPr>
            <p:ph idx="1"/>
          </p:nvPr>
        </p:nvSpPr>
        <p:spPr>
          <a:xfrm>
            <a:off x="479200" y="1378039"/>
            <a:ext cx="10478037" cy="4811802"/>
          </a:xfrm>
        </p:spPr>
        <p:txBody>
          <a:bodyPr>
            <a:normAutofit fontScale="92500" lnSpcReduction="20000"/>
          </a:bodyPr>
          <a:lstStyle/>
          <a:p>
            <a:pPr marL="0" indent="0">
              <a:buNone/>
            </a:pPr>
            <a:r>
              <a:rPr lang="ru-RU" b="1" i="1" dirty="0" smtClean="0">
                <a:solidFill>
                  <a:srgbClr val="00B050"/>
                </a:solidFill>
              </a:rPr>
              <a:t>№ 1   </a:t>
            </a:r>
            <a:r>
              <a:rPr lang="ru-RU" i="1" dirty="0" smtClean="0">
                <a:solidFill>
                  <a:srgbClr val="00B050"/>
                </a:solidFill>
              </a:rPr>
              <a:t>Пусть </a:t>
            </a:r>
            <a:r>
              <a:rPr lang="ru-RU" i="1" dirty="0">
                <a:solidFill>
                  <a:srgbClr val="00B050"/>
                </a:solidFill>
              </a:rPr>
              <a:t>в одной коробке находится 10 деталей, из которых 3 бракованные, а в другой - 16 деталей, из которых 4 бракованные. Из каждой коробки вынимают по одной детали. Какова вероятность того, </a:t>
            </a:r>
            <a:r>
              <a:rPr lang="ru-RU" i="1" u="sng" dirty="0">
                <a:solidFill>
                  <a:srgbClr val="00B050"/>
                </a:solidFill>
              </a:rPr>
              <a:t>что обе детали окажутся </a:t>
            </a:r>
            <a:r>
              <a:rPr lang="ru-RU" i="1" u="sng" dirty="0" smtClean="0">
                <a:solidFill>
                  <a:srgbClr val="00B050"/>
                </a:solidFill>
              </a:rPr>
              <a:t>бракованными?</a:t>
            </a:r>
          </a:p>
          <a:p>
            <a:pPr marL="0" indent="0">
              <a:buNone/>
            </a:pPr>
            <a:r>
              <a:rPr lang="ru-RU" i="1" dirty="0" smtClean="0">
                <a:solidFill>
                  <a:srgbClr val="C00000"/>
                </a:solidFill>
              </a:rPr>
              <a:t>Решение.</a:t>
            </a:r>
          </a:p>
          <a:p>
            <a:pPr marL="0" indent="0">
              <a:buNone/>
            </a:pPr>
            <a:r>
              <a:rPr lang="ru-RU" i="1" dirty="0" smtClean="0"/>
              <a:t> </a:t>
            </a:r>
            <a:r>
              <a:rPr lang="ru-RU" sz="2600" i="1" dirty="0" smtClean="0"/>
              <a:t>Пусть событие А-</a:t>
            </a:r>
            <a:r>
              <a:rPr lang="ru-RU" sz="2600" dirty="0" smtClean="0"/>
              <a:t>из </a:t>
            </a:r>
            <a:r>
              <a:rPr lang="ru-RU" sz="2600" dirty="0"/>
              <a:t>первой коробки вынимают бракованную </a:t>
            </a:r>
            <a:r>
              <a:rPr lang="ru-RU" sz="2600" dirty="0" smtClean="0"/>
              <a:t>деталь.   </a:t>
            </a:r>
          </a:p>
          <a:p>
            <a:pPr marL="0" indent="0">
              <a:buNone/>
            </a:pPr>
            <a:r>
              <a:rPr lang="ru-RU" sz="2600" dirty="0" smtClean="0"/>
              <a:t> Р(А)= 3/10</a:t>
            </a:r>
          </a:p>
          <a:p>
            <a:pPr marL="0" indent="0">
              <a:buNone/>
            </a:pPr>
            <a:r>
              <a:rPr lang="ru-RU" sz="2600" dirty="0" smtClean="0"/>
              <a:t>Событие В </a:t>
            </a:r>
            <a:r>
              <a:rPr lang="ru-RU" sz="2600" dirty="0"/>
              <a:t>- из второй коробки вынимают бракованную деталь</a:t>
            </a:r>
            <a:r>
              <a:rPr lang="ru-RU" sz="2600" dirty="0" smtClean="0"/>
              <a:t>.                Р(В)=4/16.</a:t>
            </a:r>
          </a:p>
          <a:p>
            <a:pPr marL="0" indent="0">
              <a:buNone/>
            </a:pPr>
            <a:r>
              <a:rPr lang="ru-RU" sz="2600" i="1" dirty="0"/>
              <a:t>С</a:t>
            </a:r>
            <a:r>
              <a:rPr lang="ru-RU" sz="2600" i="1" dirty="0" smtClean="0"/>
              <a:t>обытия </a:t>
            </a:r>
            <a:r>
              <a:rPr lang="ru-RU" sz="2600" i="1" dirty="0"/>
              <a:t>А и В являются </a:t>
            </a:r>
            <a:r>
              <a:rPr lang="ru-RU" sz="2600" i="1" dirty="0" smtClean="0">
                <a:solidFill>
                  <a:srgbClr val="FF0000"/>
                </a:solidFill>
              </a:rPr>
              <a:t>независимыми. </a:t>
            </a:r>
            <a:r>
              <a:rPr lang="ru-RU" sz="2200" i="1" dirty="0" smtClean="0"/>
              <a:t>(Произошло </a:t>
            </a:r>
            <a:r>
              <a:rPr lang="ru-RU" sz="2200" i="1" u="sng" dirty="0" smtClean="0"/>
              <a:t>и</a:t>
            </a:r>
            <a:r>
              <a:rPr lang="ru-RU" sz="2200" i="1" dirty="0" smtClean="0"/>
              <a:t> одно событие </a:t>
            </a:r>
            <a:r>
              <a:rPr lang="ru-RU" sz="2200" i="1" u="sng" dirty="0" smtClean="0"/>
              <a:t>и</a:t>
            </a:r>
            <a:r>
              <a:rPr lang="ru-RU" sz="2200" i="1" dirty="0" smtClean="0"/>
              <a:t> второе)</a:t>
            </a:r>
          </a:p>
          <a:p>
            <a:pPr marL="0" indent="0">
              <a:buNone/>
            </a:pPr>
            <a:r>
              <a:rPr lang="ru-RU" sz="2600" dirty="0"/>
              <a:t>П</a:t>
            </a:r>
            <a:r>
              <a:rPr lang="ru-RU" sz="2600" dirty="0" smtClean="0"/>
              <a:t>рименяя </a:t>
            </a:r>
            <a:r>
              <a:rPr lang="ru-RU" sz="2600" dirty="0"/>
              <a:t>теорему </a:t>
            </a:r>
            <a:r>
              <a:rPr lang="en-US" sz="2600" dirty="0"/>
              <a:t>P(AB)=P(A</a:t>
            </a:r>
            <a:r>
              <a:rPr lang="en-US" sz="2600" dirty="0" smtClean="0"/>
              <a:t>)∙P(B</a:t>
            </a:r>
            <a:r>
              <a:rPr lang="en-US" sz="2600" dirty="0"/>
              <a:t>), </a:t>
            </a:r>
            <a:r>
              <a:rPr lang="ru-RU" sz="2600" dirty="0"/>
              <a:t>получим</a:t>
            </a:r>
          </a:p>
          <a:p>
            <a:pPr marL="0" indent="0">
              <a:buNone/>
            </a:pPr>
            <a:r>
              <a:rPr lang="en-US" sz="2600" dirty="0"/>
              <a:t>P(AB)=</a:t>
            </a:r>
            <a:r>
              <a:rPr lang="en-US" sz="2600" dirty="0" smtClean="0"/>
              <a:t>3/10</a:t>
            </a:r>
            <a:r>
              <a:rPr lang="en-US" sz="2600" dirty="0"/>
              <a:t> ∙ </a:t>
            </a:r>
            <a:r>
              <a:rPr lang="en-US" sz="2600" dirty="0" smtClean="0"/>
              <a:t>4/16=</a:t>
            </a:r>
            <a:r>
              <a:rPr lang="ru-RU" sz="2600" dirty="0" smtClean="0"/>
              <a:t>(</a:t>
            </a:r>
            <a:r>
              <a:rPr lang="en-US" sz="2600" dirty="0" smtClean="0"/>
              <a:t>3</a:t>
            </a:r>
            <a:r>
              <a:rPr lang="en-US" sz="2600" dirty="0"/>
              <a:t> ∙ </a:t>
            </a:r>
            <a:r>
              <a:rPr lang="en-US" sz="2600" dirty="0" smtClean="0"/>
              <a:t>4</a:t>
            </a:r>
            <a:r>
              <a:rPr lang="ru-RU" sz="2600" dirty="0" smtClean="0"/>
              <a:t>)</a:t>
            </a:r>
            <a:r>
              <a:rPr lang="en-US" sz="2600" dirty="0" smtClean="0"/>
              <a:t>/</a:t>
            </a:r>
            <a:r>
              <a:rPr lang="ru-RU" sz="2600" dirty="0" smtClean="0"/>
              <a:t>(</a:t>
            </a:r>
            <a:r>
              <a:rPr lang="en-US" sz="2600" dirty="0" smtClean="0"/>
              <a:t>10</a:t>
            </a:r>
            <a:r>
              <a:rPr lang="en-US" sz="2600" dirty="0"/>
              <a:t> ∙ </a:t>
            </a:r>
            <a:r>
              <a:rPr lang="en-US" sz="2600" dirty="0" smtClean="0"/>
              <a:t>16</a:t>
            </a:r>
            <a:r>
              <a:rPr lang="ru-RU" sz="2600" dirty="0" smtClean="0"/>
              <a:t>)</a:t>
            </a:r>
            <a:r>
              <a:rPr lang="en-US" sz="2600" dirty="0" smtClean="0"/>
              <a:t>=3/40=0,075</a:t>
            </a:r>
            <a:r>
              <a:rPr lang="ru-RU" sz="2600" dirty="0" smtClean="0"/>
              <a:t> </a:t>
            </a:r>
          </a:p>
          <a:p>
            <a:pPr marL="0" indent="0">
              <a:buNone/>
            </a:pPr>
            <a:r>
              <a:rPr lang="ru-RU" sz="2600" dirty="0" smtClean="0">
                <a:solidFill>
                  <a:srgbClr val="C00000"/>
                </a:solidFill>
              </a:rPr>
              <a:t>Ответ</a:t>
            </a:r>
            <a:r>
              <a:rPr lang="ru-RU" sz="2600" dirty="0">
                <a:solidFill>
                  <a:srgbClr val="C00000"/>
                </a:solidFill>
              </a:rPr>
              <a:t>: </a:t>
            </a:r>
            <a:r>
              <a:rPr lang="ru-RU" sz="2600" dirty="0" smtClean="0">
                <a:solidFill>
                  <a:srgbClr val="C00000"/>
                </a:solidFill>
              </a:rPr>
              <a:t> </a:t>
            </a:r>
            <a:r>
              <a:rPr lang="ru-RU" sz="2600" dirty="0">
                <a:solidFill>
                  <a:srgbClr val="C00000"/>
                </a:solidFill>
              </a:rPr>
              <a:t>0,075</a:t>
            </a:r>
            <a:r>
              <a:rPr lang="ru-RU" sz="2600" dirty="0"/>
              <a:t>.</a:t>
            </a:r>
            <a:endParaRPr lang="en-US" sz="2600" dirty="0"/>
          </a:p>
          <a:p>
            <a:pPr marL="0" indent="0">
              <a:buNone/>
            </a:pPr>
            <a:endParaRPr lang="ru-RU" sz="2000" dirty="0"/>
          </a:p>
        </p:txBody>
      </p:sp>
      <p:sp>
        <p:nvSpPr>
          <p:cNvPr id="4" name="Rectangle 4"/>
          <p:cNvSpPr>
            <a:spLocks noChangeArrowheads="1"/>
          </p:cNvSpPr>
          <p:nvPr/>
        </p:nvSpPr>
        <p:spPr bwMode="auto">
          <a:xfrm>
            <a:off x="-390525"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5679810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9955" y="605307"/>
            <a:ext cx="9882389" cy="879319"/>
          </a:xfrm>
        </p:spPr>
        <p:txBody>
          <a:bodyPr/>
          <a:lstStyle/>
          <a:p>
            <a:endParaRPr lang="ru-RU" dirty="0"/>
          </a:p>
        </p:txBody>
      </p:sp>
      <p:sp>
        <p:nvSpPr>
          <p:cNvPr id="3" name="Объект 2"/>
          <p:cNvSpPr>
            <a:spLocks noGrp="1"/>
          </p:cNvSpPr>
          <p:nvPr>
            <p:ph idx="1"/>
          </p:nvPr>
        </p:nvSpPr>
        <p:spPr/>
        <p:txBody>
          <a:bodyPr>
            <a:normAutofit lnSpcReduction="10000"/>
          </a:bodyPr>
          <a:lstStyle/>
          <a:p>
            <a:pPr marL="0" indent="0">
              <a:buNone/>
            </a:pPr>
            <a:r>
              <a:rPr lang="ru-RU" b="1" dirty="0" smtClean="0">
                <a:solidFill>
                  <a:srgbClr val="00B050"/>
                </a:solidFill>
              </a:rPr>
              <a:t>№2</a:t>
            </a:r>
            <a:r>
              <a:rPr lang="ru-RU" dirty="0" smtClean="0">
                <a:solidFill>
                  <a:srgbClr val="00B050"/>
                </a:solidFill>
              </a:rPr>
              <a:t> В урне 4 белых и 7 чёрных шаров. Из урны наудачу один за другим извлекают два шара, не возвращая их  обратно. Найти вероятность того, что оба шара будут белыми. Результат округлите до сотых.</a:t>
            </a:r>
          </a:p>
          <a:p>
            <a:pPr marL="0" indent="0">
              <a:buNone/>
            </a:pPr>
            <a:r>
              <a:rPr lang="ru-RU" dirty="0" smtClean="0">
                <a:solidFill>
                  <a:srgbClr val="C00000"/>
                </a:solidFill>
              </a:rPr>
              <a:t>Решение</a:t>
            </a:r>
            <a:r>
              <a:rPr lang="ru-RU" dirty="0" smtClean="0"/>
              <a:t>. Всего шаров 4 + 7 = 11.</a:t>
            </a:r>
          </a:p>
          <a:p>
            <a:pPr marL="0" indent="0">
              <a:buNone/>
            </a:pPr>
            <a:r>
              <a:rPr lang="ru-RU" dirty="0" smtClean="0"/>
              <a:t>А - первый шар белый.     Р(А)=4/11.</a:t>
            </a:r>
          </a:p>
          <a:p>
            <a:pPr marL="0" indent="0">
              <a:buNone/>
            </a:pPr>
            <a:r>
              <a:rPr lang="ru-RU" dirty="0" smtClean="0"/>
              <a:t>В – второй шар белый.      Р(В)=3/10.</a:t>
            </a:r>
          </a:p>
          <a:p>
            <a:pPr marL="0" indent="0">
              <a:buNone/>
            </a:pPr>
            <a:r>
              <a:rPr lang="ru-RU" dirty="0" smtClean="0"/>
              <a:t>События А и В </a:t>
            </a:r>
            <a:r>
              <a:rPr lang="ru-RU" u="sng" dirty="0" smtClean="0"/>
              <a:t>независимые</a:t>
            </a:r>
            <a:r>
              <a:rPr lang="ru-RU" dirty="0" smtClean="0"/>
              <a:t>, значит Р(АВ)=Р(А) ∙ Р(В)</a:t>
            </a:r>
          </a:p>
          <a:p>
            <a:pPr marL="0" indent="0">
              <a:buNone/>
            </a:pPr>
            <a:r>
              <a:rPr lang="ru-RU" dirty="0" smtClean="0"/>
              <a:t>Р(оба шара белые)=Р(АВ)=4/11∙</a:t>
            </a:r>
            <a:r>
              <a:rPr lang="ru-RU" dirty="0"/>
              <a:t> </a:t>
            </a:r>
            <a:r>
              <a:rPr lang="ru-RU" dirty="0" smtClean="0"/>
              <a:t>3/10=6/55 ≈ 0,109.  </a:t>
            </a:r>
          </a:p>
          <a:p>
            <a:pPr marL="0" indent="0">
              <a:buNone/>
            </a:pPr>
            <a:r>
              <a:rPr lang="ru-RU" dirty="0" smtClean="0">
                <a:solidFill>
                  <a:srgbClr val="C00000"/>
                </a:solidFill>
              </a:rPr>
              <a:t>Ответ 0,11</a:t>
            </a:r>
            <a:endParaRPr lang="ru-RU" dirty="0">
              <a:solidFill>
                <a:srgbClr val="C00000"/>
              </a:solidFill>
            </a:endParaRPr>
          </a:p>
        </p:txBody>
      </p:sp>
    </p:spTree>
    <p:extLst>
      <p:ext uri="{BB962C8B-B14F-4D97-AF65-F5344CB8AC3E}">
        <p14:creationId xmlns:p14="http://schemas.microsoft.com/office/powerpoint/2010/main" val="31248001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381850"/>
          </a:xfrm>
        </p:spPr>
        <p:txBody>
          <a:bodyPr>
            <a:normAutofit fontScale="90000"/>
          </a:bodyPr>
          <a:lstStyle/>
          <a:p>
            <a:endParaRPr lang="ru-RU" dirty="0"/>
          </a:p>
        </p:txBody>
      </p:sp>
      <p:sp>
        <p:nvSpPr>
          <p:cNvPr id="3" name="Объект 2"/>
          <p:cNvSpPr>
            <a:spLocks noGrp="1"/>
          </p:cNvSpPr>
          <p:nvPr>
            <p:ph idx="1"/>
          </p:nvPr>
        </p:nvSpPr>
        <p:spPr>
          <a:xfrm>
            <a:off x="670774" y="1168803"/>
            <a:ext cx="10515600" cy="4351338"/>
          </a:xfrm>
        </p:spPr>
        <p:txBody>
          <a:bodyPr>
            <a:normAutofit fontScale="92500" lnSpcReduction="20000"/>
          </a:bodyPr>
          <a:lstStyle/>
          <a:p>
            <a:pPr algn="just"/>
            <a:r>
              <a:rPr lang="ru-RU" dirty="0" smtClean="0">
                <a:solidFill>
                  <a:srgbClr val="00B050"/>
                </a:solidFill>
              </a:rPr>
              <a:t>№ 3. В коробке 6 черных, 5 красных и 4 белых шара. </a:t>
            </a:r>
            <a:r>
              <a:rPr lang="ru-RU" dirty="0">
                <a:solidFill>
                  <a:srgbClr val="00B050"/>
                </a:solidFill>
              </a:rPr>
              <a:t>Из </a:t>
            </a:r>
            <a:r>
              <a:rPr lang="ru-RU" dirty="0" smtClean="0">
                <a:solidFill>
                  <a:srgbClr val="00B050"/>
                </a:solidFill>
              </a:rPr>
              <a:t>коробки </a:t>
            </a:r>
            <a:r>
              <a:rPr lang="ru-RU" dirty="0">
                <a:solidFill>
                  <a:srgbClr val="00B050"/>
                </a:solidFill>
              </a:rPr>
              <a:t>наудачу один за другим извлекают два шара, не возвращая их  обратно. Найти вероятность того, что</a:t>
            </a:r>
            <a:r>
              <a:rPr lang="ru-RU" dirty="0" smtClean="0">
                <a:solidFill>
                  <a:srgbClr val="00B050"/>
                </a:solidFill>
              </a:rPr>
              <a:t> третий шар окажется белым, если до этого извлекли сначала черный, а потом красный. Ответ округлите до сотых.</a:t>
            </a:r>
          </a:p>
          <a:p>
            <a:r>
              <a:rPr lang="ru-RU" dirty="0" smtClean="0">
                <a:solidFill>
                  <a:srgbClr val="C00000"/>
                </a:solidFill>
              </a:rPr>
              <a:t>Решение.</a:t>
            </a:r>
            <a:r>
              <a:rPr lang="ru-RU" dirty="0" smtClean="0"/>
              <a:t>   Всего шаров 6 + 5 + 4 =15 </a:t>
            </a:r>
          </a:p>
          <a:p>
            <a:pPr marL="0" indent="0">
              <a:buNone/>
            </a:pPr>
            <a:r>
              <a:rPr lang="ru-RU" dirty="0" smtClean="0"/>
              <a:t>    А – первый шар черный.          Р(А)= 6/15.</a:t>
            </a:r>
          </a:p>
          <a:p>
            <a:pPr marL="0" indent="0">
              <a:buNone/>
            </a:pPr>
            <a:r>
              <a:rPr lang="ru-RU" dirty="0"/>
              <a:t> </a:t>
            </a:r>
            <a:r>
              <a:rPr lang="ru-RU" dirty="0" smtClean="0"/>
              <a:t>   В – второй шар красный.          Р(В)= 5/14.</a:t>
            </a:r>
          </a:p>
          <a:p>
            <a:pPr marL="0" indent="0">
              <a:buNone/>
            </a:pPr>
            <a:r>
              <a:rPr lang="ru-RU" dirty="0"/>
              <a:t> </a:t>
            </a:r>
            <a:r>
              <a:rPr lang="ru-RU" dirty="0" smtClean="0"/>
              <a:t>   С – третий шар белый.              Р(С)= 4/13. </a:t>
            </a:r>
          </a:p>
          <a:p>
            <a:pPr marL="0" indent="0">
              <a:buNone/>
            </a:pPr>
            <a:r>
              <a:rPr lang="ru-RU" dirty="0" smtClean="0"/>
              <a:t>События А, В и С – </a:t>
            </a:r>
            <a:r>
              <a:rPr lang="ru-RU" u="sng" dirty="0" smtClean="0"/>
              <a:t>независимые</a:t>
            </a:r>
            <a:r>
              <a:rPr lang="ru-RU" dirty="0" smtClean="0"/>
              <a:t>, значит </a:t>
            </a:r>
          </a:p>
          <a:p>
            <a:pPr marL="0" indent="0">
              <a:buNone/>
            </a:pPr>
            <a:r>
              <a:rPr lang="ru-RU" dirty="0" smtClean="0"/>
              <a:t>                                   Р(АВС)= 6/15∙</a:t>
            </a:r>
            <a:r>
              <a:rPr lang="ru-RU" dirty="0"/>
              <a:t> </a:t>
            </a:r>
            <a:r>
              <a:rPr lang="ru-RU" dirty="0" smtClean="0"/>
              <a:t>5/14∙</a:t>
            </a:r>
            <a:r>
              <a:rPr lang="ru-RU" dirty="0"/>
              <a:t> </a:t>
            </a:r>
            <a:r>
              <a:rPr lang="ru-RU" dirty="0" smtClean="0"/>
              <a:t>4/13 =4/91≈0,043 </a:t>
            </a:r>
          </a:p>
          <a:p>
            <a:pPr marL="0" indent="0">
              <a:buNone/>
            </a:pPr>
            <a:r>
              <a:rPr lang="ru-RU" dirty="0" smtClean="0">
                <a:solidFill>
                  <a:srgbClr val="C00000"/>
                </a:solidFill>
              </a:rPr>
              <a:t>Ответ 0,04</a:t>
            </a:r>
            <a:endParaRPr lang="ru-RU" dirty="0">
              <a:solidFill>
                <a:srgbClr val="C00000"/>
              </a:solidFill>
            </a:endParaRPr>
          </a:p>
        </p:txBody>
      </p:sp>
    </p:spTree>
    <p:extLst>
      <p:ext uri="{BB962C8B-B14F-4D97-AF65-F5344CB8AC3E}">
        <p14:creationId xmlns:p14="http://schemas.microsoft.com/office/powerpoint/2010/main" val="138129987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1005</TotalTime>
  <Words>2907</Words>
  <Application>Microsoft Office PowerPoint</Application>
  <PresentationFormat>Широкоэкранный</PresentationFormat>
  <Paragraphs>265</Paragraphs>
  <Slides>45</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45</vt:i4>
      </vt:variant>
    </vt:vector>
  </HeadingPairs>
  <TitlesOfParts>
    <vt:vector size="50" baseType="lpstr">
      <vt:lpstr>Arial</vt:lpstr>
      <vt:lpstr>Calibri</vt:lpstr>
      <vt:lpstr>Calibri Light</vt:lpstr>
      <vt:lpstr>Times New Roman</vt:lpstr>
      <vt:lpstr>Тема Office</vt:lpstr>
      <vt:lpstr>Задание № 10</vt:lpstr>
      <vt:lpstr>Презентация PowerPoint</vt:lpstr>
      <vt:lpstr>Презентация PowerPoint</vt:lpstr>
      <vt:lpstr>Презентация PowerPoint</vt:lpstr>
      <vt:lpstr>Основные формулы теории вероятностей</vt:lpstr>
      <vt:lpstr>Теорема о сумме противоположных событий</vt:lpstr>
      <vt:lpstr>Два события называются независимыми, если наступление одного из них не влияет на вероятность наступления другого события  Р(АВ)=Р(А)∙Р(В)</vt:lpstr>
      <vt:lpstr>Презентация PowerPoint</vt:lpstr>
      <vt:lpstr>Презентация PowerPoint</vt:lpstr>
      <vt:lpstr>Презентация PowerPoint</vt:lpstr>
      <vt:lpstr>Про шахматиста (№3 и № 4)</vt:lpstr>
      <vt:lpstr>Помещение освещается фонарём (№11 и № 12)</vt:lpstr>
      <vt:lpstr>Два платёжных автомата (№9 и №10)</vt:lpstr>
      <vt:lpstr>Иван Иванович и интернет-магазин (№20 и № 21)</vt:lpstr>
      <vt:lpstr>Про батарейку (№25 и № 26)</vt:lpstr>
      <vt:lpstr>В магазине три продавца (№19 и №20)</vt:lpstr>
      <vt:lpstr>Презентация PowerPoint</vt:lpstr>
      <vt:lpstr>Про «Статор», «Ротор» и другие команды  (№23 и №24)</vt:lpstr>
      <vt:lpstr>Презентация PowerPoint</vt:lpstr>
      <vt:lpstr>Теоремы о вероятностях событий</vt:lpstr>
      <vt:lpstr>Как различить совместные события от несовместных?</vt:lpstr>
      <vt:lpstr>Как различить совместные события от несовместных?</vt:lpstr>
      <vt:lpstr>Презентация PowerPoint</vt:lpstr>
      <vt:lpstr>Презентация PowerPoint</vt:lpstr>
      <vt:lpstr>Презентация PowerPoint</vt:lpstr>
      <vt:lpstr>Чтобы пройти в следующий круг соревнований (№ 15 и №16)</vt:lpstr>
      <vt:lpstr>Презентация PowerPoint</vt:lpstr>
      <vt:lpstr>Про телефон (№35 и № 36)</vt:lpstr>
      <vt:lpstr>Презентация PowerPoint</vt:lpstr>
      <vt:lpstr>Про стёкла (№ 1 и № 2)</vt:lpstr>
      <vt:lpstr>Про стёкла </vt:lpstr>
      <vt:lpstr>Снова батарейки (№27 и № 28)</vt:lpstr>
      <vt:lpstr>Снова батарейки</vt:lpstr>
      <vt:lpstr>Про керамическую посуду</vt:lpstr>
      <vt:lpstr>На фабрике керамической посуды 10% произведённых тарелок имеют дефект. При контроле качества продукции выявляется 80% дефектных тарелок. Остальные тарелки поступают в продажу. Найдите вероятность того, что случайно выбранная при покупке тарелка не имеет дефектов. Результат округлите до сотых.</vt:lpstr>
      <vt:lpstr>Про керамическую посуду</vt:lpstr>
      <vt:lpstr>Про Джона</vt:lpstr>
      <vt:lpstr>Презентация PowerPoint</vt:lpstr>
      <vt:lpstr>Презентация PowerPoint</vt:lpstr>
      <vt:lpstr>Презентация PowerPoint</vt:lpstr>
      <vt:lpstr>Теорема сложения вероятностей совместных событий</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Задание № 10</dc:title>
  <dc:creator>Пшеничная</dc:creator>
  <cp:lastModifiedBy>Пшеничная</cp:lastModifiedBy>
  <cp:revision>96</cp:revision>
  <dcterms:created xsi:type="dcterms:W3CDTF">2022-02-02T17:15:43Z</dcterms:created>
  <dcterms:modified xsi:type="dcterms:W3CDTF">2022-02-22T18:55:16Z</dcterms:modified>
</cp:coreProperties>
</file>