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4" r:id="rId5"/>
    <p:sldId id="259" r:id="rId6"/>
    <p:sldId id="263" r:id="rId7"/>
    <p:sldId id="278" r:id="rId8"/>
    <p:sldId id="269" r:id="rId9"/>
    <p:sldId id="275" r:id="rId10"/>
    <p:sldId id="274" r:id="rId11"/>
    <p:sldId id="261" r:id="rId12"/>
    <p:sldId id="267" r:id="rId13"/>
    <p:sldId id="268" r:id="rId14"/>
    <p:sldId id="276" r:id="rId15"/>
    <p:sldId id="277" r:id="rId16"/>
    <p:sldId id="265" r:id="rId17"/>
    <p:sldId id="271" r:id="rId18"/>
    <p:sldId id="272" r:id="rId19"/>
    <p:sldId id="273" r:id="rId20"/>
    <p:sldId id="270" r:id="rId21"/>
    <p:sldId id="266" r:id="rId22"/>
    <p:sldId id="279"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33"/>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Стиль из темы 1 - акцент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Средний стиль 3 - акцент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990" y="-114"/>
      </p:cViewPr>
      <p:guideLst>
        <p:guide orient="horz" pos="2160"/>
        <p:guide pos="2880"/>
      </p:guideLst>
    </p:cSldViewPr>
  </p:slideViewPr>
  <p:notesTextViewPr>
    <p:cViewPr>
      <p:scale>
        <a:sx n="1" d="1"/>
        <a:sy n="1" d="1"/>
      </p:scale>
      <p:origin x="0" y="0"/>
    </p:cViewPr>
  </p:notesTextViewPr>
  <p:sorterViewPr>
    <p:cViewPr>
      <p:scale>
        <a:sx n="87" d="100"/>
        <a:sy n="87"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64EB919-55F3-45C8-9E8B-950B57A51D3A}" type="datetimeFigureOut">
              <a:rPr lang="ru-RU" smtClean="0"/>
              <a:t>20.01.2021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07FA16-8BD5-40A3-B63A-CCBD853CE8F5}" type="slidenum">
              <a:rPr lang="ru-RU" smtClean="0"/>
              <a:t>‹#›</a:t>
            </a:fld>
            <a:endParaRPr lang="ru-RU"/>
          </a:p>
        </p:txBody>
      </p:sp>
    </p:spTree>
    <p:extLst>
      <p:ext uri="{BB962C8B-B14F-4D97-AF65-F5344CB8AC3E}">
        <p14:creationId xmlns:p14="http://schemas.microsoft.com/office/powerpoint/2010/main" val="2544326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64EB919-55F3-45C8-9E8B-950B57A51D3A}" type="datetimeFigureOut">
              <a:rPr lang="ru-RU" smtClean="0"/>
              <a:t>20.01.2021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07FA16-8BD5-40A3-B63A-CCBD853CE8F5}" type="slidenum">
              <a:rPr lang="ru-RU" smtClean="0"/>
              <a:t>‹#›</a:t>
            </a:fld>
            <a:endParaRPr lang="ru-RU"/>
          </a:p>
        </p:txBody>
      </p:sp>
    </p:spTree>
    <p:extLst>
      <p:ext uri="{BB962C8B-B14F-4D97-AF65-F5344CB8AC3E}">
        <p14:creationId xmlns:p14="http://schemas.microsoft.com/office/powerpoint/2010/main" val="20461468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64EB919-55F3-45C8-9E8B-950B57A51D3A}" type="datetimeFigureOut">
              <a:rPr lang="ru-RU" smtClean="0"/>
              <a:t>20.01.2021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07FA16-8BD5-40A3-B63A-CCBD853CE8F5}" type="slidenum">
              <a:rPr lang="ru-RU" smtClean="0"/>
              <a:t>‹#›</a:t>
            </a:fld>
            <a:endParaRPr lang="ru-RU"/>
          </a:p>
        </p:txBody>
      </p:sp>
    </p:spTree>
    <p:extLst>
      <p:ext uri="{BB962C8B-B14F-4D97-AF65-F5344CB8AC3E}">
        <p14:creationId xmlns:p14="http://schemas.microsoft.com/office/powerpoint/2010/main" val="3486632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64EB919-55F3-45C8-9E8B-950B57A51D3A}" type="datetimeFigureOut">
              <a:rPr lang="ru-RU" smtClean="0"/>
              <a:t>20.01.2021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07FA16-8BD5-40A3-B63A-CCBD853CE8F5}" type="slidenum">
              <a:rPr lang="ru-RU" smtClean="0"/>
              <a:t>‹#›</a:t>
            </a:fld>
            <a:endParaRPr lang="ru-RU"/>
          </a:p>
        </p:txBody>
      </p:sp>
    </p:spTree>
    <p:extLst>
      <p:ext uri="{BB962C8B-B14F-4D97-AF65-F5344CB8AC3E}">
        <p14:creationId xmlns:p14="http://schemas.microsoft.com/office/powerpoint/2010/main" val="138842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64EB919-55F3-45C8-9E8B-950B57A51D3A}" type="datetimeFigureOut">
              <a:rPr lang="ru-RU" smtClean="0"/>
              <a:t>20.01.2021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07FA16-8BD5-40A3-B63A-CCBD853CE8F5}" type="slidenum">
              <a:rPr lang="ru-RU" smtClean="0"/>
              <a:t>‹#›</a:t>
            </a:fld>
            <a:endParaRPr lang="ru-RU"/>
          </a:p>
        </p:txBody>
      </p:sp>
    </p:spTree>
    <p:extLst>
      <p:ext uri="{BB962C8B-B14F-4D97-AF65-F5344CB8AC3E}">
        <p14:creationId xmlns:p14="http://schemas.microsoft.com/office/powerpoint/2010/main" val="3740330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64EB919-55F3-45C8-9E8B-950B57A51D3A}" type="datetimeFigureOut">
              <a:rPr lang="ru-RU" smtClean="0"/>
              <a:t>20.01.2021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207FA16-8BD5-40A3-B63A-CCBD853CE8F5}" type="slidenum">
              <a:rPr lang="ru-RU" smtClean="0"/>
              <a:t>‹#›</a:t>
            </a:fld>
            <a:endParaRPr lang="ru-RU"/>
          </a:p>
        </p:txBody>
      </p:sp>
    </p:spTree>
    <p:extLst>
      <p:ext uri="{BB962C8B-B14F-4D97-AF65-F5344CB8AC3E}">
        <p14:creationId xmlns:p14="http://schemas.microsoft.com/office/powerpoint/2010/main" val="3191639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64EB919-55F3-45C8-9E8B-950B57A51D3A}" type="datetimeFigureOut">
              <a:rPr lang="ru-RU" smtClean="0"/>
              <a:t>20.01.2021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207FA16-8BD5-40A3-B63A-CCBD853CE8F5}" type="slidenum">
              <a:rPr lang="ru-RU" smtClean="0"/>
              <a:t>‹#›</a:t>
            </a:fld>
            <a:endParaRPr lang="ru-RU"/>
          </a:p>
        </p:txBody>
      </p:sp>
    </p:spTree>
    <p:extLst>
      <p:ext uri="{BB962C8B-B14F-4D97-AF65-F5344CB8AC3E}">
        <p14:creationId xmlns:p14="http://schemas.microsoft.com/office/powerpoint/2010/main" val="1412008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64EB919-55F3-45C8-9E8B-950B57A51D3A}" type="datetimeFigureOut">
              <a:rPr lang="ru-RU" smtClean="0"/>
              <a:t>20.01.2021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207FA16-8BD5-40A3-B63A-CCBD853CE8F5}" type="slidenum">
              <a:rPr lang="ru-RU" smtClean="0"/>
              <a:t>‹#›</a:t>
            </a:fld>
            <a:endParaRPr lang="ru-RU"/>
          </a:p>
        </p:txBody>
      </p:sp>
    </p:spTree>
    <p:extLst>
      <p:ext uri="{BB962C8B-B14F-4D97-AF65-F5344CB8AC3E}">
        <p14:creationId xmlns:p14="http://schemas.microsoft.com/office/powerpoint/2010/main" val="15855124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64EB919-55F3-45C8-9E8B-950B57A51D3A}" type="datetimeFigureOut">
              <a:rPr lang="ru-RU" smtClean="0"/>
              <a:t>20.01.2021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207FA16-8BD5-40A3-B63A-CCBD853CE8F5}" type="slidenum">
              <a:rPr lang="ru-RU" smtClean="0"/>
              <a:t>‹#›</a:t>
            </a:fld>
            <a:endParaRPr lang="ru-RU"/>
          </a:p>
        </p:txBody>
      </p:sp>
    </p:spTree>
    <p:extLst>
      <p:ext uri="{BB962C8B-B14F-4D97-AF65-F5344CB8AC3E}">
        <p14:creationId xmlns:p14="http://schemas.microsoft.com/office/powerpoint/2010/main" val="16624017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64EB919-55F3-45C8-9E8B-950B57A51D3A}" type="datetimeFigureOut">
              <a:rPr lang="ru-RU" smtClean="0"/>
              <a:t>20.01.2021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207FA16-8BD5-40A3-B63A-CCBD853CE8F5}" type="slidenum">
              <a:rPr lang="ru-RU" smtClean="0"/>
              <a:t>‹#›</a:t>
            </a:fld>
            <a:endParaRPr lang="ru-RU"/>
          </a:p>
        </p:txBody>
      </p:sp>
    </p:spTree>
    <p:extLst>
      <p:ext uri="{BB962C8B-B14F-4D97-AF65-F5344CB8AC3E}">
        <p14:creationId xmlns:p14="http://schemas.microsoft.com/office/powerpoint/2010/main" val="2636146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64EB919-55F3-45C8-9E8B-950B57A51D3A}" type="datetimeFigureOut">
              <a:rPr lang="ru-RU" smtClean="0"/>
              <a:t>20.01.2021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207FA16-8BD5-40A3-B63A-CCBD853CE8F5}" type="slidenum">
              <a:rPr lang="ru-RU" smtClean="0"/>
              <a:t>‹#›</a:t>
            </a:fld>
            <a:endParaRPr lang="ru-RU"/>
          </a:p>
        </p:txBody>
      </p:sp>
    </p:spTree>
    <p:extLst>
      <p:ext uri="{BB962C8B-B14F-4D97-AF65-F5344CB8AC3E}">
        <p14:creationId xmlns:p14="http://schemas.microsoft.com/office/powerpoint/2010/main" val="6136803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7000" r="-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4EB919-55F3-45C8-9E8B-950B57A51D3A}" type="datetimeFigureOut">
              <a:rPr lang="ru-RU" smtClean="0"/>
              <a:t>20.01.2021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07FA16-8BD5-40A3-B63A-CCBD853CE8F5}" type="slidenum">
              <a:rPr lang="ru-RU" smtClean="0"/>
              <a:t>‹#›</a:t>
            </a:fld>
            <a:endParaRPr lang="ru-RU"/>
          </a:p>
        </p:txBody>
      </p:sp>
    </p:spTree>
    <p:extLst>
      <p:ext uri="{BB962C8B-B14F-4D97-AF65-F5344CB8AC3E}">
        <p14:creationId xmlns:p14="http://schemas.microsoft.com/office/powerpoint/2010/main" val="12302851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27584" y="1772816"/>
            <a:ext cx="7772400" cy="1470025"/>
          </a:xfrm>
        </p:spPr>
        <p:txBody>
          <a:bodyPr/>
          <a:lstStyle/>
          <a:p>
            <a:r>
              <a:rPr lang="ru-RU" b="1" dirty="0" smtClean="0">
                <a:solidFill>
                  <a:srgbClr val="660033"/>
                </a:solidFill>
              </a:rPr>
              <a:t>Подготовка к ОГЭ. Задание №5. Орфографический анализ</a:t>
            </a:r>
            <a:endParaRPr lang="ru-RU" b="1" dirty="0">
              <a:solidFill>
                <a:srgbClr val="660033"/>
              </a:solidFill>
            </a:endParaRPr>
          </a:p>
        </p:txBody>
      </p:sp>
      <p:sp>
        <p:nvSpPr>
          <p:cNvPr id="3" name="Подзаголовок 2"/>
          <p:cNvSpPr>
            <a:spLocks noGrp="1"/>
          </p:cNvSpPr>
          <p:nvPr>
            <p:ph type="subTitle" idx="1"/>
          </p:nvPr>
        </p:nvSpPr>
        <p:spPr>
          <a:xfrm>
            <a:off x="2411760" y="4581128"/>
            <a:ext cx="6400800" cy="1752600"/>
          </a:xfrm>
        </p:spPr>
        <p:txBody>
          <a:bodyPr>
            <a:normAutofit/>
          </a:bodyPr>
          <a:lstStyle/>
          <a:p>
            <a:pPr algn="r"/>
            <a:r>
              <a:rPr lang="ru-RU" sz="2800" dirty="0" smtClean="0">
                <a:solidFill>
                  <a:srgbClr val="660033"/>
                </a:solidFill>
              </a:rPr>
              <a:t>МБОУ СОШ №6 им. Ф.И. Ярового  </a:t>
            </a:r>
          </a:p>
          <a:p>
            <a:pPr algn="r"/>
            <a:r>
              <a:rPr lang="ru-RU" sz="2800" dirty="0" smtClean="0">
                <a:solidFill>
                  <a:srgbClr val="660033"/>
                </a:solidFill>
              </a:rPr>
              <a:t>Учитель русского языка и литературы Л.И. Корниенко</a:t>
            </a:r>
            <a:endParaRPr lang="ru-RU" sz="2800" dirty="0">
              <a:solidFill>
                <a:srgbClr val="660033"/>
              </a:solidFill>
            </a:endParaRPr>
          </a:p>
        </p:txBody>
      </p:sp>
    </p:spTree>
    <p:extLst>
      <p:ext uri="{BB962C8B-B14F-4D97-AF65-F5344CB8AC3E}">
        <p14:creationId xmlns:p14="http://schemas.microsoft.com/office/powerpoint/2010/main" val="8034694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660033"/>
                </a:solidFill>
              </a:rPr>
              <a:t>Диктант на распространение</a:t>
            </a:r>
            <a:br>
              <a:rPr lang="ru-RU" b="1" dirty="0" smtClean="0">
                <a:solidFill>
                  <a:srgbClr val="660033"/>
                </a:solidFill>
              </a:rPr>
            </a:br>
            <a:endParaRPr lang="ru-RU" b="1" dirty="0">
              <a:solidFill>
                <a:srgbClr val="660033"/>
              </a:solidFill>
            </a:endParaRPr>
          </a:p>
        </p:txBody>
      </p:sp>
      <p:sp>
        <p:nvSpPr>
          <p:cNvPr id="3" name="Объект 2"/>
          <p:cNvSpPr>
            <a:spLocks noGrp="1"/>
          </p:cNvSpPr>
          <p:nvPr>
            <p:ph idx="1"/>
          </p:nvPr>
        </p:nvSpPr>
        <p:spPr>
          <a:xfrm>
            <a:off x="457200" y="1124744"/>
            <a:ext cx="8229600" cy="4525963"/>
          </a:xfrm>
        </p:spPr>
        <p:txBody>
          <a:bodyPr>
            <a:noAutofit/>
          </a:bodyPr>
          <a:lstStyle/>
          <a:p>
            <a:pPr marL="0" indent="0" algn="ctr">
              <a:buNone/>
            </a:pPr>
            <a:r>
              <a:rPr lang="ru-RU" sz="2200" b="1" i="1" dirty="0" smtClean="0"/>
              <a:t>Примечание. Распространяемое слово должно иметь </a:t>
            </a:r>
            <a:r>
              <a:rPr lang="ru-RU" sz="2200" b="1" i="1" dirty="0" err="1" smtClean="0"/>
              <a:t>при¬ставку</a:t>
            </a:r>
            <a:r>
              <a:rPr lang="ru-RU" sz="2200" b="1" i="1" dirty="0" smtClean="0"/>
              <a:t> на -з/-с или одновариантную приставку с-</a:t>
            </a:r>
          </a:p>
          <a:p>
            <a:pPr marL="0" indent="0">
              <a:buNone/>
            </a:pPr>
            <a:r>
              <a:rPr lang="ru-RU" sz="2200" dirty="0" smtClean="0"/>
              <a:t>1)	Мир строит — война ... (разрушает). 2) Умел ошибиться, сумей и ... (исправиться). 3) Маленькое дело лучше большого .. (безделья).4) Кабы на цветы да не морозы, зимой бы цветы ...(расцветали).5)В умной беседе ума набраться, в глупой свой ...(растерять). 6)Глупый осудит, а умный ...(рассудит). 7) Береги платье </a:t>
            </a:r>
            <a:r>
              <a:rPr lang="ru-RU" sz="2200" dirty="0" err="1" smtClean="0"/>
              <a:t>снову</a:t>
            </a:r>
            <a:r>
              <a:rPr lang="ru-RU" sz="2200" dirty="0" smtClean="0"/>
              <a:t>, а честь ...(смолоду). 8) Рыбак рыбака видит ...(издалека). 9) Огонь тушат пока ...(не разгорелся). 10) За один раз дерева ...(не срубишь). 11) Из одной муки хлеба ...(не испечешь). 12) Море веслом ...(не расплещешь). 13) Маслом каши ...(не испортишь). 14) Каждый цветок в свое время ... (распускается). 15) Правду </a:t>
            </a:r>
            <a:r>
              <a:rPr lang="ru-RU" sz="2200" dirty="0" err="1" smtClean="0"/>
              <a:t>цепя¬ми</a:t>
            </a:r>
            <a:r>
              <a:rPr lang="ru-RU" sz="2200" dirty="0" smtClean="0"/>
              <a:t> ... (не скрутишь). 16) От малой искры Москва ... (сгорела). 17) В сене огня ... (не спрячешь).</a:t>
            </a:r>
          </a:p>
        </p:txBody>
      </p:sp>
    </p:spTree>
    <p:extLst>
      <p:ext uri="{BB962C8B-B14F-4D97-AF65-F5344CB8AC3E}">
        <p14:creationId xmlns:p14="http://schemas.microsoft.com/office/powerpoint/2010/main" val="24402269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827584" y="518483"/>
            <a:ext cx="7200800" cy="347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600" b="1" i="0" u="none" strike="noStrike" cap="none" normalizeH="0" baseline="0" dirty="0" smtClean="0">
                <a:ln>
                  <a:noFill/>
                </a:ln>
                <a:solidFill>
                  <a:srgbClr val="660033"/>
                </a:solidFill>
                <a:effectLst/>
                <a:latin typeface="+mj-lt"/>
                <a:ea typeface="Times New Roman" pitchFamily="18" charset="0"/>
                <a:cs typeface="Times New Roman" pitchFamily="18" charset="0"/>
              </a:rPr>
              <a:t>Распределите слова по группам</a:t>
            </a:r>
            <a:endParaRPr kumimoji="0" lang="ru-RU" sz="3600" b="1" i="0" u="none" strike="noStrike" cap="none" normalizeH="0" baseline="0" dirty="0" smtClean="0">
              <a:ln>
                <a:noFill/>
              </a:ln>
              <a:solidFill>
                <a:srgbClr val="660033"/>
              </a:solidFill>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3200" b="0" i="0" u="none" strike="noStrike" cap="none" normalizeH="0" baseline="0" dirty="0" smtClean="0">
              <a:ln>
                <a:noFill/>
              </a:ln>
              <a:solidFill>
                <a:srgbClr val="000000"/>
              </a:solidFill>
              <a:effectLst/>
              <a:latin typeface="+mj-lt"/>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3200" b="0" i="0" u="none" strike="noStrike" cap="none" normalizeH="0" baseline="0" dirty="0" smtClean="0">
                <a:ln>
                  <a:noFill/>
                </a:ln>
                <a:solidFill>
                  <a:srgbClr val="000000"/>
                </a:solidFill>
                <a:effectLst/>
                <a:latin typeface="+mj-lt"/>
                <a:ea typeface="Times New Roman" pitchFamily="18" charset="0"/>
                <a:cs typeface="Times New Roman" pitchFamily="18" charset="0"/>
              </a:rPr>
              <a:t>Наращение, морковь, весна, бинокль, подросли, прилагательное, приложение, молодой, портфель, картофель, пилить, больной, росток.</a:t>
            </a:r>
            <a:endParaRPr kumimoji="0" lang="ru-RU" sz="3200" b="0" i="0" u="none" strike="noStrike" cap="none" normalizeH="0" baseline="0" dirty="0" smtClean="0">
              <a:ln>
                <a:noFill/>
              </a:ln>
              <a:solidFill>
                <a:schemeClr val="tx1"/>
              </a:solidFill>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7" name="Таблица 6"/>
          <p:cNvGraphicFramePr>
            <a:graphicFrameLocks noGrp="1"/>
          </p:cNvGraphicFramePr>
          <p:nvPr>
            <p:extLst>
              <p:ext uri="{D42A27DB-BD31-4B8C-83A1-F6EECF244321}">
                <p14:modId xmlns:p14="http://schemas.microsoft.com/office/powerpoint/2010/main" val="477728117"/>
              </p:ext>
            </p:extLst>
          </p:nvPr>
        </p:nvGraphicFramePr>
        <p:xfrm>
          <a:off x="611560" y="4293096"/>
          <a:ext cx="7992888" cy="1646436"/>
        </p:xfrm>
        <a:graphic>
          <a:graphicData uri="http://schemas.openxmlformats.org/drawingml/2006/table">
            <a:tbl>
              <a:tblPr firstRow="1" firstCol="1" bandRow="1">
                <a:tableStyleId>{35758FB7-9AC5-4552-8A53-C91805E547FA}</a:tableStyleId>
              </a:tblPr>
              <a:tblGrid>
                <a:gridCol w="2650839"/>
                <a:gridCol w="2664296"/>
                <a:gridCol w="2677753"/>
              </a:tblGrid>
              <a:tr h="1080473">
                <a:tc>
                  <a:txBody>
                    <a:bodyPr/>
                    <a:lstStyle/>
                    <a:p>
                      <a:pPr>
                        <a:lnSpc>
                          <a:spcPct val="115000"/>
                        </a:lnSpc>
                        <a:spcAft>
                          <a:spcPts val="1500"/>
                        </a:spcAft>
                      </a:pPr>
                      <a:r>
                        <a:rPr lang="ru-RU" sz="1600" dirty="0">
                          <a:effectLst/>
                        </a:rPr>
                        <a:t>Гласные, проверяемые ударением</a:t>
                      </a:r>
                      <a:endParaRPr lang="ru-RU" sz="1600" dirty="0">
                        <a:effectLst/>
                        <a:latin typeface="+mj-lt"/>
                        <a:ea typeface="Times New Roman"/>
                        <a:cs typeface="Times New Roman"/>
                      </a:endParaRPr>
                    </a:p>
                  </a:txBody>
                  <a:tcPr marL="73025" marR="0" marT="0" marB="0"/>
                </a:tc>
                <a:tc>
                  <a:txBody>
                    <a:bodyPr/>
                    <a:lstStyle/>
                    <a:p>
                      <a:pPr>
                        <a:lnSpc>
                          <a:spcPct val="115000"/>
                        </a:lnSpc>
                        <a:spcAft>
                          <a:spcPts val="1500"/>
                        </a:spcAft>
                      </a:pPr>
                      <a:r>
                        <a:rPr lang="ru-RU" sz="1600" dirty="0">
                          <a:effectLst/>
                        </a:rPr>
                        <a:t>Написание гласных проверяется правилом</a:t>
                      </a:r>
                      <a:endParaRPr lang="ru-RU" sz="1600" dirty="0">
                        <a:effectLst/>
                        <a:latin typeface="+mj-lt"/>
                        <a:ea typeface="Times New Roman"/>
                        <a:cs typeface="Times New Roman"/>
                      </a:endParaRPr>
                    </a:p>
                  </a:txBody>
                  <a:tcPr marL="73025" marR="0" marT="0" marB="0"/>
                </a:tc>
                <a:tc>
                  <a:txBody>
                    <a:bodyPr/>
                    <a:lstStyle/>
                    <a:p>
                      <a:pPr>
                        <a:lnSpc>
                          <a:spcPct val="115000"/>
                        </a:lnSpc>
                        <a:spcAft>
                          <a:spcPts val="1500"/>
                        </a:spcAft>
                      </a:pPr>
                      <a:r>
                        <a:rPr lang="ru-RU" sz="1600" dirty="0">
                          <a:effectLst/>
                        </a:rPr>
                        <a:t>Непроверяемые гласные</a:t>
                      </a:r>
                      <a:endParaRPr lang="ru-RU" sz="1600" dirty="0">
                        <a:effectLst/>
                        <a:latin typeface="+mj-lt"/>
                        <a:ea typeface="Times New Roman"/>
                        <a:cs typeface="Times New Roman"/>
                      </a:endParaRPr>
                    </a:p>
                  </a:txBody>
                  <a:tcPr marL="73025" marR="73025" marT="0" marB="0"/>
                </a:tc>
              </a:tr>
              <a:tr h="565963">
                <a:tc>
                  <a:txBody>
                    <a:bodyPr/>
                    <a:lstStyle/>
                    <a:p>
                      <a:pPr>
                        <a:lnSpc>
                          <a:spcPct val="115000"/>
                        </a:lnSpc>
                      </a:pPr>
                      <a:endParaRPr lang="ru-RU" sz="1100">
                        <a:effectLst/>
                        <a:latin typeface="Calibri"/>
                      </a:endParaRPr>
                    </a:p>
                  </a:txBody>
                  <a:tcPr marL="73025" marR="0" marT="0" marB="0"/>
                </a:tc>
                <a:tc>
                  <a:txBody>
                    <a:bodyPr/>
                    <a:lstStyle/>
                    <a:p>
                      <a:pPr>
                        <a:lnSpc>
                          <a:spcPct val="115000"/>
                        </a:lnSpc>
                      </a:pPr>
                      <a:endParaRPr lang="ru-RU" sz="1100">
                        <a:effectLst/>
                        <a:latin typeface="Calibri"/>
                      </a:endParaRPr>
                    </a:p>
                  </a:txBody>
                  <a:tcPr marL="73025" marR="0" marT="0" marB="0"/>
                </a:tc>
                <a:tc>
                  <a:txBody>
                    <a:bodyPr/>
                    <a:lstStyle/>
                    <a:p>
                      <a:pPr>
                        <a:lnSpc>
                          <a:spcPct val="115000"/>
                        </a:lnSpc>
                      </a:pPr>
                      <a:endParaRPr lang="ru-RU" sz="1100" dirty="0">
                        <a:effectLst/>
                        <a:latin typeface="Calibri"/>
                      </a:endParaRPr>
                    </a:p>
                  </a:txBody>
                  <a:tcPr marL="73025" marR="73025" marT="0" marB="0"/>
                </a:tc>
              </a:tr>
            </a:tbl>
          </a:graphicData>
        </a:graphic>
      </p:graphicFrame>
    </p:spTree>
    <p:extLst>
      <p:ext uri="{BB962C8B-B14F-4D97-AF65-F5344CB8AC3E}">
        <p14:creationId xmlns:p14="http://schemas.microsoft.com/office/powerpoint/2010/main" val="38880460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548680"/>
            <a:ext cx="8229600" cy="1143000"/>
          </a:xfrm>
        </p:spPr>
        <p:txBody>
          <a:bodyPr>
            <a:normAutofit fontScale="90000"/>
          </a:bodyPr>
          <a:lstStyle/>
          <a:p>
            <a:r>
              <a:rPr lang="ru-RU" b="1" dirty="0" smtClean="0">
                <a:solidFill>
                  <a:srgbClr val="660033"/>
                </a:solidFill>
              </a:rPr>
              <a:t>Найди ошибку</a:t>
            </a:r>
            <a:r>
              <a:rPr lang="ru-RU" dirty="0" smtClean="0">
                <a:solidFill>
                  <a:srgbClr val="660033"/>
                </a:solidFill>
              </a:rPr>
              <a:t/>
            </a:r>
            <a:br>
              <a:rPr lang="ru-RU" dirty="0" smtClean="0">
                <a:solidFill>
                  <a:srgbClr val="660033"/>
                </a:solidFill>
              </a:rPr>
            </a:br>
            <a:endParaRPr lang="ru-RU" dirty="0">
              <a:solidFill>
                <a:srgbClr val="660033"/>
              </a:solidFill>
            </a:endParaRPr>
          </a:p>
        </p:txBody>
      </p:sp>
      <p:sp>
        <p:nvSpPr>
          <p:cNvPr id="3" name="Объект 2"/>
          <p:cNvSpPr>
            <a:spLocks noGrp="1"/>
          </p:cNvSpPr>
          <p:nvPr>
            <p:ph idx="1"/>
          </p:nvPr>
        </p:nvSpPr>
        <p:spPr>
          <a:xfrm>
            <a:off x="539552" y="1700808"/>
            <a:ext cx="8229600" cy="2736304"/>
          </a:xfrm>
        </p:spPr>
        <p:txBody>
          <a:bodyPr>
            <a:normAutofit/>
          </a:bodyPr>
          <a:lstStyle/>
          <a:p>
            <a:pPr marL="0" indent="0">
              <a:buNone/>
            </a:pPr>
            <a:r>
              <a:rPr lang="ru-RU" sz="2800" dirty="0" smtClean="0"/>
              <a:t>Революционный</a:t>
            </a:r>
            <a:r>
              <a:rPr lang="ru-RU" sz="2800" dirty="0"/>
              <a:t>, </a:t>
            </a:r>
            <a:r>
              <a:rPr lang="ru-RU" sz="2800" dirty="0" err="1"/>
              <a:t>орлинный</a:t>
            </a:r>
            <a:r>
              <a:rPr lang="ru-RU" sz="2800" dirty="0"/>
              <a:t>, восторженный, </a:t>
            </a:r>
            <a:r>
              <a:rPr lang="ru-RU" sz="2800" dirty="0" err="1"/>
              <a:t>овсянный</a:t>
            </a:r>
            <a:r>
              <a:rPr lang="ru-RU" sz="2800" dirty="0"/>
              <a:t>, </a:t>
            </a:r>
            <a:r>
              <a:rPr lang="ru-RU" sz="2800" dirty="0" err="1"/>
              <a:t>шерстянной</a:t>
            </a:r>
            <a:r>
              <a:rPr lang="ru-RU" sz="2800" dirty="0"/>
              <a:t>, обеденный, </a:t>
            </a:r>
            <a:r>
              <a:rPr lang="ru-RU" sz="2800" dirty="0" err="1"/>
              <a:t>оловяный</a:t>
            </a:r>
            <a:r>
              <a:rPr lang="ru-RU" sz="2800" dirty="0"/>
              <a:t>, кожаный, деревяный, звериный, </a:t>
            </a:r>
            <a:r>
              <a:rPr lang="ru-RU" sz="2800" dirty="0" err="1"/>
              <a:t>торфянной</a:t>
            </a:r>
            <a:r>
              <a:rPr lang="ru-RU" sz="2800" dirty="0"/>
              <a:t>, экскурсионный, </a:t>
            </a:r>
            <a:r>
              <a:rPr lang="ru-RU" sz="2800" dirty="0" err="1"/>
              <a:t>письменый</a:t>
            </a:r>
            <a:r>
              <a:rPr lang="ru-RU" sz="2800" dirty="0"/>
              <a:t>, стеклянный, авиационный, песчаный, </a:t>
            </a:r>
            <a:r>
              <a:rPr lang="ru-RU" sz="2800" dirty="0" err="1"/>
              <a:t>костянной</a:t>
            </a:r>
            <a:r>
              <a:rPr lang="ru-RU" sz="2800" dirty="0"/>
              <a:t>, обыкновенный.</a:t>
            </a:r>
          </a:p>
          <a:p>
            <a:pPr marL="0" indent="0">
              <a:buNone/>
            </a:pPr>
            <a:endParaRPr lang="ru-RU" dirty="0"/>
          </a:p>
        </p:txBody>
      </p:sp>
    </p:spTree>
    <p:extLst>
      <p:ext uri="{BB962C8B-B14F-4D97-AF65-F5344CB8AC3E}">
        <p14:creationId xmlns:p14="http://schemas.microsoft.com/office/powerpoint/2010/main" val="31373281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660033"/>
                </a:solidFill>
              </a:rPr>
              <a:t>Исправь ошибку</a:t>
            </a:r>
            <a:endParaRPr lang="ru-RU" b="1" dirty="0">
              <a:solidFill>
                <a:srgbClr val="660033"/>
              </a:solidFill>
            </a:endParaRPr>
          </a:p>
        </p:txBody>
      </p:sp>
      <p:sp>
        <p:nvSpPr>
          <p:cNvPr id="4" name="Объект 3"/>
          <p:cNvSpPr>
            <a:spLocks noGrp="1"/>
          </p:cNvSpPr>
          <p:nvPr>
            <p:ph idx="1"/>
          </p:nvPr>
        </p:nvSpPr>
        <p:spPr>
          <a:xfrm>
            <a:off x="457200" y="1600200"/>
            <a:ext cx="8229600" cy="2554545"/>
          </a:xfrm>
          <a:prstGeom prst="rect">
            <a:avLst/>
          </a:prstGeom>
        </p:spPr>
        <p:txBody>
          <a:bodyPr wrap="square">
            <a:spAutoFit/>
          </a:bodyPr>
          <a:lstStyle/>
          <a:p>
            <a:pPr marL="0" indent="0">
              <a:buNone/>
            </a:pPr>
            <a:r>
              <a:rPr lang="ru-RU" dirty="0" smtClean="0"/>
              <a:t> </a:t>
            </a:r>
            <a:r>
              <a:rPr lang="ru-RU" dirty="0"/>
              <a:t>Огурцы, на </a:t>
            </a:r>
            <a:r>
              <a:rPr lang="ru-RU" dirty="0" err="1"/>
              <a:t>ципочках</a:t>
            </a:r>
            <a:r>
              <a:rPr lang="ru-RU" dirty="0"/>
              <a:t>, </a:t>
            </a:r>
            <a:r>
              <a:rPr lang="ru-RU" dirty="0" err="1"/>
              <a:t>цырк</a:t>
            </a:r>
            <a:r>
              <a:rPr lang="ru-RU" dirty="0"/>
              <a:t>, </a:t>
            </a:r>
            <a:r>
              <a:rPr lang="ru-RU" dirty="0" err="1"/>
              <a:t>дирекцыя</a:t>
            </a:r>
            <a:r>
              <a:rPr lang="ru-RU" dirty="0"/>
              <a:t>, </a:t>
            </a:r>
            <a:r>
              <a:rPr lang="ru-RU" dirty="0" err="1"/>
              <a:t>бледнолиций</a:t>
            </a:r>
            <a:r>
              <a:rPr lang="ru-RU" dirty="0"/>
              <a:t>, циклоп,  </a:t>
            </a:r>
            <a:r>
              <a:rPr lang="ru-RU" dirty="0" err="1"/>
              <a:t>цылиндр</a:t>
            </a:r>
            <a:r>
              <a:rPr lang="ru-RU" dirty="0"/>
              <a:t>, организация, цыган, </a:t>
            </a:r>
            <a:r>
              <a:rPr lang="ru-RU" dirty="0" err="1"/>
              <a:t>революцыонный</a:t>
            </a:r>
            <a:r>
              <a:rPr lang="ru-RU" dirty="0"/>
              <a:t>, цинк, цыпленок, </a:t>
            </a:r>
            <a:r>
              <a:rPr lang="ru-RU" dirty="0" err="1"/>
              <a:t>сестрицин</a:t>
            </a:r>
            <a:r>
              <a:rPr lang="ru-RU" dirty="0"/>
              <a:t> платок, </a:t>
            </a:r>
            <a:r>
              <a:rPr lang="ru-RU" dirty="0" err="1"/>
              <a:t>куций</a:t>
            </a:r>
            <a:r>
              <a:rPr lang="ru-RU" dirty="0"/>
              <a:t>, овцы, </a:t>
            </a:r>
            <a:r>
              <a:rPr lang="ru-RU" dirty="0" err="1"/>
              <a:t>станцыя</a:t>
            </a:r>
            <a:r>
              <a:rPr lang="ru-RU" dirty="0"/>
              <a:t>, цикорий.</a:t>
            </a:r>
          </a:p>
        </p:txBody>
      </p:sp>
    </p:spTree>
    <p:extLst>
      <p:ext uri="{BB962C8B-B14F-4D97-AF65-F5344CB8AC3E}">
        <p14:creationId xmlns:p14="http://schemas.microsoft.com/office/powerpoint/2010/main" val="13544730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836712"/>
            <a:ext cx="8229600" cy="1143000"/>
          </a:xfrm>
        </p:spPr>
        <p:txBody>
          <a:bodyPr>
            <a:normAutofit fontScale="90000"/>
          </a:bodyPr>
          <a:lstStyle/>
          <a:p>
            <a:r>
              <a:rPr lang="ru-RU" b="1" dirty="0" err="1" smtClean="0">
                <a:solidFill>
                  <a:srgbClr val="660033"/>
                </a:solidFill>
              </a:rPr>
              <a:t>Ек</a:t>
            </a:r>
            <a:r>
              <a:rPr lang="ru-RU" b="1" dirty="0" smtClean="0">
                <a:solidFill>
                  <a:srgbClr val="660033"/>
                </a:solidFill>
              </a:rPr>
              <a:t> или </a:t>
            </a:r>
            <a:r>
              <a:rPr lang="ru-RU" b="1" dirty="0" err="1" smtClean="0">
                <a:solidFill>
                  <a:srgbClr val="660033"/>
                </a:solidFill>
              </a:rPr>
              <a:t>ик</a:t>
            </a:r>
            <a:r>
              <a:rPr lang="ru-RU" b="1" dirty="0" smtClean="0">
                <a:solidFill>
                  <a:srgbClr val="660033"/>
                </a:solidFill>
              </a:rPr>
              <a:t>? Запиши, исправляя ошибки.</a:t>
            </a:r>
            <a:br>
              <a:rPr lang="ru-RU" b="1" dirty="0" smtClean="0">
                <a:solidFill>
                  <a:srgbClr val="660033"/>
                </a:solidFill>
              </a:rPr>
            </a:br>
            <a:endParaRPr lang="ru-RU" b="1" dirty="0">
              <a:solidFill>
                <a:srgbClr val="660033"/>
              </a:solidFill>
            </a:endParaRPr>
          </a:p>
        </p:txBody>
      </p:sp>
      <p:sp>
        <p:nvSpPr>
          <p:cNvPr id="3" name="Объект 2"/>
          <p:cNvSpPr>
            <a:spLocks noGrp="1"/>
          </p:cNvSpPr>
          <p:nvPr>
            <p:ph idx="1"/>
          </p:nvPr>
        </p:nvSpPr>
        <p:spPr>
          <a:xfrm>
            <a:off x="683568" y="2564904"/>
            <a:ext cx="8013576" cy="2160240"/>
          </a:xfrm>
        </p:spPr>
        <p:txBody>
          <a:bodyPr/>
          <a:lstStyle/>
          <a:p>
            <a:pPr marL="0" indent="0">
              <a:buNone/>
            </a:pPr>
            <a:r>
              <a:rPr lang="ru-RU" dirty="0" smtClean="0"/>
              <a:t>Внучек, </a:t>
            </a:r>
            <a:r>
              <a:rPr lang="ru-RU" dirty="0" err="1" smtClean="0"/>
              <a:t>карандашек</a:t>
            </a:r>
            <a:r>
              <a:rPr lang="ru-RU" dirty="0" smtClean="0"/>
              <a:t>, станочек, </a:t>
            </a:r>
            <a:r>
              <a:rPr lang="ru-RU" dirty="0" err="1" smtClean="0"/>
              <a:t>орешик</a:t>
            </a:r>
            <a:r>
              <a:rPr lang="ru-RU" dirty="0" smtClean="0"/>
              <a:t>, </a:t>
            </a:r>
            <a:r>
              <a:rPr lang="ru-RU" dirty="0" err="1" smtClean="0"/>
              <a:t>замочик</a:t>
            </a:r>
            <a:r>
              <a:rPr lang="ru-RU" dirty="0" smtClean="0"/>
              <a:t>, кирпичик, столик, </a:t>
            </a:r>
            <a:r>
              <a:rPr lang="ru-RU" dirty="0" err="1" smtClean="0"/>
              <a:t>арбузик</a:t>
            </a:r>
            <a:r>
              <a:rPr lang="ru-RU" dirty="0" smtClean="0"/>
              <a:t>, </a:t>
            </a:r>
            <a:r>
              <a:rPr lang="ru-RU" dirty="0" err="1" smtClean="0"/>
              <a:t>огуречек</a:t>
            </a:r>
            <a:r>
              <a:rPr lang="ru-RU" dirty="0" smtClean="0"/>
              <a:t>, </a:t>
            </a:r>
            <a:r>
              <a:rPr lang="ru-RU" dirty="0" err="1" smtClean="0"/>
              <a:t>островочик</a:t>
            </a:r>
            <a:r>
              <a:rPr lang="ru-RU" dirty="0" smtClean="0"/>
              <a:t>, цветик, </a:t>
            </a:r>
            <a:r>
              <a:rPr lang="ru-RU" dirty="0" err="1" smtClean="0"/>
              <a:t>лесочик</a:t>
            </a:r>
            <a:r>
              <a:rPr lang="ru-RU" dirty="0" smtClean="0"/>
              <a:t>, листик, </a:t>
            </a:r>
            <a:r>
              <a:rPr lang="ru-RU" dirty="0" err="1" smtClean="0"/>
              <a:t>дружочик</a:t>
            </a:r>
            <a:r>
              <a:rPr lang="ru-RU" dirty="0" smtClean="0"/>
              <a:t>. </a:t>
            </a:r>
          </a:p>
          <a:p>
            <a:pPr marL="0" indent="0">
              <a:buNone/>
            </a:pPr>
            <a:endParaRPr lang="ru-RU" dirty="0"/>
          </a:p>
        </p:txBody>
      </p:sp>
    </p:spTree>
    <p:extLst>
      <p:ext uri="{BB962C8B-B14F-4D97-AF65-F5344CB8AC3E}">
        <p14:creationId xmlns:p14="http://schemas.microsoft.com/office/powerpoint/2010/main" val="11106442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8229600" cy="1143000"/>
          </a:xfrm>
        </p:spPr>
        <p:txBody>
          <a:bodyPr>
            <a:normAutofit fontScale="90000"/>
          </a:bodyPr>
          <a:lstStyle/>
          <a:p>
            <a:r>
              <a:rPr lang="ru-RU" b="1" dirty="0" smtClean="0">
                <a:solidFill>
                  <a:srgbClr val="660033"/>
                </a:solidFill>
              </a:rPr>
              <a:t>Задания  с выбором ответа</a:t>
            </a:r>
            <a:br>
              <a:rPr lang="ru-RU" b="1" dirty="0" smtClean="0">
                <a:solidFill>
                  <a:srgbClr val="660033"/>
                </a:solidFill>
              </a:rPr>
            </a:br>
            <a:endParaRPr lang="ru-RU" b="1" dirty="0">
              <a:solidFill>
                <a:srgbClr val="660033"/>
              </a:solidFill>
            </a:endParaRPr>
          </a:p>
        </p:txBody>
      </p:sp>
      <p:sp>
        <p:nvSpPr>
          <p:cNvPr id="3" name="Объект 2"/>
          <p:cNvSpPr>
            <a:spLocks noGrp="1"/>
          </p:cNvSpPr>
          <p:nvPr>
            <p:ph idx="1"/>
          </p:nvPr>
        </p:nvSpPr>
        <p:spPr>
          <a:xfrm>
            <a:off x="395536" y="1700808"/>
            <a:ext cx="8229600" cy="4525963"/>
          </a:xfrm>
        </p:spPr>
        <p:txBody>
          <a:bodyPr>
            <a:normAutofit fontScale="70000" lnSpcReduction="20000"/>
          </a:bodyPr>
          <a:lstStyle/>
          <a:p>
            <a:pPr marL="0" indent="0">
              <a:buNone/>
            </a:pPr>
            <a:r>
              <a:rPr lang="ru-RU" dirty="0" smtClean="0"/>
              <a:t>-В каком слове правописание суффикса является исключением из правила?</a:t>
            </a:r>
          </a:p>
          <a:p>
            <a:pPr marL="0" indent="0">
              <a:buNone/>
            </a:pPr>
            <a:r>
              <a:rPr lang="ru-RU" b="1" dirty="0" smtClean="0"/>
              <a:t>1) серебряный 2) оловянный 3) брошенный 4) былинный</a:t>
            </a:r>
          </a:p>
          <a:p>
            <a:endParaRPr lang="ru-RU" dirty="0" smtClean="0"/>
          </a:p>
          <a:p>
            <a:pPr marL="0" indent="0">
              <a:buNone/>
            </a:pPr>
            <a:r>
              <a:rPr lang="ru-RU" dirty="0" smtClean="0"/>
              <a:t>-В каком слове правописание суффикса определяется правилом: «В прилагательных, образованных при помощи суффикса -н- от основы существительного, оканчивающейся на -н-, пишется </a:t>
            </a:r>
            <a:r>
              <a:rPr lang="ru-RU" dirty="0" err="1" smtClean="0"/>
              <a:t>нн</a:t>
            </a:r>
            <a:r>
              <a:rPr lang="ru-RU" dirty="0" smtClean="0"/>
              <a:t>»?</a:t>
            </a:r>
          </a:p>
          <a:p>
            <a:pPr marL="0" indent="0">
              <a:buNone/>
            </a:pPr>
            <a:r>
              <a:rPr lang="ru-RU" b="1" dirty="0" smtClean="0"/>
              <a:t>1) установленный 2) многочисленный 3) коленный 4) данный</a:t>
            </a:r>
          </a:p>
          <a:p>
            <a:endParaRPr lang="ru-RU" dirty="0" smtClean="0"/>
          </a:p>
          <a:p>
            <a:pPr marL="0" indent="0">
              <a:buNone/>
            </a:pPr>
            <a:r>
              <a:rPr lang="ru-RU" dirty="0" smtClean="0"/>
              <a:t>- Укажите слово, написание которого определяется правилом о правописании отымённых прилагательных, образованных с помощью суффикса –</a:t>
            </a:r>
            <a:r>
              <a:rPr lang="ru-RU" dirty="0" err="1" smtClean="0"/>
              <a:t>енн</a:t>
            </a:r>
            <a:r>
              <a:rPr lang="ru-RU" dirty="0" smtClean="0"/>
              <a:t>-(-</a:t>
            </a:r>
            <a:r>
              <a:rPr lang="ru-RU" dirty="0" err="1" smtClean="0"/>
              <a:t>онн</a:t>
            </a:r>
            <a:r>
              <a:rPr lang="ru-RU" dirty="0" smtClean="0"/>
              <a:t>-).</a:t>
            </a:r>
          </a:p>
          <a:p>
            <a:pPr marL="0" indent="0">
              <a:buNone/>
            </a:pPr>
            <a:r>
              <a:rPr lang="ru-RU" b="1" dirty="0" smtClean="0"/>
              <a:t>1) весенний 2) болезненный 3) удалённый 4) картонный</a:t>
            </a:r>
          </a:p>
          <a:p>
            <a:endParaRPr lang="ru-RU" dirty="0" smtClean="0"/>
          </a:p>
          <a:p>
            <a:endParaRPr lang="ru-RU" dirty="0"/>
          </a:p>
        </p:txBody>
      </p:sp>
    </p:spTree>
    <p:extLst>
      <p:ext uri="{BB962C8B-B14F-4D97-AF65-F5344CB8AC3E}">
        <p14:creationId xmlns:p14="http://schemas.microsoft.com/office/powerpoint/2010/main" val="39458734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19871" y="332656"/>
            <a:ext cx="7992888" cy="1200329"/>
          </a:xfrm>
          <a:prstGeom prst="rect">
            <a:avLst/>
          </a:prstGeom>
        </p:spPr>
        <p:txBody>
          <a:bodyPr wrap="square">
            <a:spAutoFit/>
          </a:bodyPr>
          <a:lstStyle/>
          <a:p>
            <a:r>
              <a:rPr lang="ru-RU" sz="2400" b="1" dirty="0" smtClean="0"/>
              <a:t>Выпишите из данного предложения слова в зависимости от формулировки задания. Графически обозначьте орфограммы</a:t>
            </a:r>
            <a:endParaRPr lang="ru-RU" sz="2400" b="1" dirty="0"/>
          </a:p>
        </p:txBody>
      </p:sp>
      <p:sp>
        <p:nvSpPr>
          <p:cNvPr id="5" name="Прямоугольник 4"/>
          <p:cNvSpPr/>
          <p:nvPr/>
        </p:nvSpPr>
        <p:spPr>
          <a:xfrm>
            <a:off x="502747" y="1844824"/>
            <a:ext cx="8064896" cy="4278094"/>
          </a:xfrm>
          <a:prstGeom prst="rect">
            <a:avLst/>
          </a:prstGeom>
        </p:spPr>
        <p:txBody>
          <a:bodyPr wrap="square">
            <a:spAutoFit/>
          </a:bodyPr>
          <a:lstStyle/>
          <a:p>
            <a:r>
              <a:rPr lang="ru-RU" sz="3200" i="1" dirty="0" smtClean="0">
                <a:solidFill>
                  <a:srgbClr val="660033"/>
                </a:solidFill>
                <a:latin typeface="Times New Roman" pitchFamily="18" charset="0"/>
                <a:cs typeface="Times New Roman" pitchFamily="18" charset="0"/>
              </a:rPr>
              <a:t>Возгорается костер все сильнее, рассекая воздушный простор, притупляя все чувства лихие, никогда не подвластные мне .</a:t>
            </a:r>
          </a:p>
          <a:p>
            <a:endParaRPr lang="ru-RU" sz="3200" i="1" dirty="0">
              <a:solidFill>
                <a:srgbClr val="660033"/>
              </a:solidFill>
              <a:latin typeface="Times New Roman" pitchFamily="18" charset="0"/>
              <a:cs typeface="Times New Roman" pitchFamily="18" charset="0"/>
            </a:endParaRPr>
          </a:p>
          <a:p>
            <a:r>
              <a:rPr lang="ru-RU" dirty="0" smtClean="0"/>
              <a:t>(1) слово, в котором правописание приставки зависит от глухости последующего согласного;</a:t>
            </a:r>
          </a:p>
          <a:p>
            <a:r>
              <a:rPr lang="ru-RU" dirty="0" smtClean="0"/>
              <a:t>2) слово, в котором правописание приставки зависит от звонкости последующего согласного;</a:t>
            </a:r>
          </a:p>
          <a:p>
            <a:r>
              <a:rPr lang="ru-RU" dirty="0" smtClean="0"/>
              <a:t>3) слово, в котором правописание приставки зависит от значения;</a:t>
            </a:r>
          </a:p>
          <a:p>
            <a:r>
              <a:rPr lang="ru-RU" dirty="0" smtClean="0"/>
              <a:t>4) слово, в котором правописание приставки зависит от ударения;</a:t>
            </a:r>
          </a:p>
          <a:p>
            <a:r>
              <a:rPr lang="ru-RU" dirty="0" smtClean="0"/>
              <a:t>5) слово, в котором правописание приставки не зависит ни от каких условий (неизменяемая приставка).</a:t>
            </a:r>
            <a:endParaRPr lang="ru-RU" dirty="0"/>
          </a:p>
        </p:txBody>
      </p:sp>
    </p:spTree>
    <p:extLst>
      <p:ext uri="{BB962C8B-B14F-4D97-AF65-F5344CB8AC3E}">
        <p14:creationId xmlns:p14="http://schemas.microsoft.com/office/powerpoint/2010/main" val="211339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332656"/>
            <a:ext cx="8424936" cy="1080120"/>
          </a:xfrm>
        </p:spPr>
        <p:txBody>
          <a:bodyPr>
            <a:noAutofit/>
          </a:bodyPr>
          <a:lstStyle/>
          <a:p>
            <a:pPr marL="0" indent="0" algn="ctr">
              <a:buNone/>
            </a:pPr>
            <a:r>
              <a:rPr lang="ru-RU" sz="2400" b="1" dirty="0" smtClean="0">
                <a:solidFill>
                  <a:srgbClr val="660033"/>
                </a:solidFill>
              </a:rPr>
              <a:t>Перфокарта «Дефисное, слитное и раздельное написание слов разных частей речи»</a:t>
            </a:r>
            <a:r>
              <a:rPr lang="ru-RU" sz="2800" b="1" dirty="0" smtClean="0">
                <a:solidFill>
                  <a:srgbClr val="660033"/>
                </a:solidFill>
              </a:rPr>
              <a:t/>
            </a:r>
            <a:br>
              <a:rPr lang="ru-RU" sz="2800" b="1" dirty="0" smtClean="0">
                <a:solidFill>
                  <a:srgbClr val="660033"/>
                </a:solidFill>
              </a:rPr>
            </a:br>
            <a:r>
              <a:rPr lang="ru-RU" sz="2800" dirty="0" smtClean="0"/>
              <a:t/>
            </a:r>
            <a:br>
              <a:rPr lang="ru-RU" sz="2800" dirty="0" smtClean="0"/>
            </a:br>
            <a:endParaRPr lang="ru-RU" sz="2800" dirty="0"/>
          </a:p>
        </p:txBody>
      </p:sp>
      <p:graphicFrame>
        <p:nvGraphicFramePr>
          <p:cNvPr id="4" name="Таблица 3"/>
          <p:cNvGraphicFramePr>
            <a:graphicFrameLocks noGrp="1"/>
          </p:cNvGraphicFramePr>
          <p:nvPr>
            <p:extLst>
              <p:ext uri="{D42A27DB-BD31-4B8C-83A1-F6EECF244321}">
                <p14:modId xmlns:p14="http://schemas.microsoft.com/office/powerpoint/2010/main" val="4282159752"/>
              </p:ext>
            </p:extLst>
          </p:nvPr>
        </p:nvGraphicFramePr>
        <p:xfrm>
          <a:off x="683569" y="1340769"/>
          <a:ext cx="7704855" cy="5040559"/>
        </p:xfrm>
        <a:graphic>
          <a:graphicData uri="http://schemas.openxmlformats.org/drawingml/2006/table">
            <a:tbl>
              <a:tblPr firstRow="1" firstCol="1" bandRow="1">
                <a:tableStyleId>{7DF18680-E054-41AD-8BC1-D1AEF772440D}</a:tableStyleId>
              </a:tblPr>
              <a:tblGrid>
                <a:gridCol w="2909198"/>
                <a:gridCol w="1594790"/>
                <a:gridCol w="1466829"/>
                <a:gridCol w="1734038"/>
              </a:tblGrid>
              <a:tr h="439219">
                <a:tc>
                  <a:txBody>
                    <a:bodyPr/>
                    <a:lstStyle/>
                    <a:p>
                      <a:pPr algn="ctr">
                        <a:lnSpc>
                          <a:spcPct val="115000"/>
                        </a:lnSpc>
                        <a:spcAft>
                          <a:spcPts val="750"/>
                        </a:spcAft>
                      </a:pPr>
                      <a:r>
                        <a:rPr lang="ru-RU" sz="2000" dirty="0">
                          <a:effectLst/>
                        </a:rPr>
                        <a:t>Слова</a:t>
                      </a:r>
                      <a:endParaRPr lang="ru-RU" sz="2000" dirty="0">
                        <a:effectLst/>
                        <a:latin typeface="+mj-lt"/>
                        <a:ea typeface="Times New Roman"/>
                        <a:cs typeface="Times New Roman"/>
                      </a:endParaRPr>
                    </a:p>
                  </a:txBody>
                  <a:tcPr marL="73025" marR="73025" marT="0" marB="0"/>
                </a:tc>
                <a:tc>
                  <a:txBody>
                    <a:bodyPr/>
                    <a:lstStyle/>
                    <a:p>
                      <a:pPr algn="ctr">
                        <a:lnSpc>
                          <a:spcPct val="115000"/>
                        </a:lnSpc>
                        <a:spcAft>
                          <a:spcPts val="750"/>
                        </a:spcAft>
                      </a:pPr>
                      <a:r>
                        <a:rPr lang="ru-RU" sz="2000">
                          <a:effectLst/>
                        </a:rPr>
                        <a:t>Слитно</a:t>
                      </a:r>
                      <a:endParaRPr lang="ru-RU" sz="2000">
                        <a:effectLst/>
                        <a:latin typeface="+mj-lt"/>
                        <a:ea typeface="Times New Roman"/>
                        <a:cs typeface="Times New Roman"/>
                      </a:endParaRPr>
                    </a:p>
                  </a:txBody>
                  <a:tcPr marL="73025" marR="73025" marT="0" marB="0"/>
                </a:tc>
                <a:tc>
                  <a:txBody>
                    <a:bodyPr/>
                    <a:lstStyle/>
                    <a:p>
                      <a:pPr algn="ctr">
                        <a:lnSpc>
                          <a:spcPct val="115000"/>
                        </a:lnSpc>
                        <a:spcAft>
                          <a:spcPts val="750"/>
                        </a:spcAft>
                      </a:pPr>
                      <a:r>
                        <a:rPr lang="ru-RU" sz="2000">
                          <a:effectLst/>
                        </a:rPr>
                        <a:t>Раздельно</a:t>
                      </a:r>
                      <a:endParaRPr lang="ru-RU" sz="2000">
                        <a:effectLst/>
                        <a:latin typeface="+mj-lt"/>
                        <a:ea typeface="Times New Roman"/>
                        <a:cs typeface="Times New Roman"/>
                      </a:endParaRPr>
                    </a:p>
                  </a:txBody>
                  <a:tcPr marL="73025" marR="73025" marT="0" marB="0"/>
                </a:tc>
                <a:tc>
                  <a:txBody>
                    <a:bodyPr/>
                    <a:lstStyle/>
                    <a:p>
                      <a:pPr algn="ctr">
                        <a:lnSpc>
                          <a:spcPct val="115000"/>
                        </a:lnSpc>
                        <a:spcAft>
                          <a:spcPts val="750"/>
                        </a:spcAft>
                      </a:pPr>
                      <a:r>
                        <a:rPr lang="ru-RU" sz="2000">
                          <a:effectLst/>
                        </a:rPr>
                        <a:t>Через дефис</a:t>
                      </a:r>
                      <a:endParaRPr lang="ru-RU" sz="2000">
                        <a:effectLst/>
                        <a:latin typeface="+mj-lt"/>
                        <a:ea typeface="Times New Roman"/>
                        <a:cs typeface="Times New Roman"/>
                      </a:endParaRPr>
                    </a:p>
                  </a:txBody>
                  <a:tcPr marL="73025" marR="73025" marT="0" marB="0"/>
                </a:tc>
              </a:tr>
              <a:tr h="460134">
                <a:tc>
                  <a:txBody>
                    <a:bodyPr/>
                    <a:lstStyle/>
                    <a:p>
                      <a:pPr algn="ctr">
                        <a:lnSpc>
                          <a:spcPct val="115000"/>
                        </a:lnSpc>
                        <a:spcAft>
                          <a:spcPts val="750"/>
                        </a:spcAft>
                      </a:pPr>
                      <a:r>
                        <a:rPr lang="ru-RU" sz="2000" dirty="0">
                          <a:effectLst/>
                        </a:rPr>
                        <a:t>(кое)кто</a:t>
                      </a:r>
                      <a:endParaRPr lang="ru-RU" sz="2000" dirty="0">
                        <a:effectLst/>
                        <a:latin typeface="+mj-lt"/>
                        <a:ea typeface="Times New Roman"/>
                        <a:cs typeface="Times New Roman"/>
                      </a:endParaRPr>
                    </a:p>
                  </a:txBody>
                  <a:tcPr marL="73025" marR="73025" marT="0" marB="0"/>
                </a:tc>
                <a:tc>
                  <a:txBody>
                    <a:bodyPr/>
                    <a:lstStyle/>
                    <a:p>
                      <a:pPr>
                        <a:lnSpc>
                          <a:spcPct val="115000"/>
                        </a:lnSpc>
                      </a:pPr>
                      <a:endParaRPr lang="ru-RU" sz="2000">
                        <a:effectLst/>
                        <a:latin typeface="+mj-lt"/>
                      </a:endParaRPr>
                    </a:p>
                  </a:txBody>
                  <a:tcPr marL="73025" marR="73025" marT="0" marB="0"/>
                </a:tc>
                <a:tc>
                  <a:txBody>
                    <a:bodyPr/>
                    <a:lstStyle/>
                    <a:p>
                      <a:pPr>
                        <a:lnSpc>
                          <a:spcPct val="115000"/>
                        </a:lnSpc>
                      </a:pPr>
                      <a:endParaRPr lang="ru-RU" sz="2000">
                        <a:effectLst/>
                        <a:latin typeface="+mj-lt"/>
                      </a:endParaRPr>
                    </a:p>
                  </a:txBody>
                  <a:tcPr marL="73025" marR="73025" marT="0" marB="0"/>
                </a:tc>
                <a:tc>
                  <a:txBody>
                    <a:bodyPr/>
                    <a:lstStyle/>
                    <a:p>
                      <a:pPr>
                        <a:lnSpc>
                          <a:spcPct val="115000"/>
                        </a:lnSpc>
                      </a:pPr>
                      <a:endParaRPr lang="ru-RU" sz="2000">
                        <a:effectLst/>
                        <a:latin typeface="+mj-lt"/>
                      </a:endParaRPr>
                    </a:p>
                  </a:txBody>
                  <a:tcPr marL="73025" marR="73025" marT="0" marB="0"/>
                </a:tc>
              </a:tr>
              <a:tr h="460134">
                <a:tc>
                  <a:txBody>
                    <a:bodyPr/>
                    <a:lstStyle/>
                    <a:p>
                      <a:pPr algn="ctr">
                        <a:lnSpc>
                          <a:spcPct val="115000"/>
                        </a:lnSpc>
                        <a:spcAft>
                          <a:spcPts val="750"/>
                        </a:spcAft>
                      </a:pPr>
                      <a:r>
                        <a:rPr lang="ru-RU" sz="2000" dirty="0">
                          <a:effectLst/>
                        </a:rPr>
                        <a:t>(пол)лимона</a:t>
                      </a:r>
                      <a:endParaRPr lang="ru-RU" sz="2000" dirty="0">
                        <a:effectLst/>
                        <a:latin typeface="+mj-lt"/>
                        <a:ea typeface="Times New Roman"/>
                        <a:cs typeface="Times New Roman"/>
                      </a:endParaRPr>
                    </a:p>
                  </a:txBody>
                  <a:tcPr marL="73025" marR="73025" marT="0" marB="0"/>
                </a:tc>
                <a:tc>
                  <a:txBody>
                    <a:bodyPr/>
                    <a:lstStyle/>
                    <a:p>
                      <a:pPr>
                        <a:lnSpc>
                          <a:spcPct val="115000"/>
                        </a:lnSpc>
                      </a:pPr>
                      <a:endParaRPr lang="ru-RU" sz="2000">
                        <a:effectLst/>
                        <a:latin typeface="+mj-lt"/>
                      </a:endParaRPr>
                    </a:p>
                  </a:txBody>
                  <a:tcPr marL="73025" marR="73025" marT="0" marB="0"/>
                </a:tc>
                <a:tc>
                  <a:txBody>
                    <a:bodyPr/>
                    <a:lstStyle/>
                    <a:p>
                      <a:pPr>
                        <a:lnSpc>
                          <a:spcPct val="115000"/>
                        </a:lnSpc>
                      </a:pPr>
                      <a:endParaRPr lang="ru-RU" sz="2000">
                        <a:effectLst/>
                        <a:latin typeface="+mj-lt"/>
                      </a:endParaRPr>
                    </a:p>
                  </a:txBody>
                  <a:tcPr marL="73025" marR="73025" marT="0" marB="0"/>
                </a:tc>
                <a:tc>
                  <a:txBody>
                    <a:bodyPr/>
                    <a:lstStyle/>
                    <a:p>
                      <a:pPr>
                        <a:lnSpc>
                          <a:spcPct val="115000"/>
                        </a:lnSpc>
                      </a:pPr>
                      <a:endParaRPr lang="ru-RU" sz="2000">
                        <a:effectLst/>
                        <a:latin typeface="+mj-lt"/>
                      </a:endParaRPr>
                    </a:p>
                  </a:txBody>
                  <a:tcPr marL="73025" marR="73025" marT="0" marB="0"/>
                </a:tc>
              </a:tr>
              <a:tr h="460134">
                <a:tc>
                  <a:txBody>
                    <a:bodyPr/>
                    <a:lstStyle/>
                    <a:p>
                      <a:pPr algn="ctr">
                        <a:lnSpc>
                          <a:spcPct val="115000"/>
                        </a:lnSpc>
                        <a:spcAft>
                          <a:spcPts val="750"/>
                        </a:spcAft>
                      </a:pPr>
                      <a:r>
                        <a:rPr lang="ru-RU" sz="2000" dirty="0">
                          <a:effectLst/>
                        </a:rPr>
                        <a:t>(не)поднялся</a:t>
                      </a:r>
                      <a:endParaRPr lang="ru-RU" sz="2000" dirty="0">
                        <a:effectLst/>
                        <a:latin typeface="+mj-lt"/>
                        <a:ea typeface="Times New Roman"/>
                        <a:cs typeface="Times New Roman"/>
                      </a:endParaRPr>
                    </a:p>
                  </a:txBody>
                  <a:tcPr marL="73025" marR="73025" marT="0" marB="0"/>
                </a:tc>
                <a:tc>
                  <a:txBody>
                    <a:bodyPr/>
                    <a:lstStyle/>
                    <a:p>
                      <a:pPr>
                        <a:lnSpc>
                          <a:spcPct val="115000"/>
                        </a:lnSpc>
                      </a:pPr>
                      <a:endParaRPr lang="ru-RU" sz="2000" dirty="0">
                        <a:effectLst/>
                        <a:latin typeface="+mj-lt"/>
                      </a:endParaRPr>
                    </a:p>
                  </a:txBody>
                  <a:tcPr marL="73025" marR="73025" marT="0" marB="0"/>
                </a:tc>
                <a:tc>
                  <a:txBody>
                    <a:bodyPr/>
                    <a:lstStyle/>
                    <a:p>
                      <a:pPr>
                        <a:lnSpc>
                          <a:spcPct val="115000"/>
                        </a:lnSpc>
                      </a:pPr>
                      <a:endParaRPr lang="ru-RU" sz="2000">
                        <a:effectLst/>
                        <a:latin typeface="+mj-lt"/>
                      </a:endParaRPr>
                    </a:p>
                  </a:txBody>
                  <a:tcPr marL="73025" marR="73025" marT="0" marB="0"/>
                </a:tc>
                <a:tc>
                  <a:txBody>
                    <a:bodyPr/>
                    <a:lstStyle/>
                    <a:p>
                      <a:pPr>
                        <a:lnSpc>
                          <a:spcPct val="115000"/>
                        </a:lnSpc>
                      </a:pPr>
                      <a:endParaRPr lang="ru-RU" sz="2000">
                        <a:effectLst/>
                        <a:latin typeface="+mj-lt"/>
                      </a:endParaRPr>
                    </a:p>
                  </a:txBody>
                  <a:tcPr marL="73025" marR="73025" marT="0" marB="0"/>
                </a:tc>
              </a:tr>
              <a:tr h="460134">
                <a:tc>
                  <a:txBody>
                    <a:bodyPr/>
                    <a:lstStyle/>
                    <a:p>
                      <a:pPr algn="ctr">
                        <a:lnSpc>
                          <a:spcPct val="115000"/>
                        </a:lnSpc>
                        <a:spcAft>
                          <a:spcPts val="750"/>
                        </a:spcAft>
                      </a:pPr>
                      <a:r>
                        <a:rPr lang="ru-RU" sz="2000">
                          <a:effectLst/>
                        </a:rPr>
                        <a:t>(пол)дела</a:t>
                      </a:r>
                      <a:endParaRPr lang="ru-RU" sz="2000">
                        <a:effectLst/>
                        <a:latin typeface="+mj-lt"/>
                        <a:ea typeface="Times New Roman"/>
                        <a:cs typeface="Times New Roman"/>
                      </a:endParaRPr>
                    </a:p>
                  </a:txBody>
                  <a:tcPr marL="73025" marR="73025" marT="0" marB="0"/>
                </a:tc>
                <a:tc>
                  <a:txBody>
                    <a:bodyPr/>
                    <a:lstStyle/>
                    <a:p>
                      <a:pPr>
                        <a:lnSpc>
                          <a:spcPct val="115000"/>
                        </a:lnSpc>
                      </a:pPr>
                      <a:endParaRPr lang="ru-RU" sz="2000" dirty="0">
                        <a:effectLst/>
                        <a:latin typeface="+mj-lt"/>
                      </a:endParaRPr>
                    </a:p>
                  </a:txBody>
                  <a:tcPr marL="73025" marR="73025" marT="0" marB="0"/>
                </a:tc>
                <a:tc>
                  <a:txBody>
                    <a:bodyPr/>
                    <a:lstStyle/>
                    <a:p>
                      <a:pPr>
                        <a:lnSpc>
                          <a:spcPct val="115000"/>
                        </a:lnSpc>
                      </a:pPr>
                      <a:endParaRPr lang="ru-RU" sz="2000">
                        <a:effectLst/>
                        <a:latin typeface="+mj-lt"/>
                      </a:endParaRPr>
                    </a:p>
                  </a:txBody>
                  <a:tcPr marL="73025" marR="73025" marT="0" marB="0"/>
                </a:tc>
                <a:tc>
                  <a:txBody>
                    <a:bodyPr/>
                    <a:lstStyle/>
                    <a:p>
                      <a:pPr>
                        <a:lnSpc>
                          <a:spcPct val="115000"/>
                        </a:lnSpc>
                      </a:pPr>
                      <a:endParaRPr lang="ru-RU" sz="2000">
                        <a:effectLst/>
                        <a:latin typeface="+mj-lt"/>
                      </a:endParaRPr>
                    </a:p>
                  </a:txBody>
                  <a:tcPr marL="73025" marR="73025" marT="0" marB="0"/>
                </a:tc>
              </a:tr>
              <a:tr h="460134">
                <a:tc>
                  <a:txBody>
                    <a:bodyPr/>
                    <a:lstStyle/>
                    <a:p>
                      <a:pPr algn="ctr">
                        <a:lnSpc>
                          <a:spcPct val="115000"/>
                        </a:lnSpc>
                        <a:spcAft>
                          <a:spcPts val="750"/>
                        </a:spcAft>
                      </a:pPr>
                      <a:r>
                        <a:rPr lang="ru-RU" sz="2000" dirty="0">
                          <a:effectLst/>
                        </a:rPr>
                        <a:t>(не)знакомый</a:t>
                      </a:r>
                      <a:endParaRPr lang="ru-RU" sz="2000" dirty="0">
                        <a:effectLst/>
                        <a:latin typeface="+mj-lt"/>
                        <a:ea typeface="Times New Roman"/>
                        <a:cs typeface="Times New Roman"/>
                      </a:endParaRPr>
                    </a:p>
                  </a:txBody>
                  <a:tcPr marL="73025" marR="73025" marT="0" marB="0"/>
                </a:tc>
                <a:tc>
                  <a:txBody>
                    <a:bodyPr/>
                    <a:lstStyle/>
                    <a:p>
                      <a:pPr>
                        <a:lnSpc>
                          <a:spcPct val="115000"/>
                        </a:lnSpc>
                      </a:pPr>
                      <a:endParaRPr lang="ru-RU" sz="2000" dirty="0">
                        <a:effectLst/>
                        <a:latin typeface="+mj-lt"/>
                      </a:endParaRPr>
                    </a:p>
                  </a:txBody>
                  <a:tcPr marL="73025" marR="73025" marT="0" marB="0"/>
                </a:tc>
                <a:tc>
                  <a:txBody>
                    <a:bodyPr/>
                    <a:lstStyle/>
                    <a:p>
                      <a:pPr>
                        <a:lnSpc>
                          <a:spcPct val="115000"/>
                        </a:lnSpc>
                      </a:pPr>
                      <a:endParaRPr lang="ru-RU" sz="2000" dirty="0">
                        <a:effectLst/>
                        <a:latin typeface="+mj-lt"/>
                      </a:endParaRPr>
                    </a:p>
                  </a:txBody>
                  <a:tcPr marL="73025" marR="73025" marT="0" marB="0"/>
                </a:tc>
                <a:tc>
                  <a:txBody>
                    <a:bodyPr/>
                    <a:lstStyle/>
                    <a:p>
                      <a:pPr>
                        <a:lnSpc>
                          <a:spcPct val="115000"/>
                        </a:lnSpc>
                      </a:pPr>
                      <a:endParaRPr lang="ru-RU" sz="2000">
                        <a:effectLst/>
                        <a:latin typeface="+mj-lt"/>
                      </a:endParaRPr>
                    </a:p>
                  </a:txBody>
                  <a:tcPr marL="73025" marR="73025" marT="0" marB="0"/>
                </a:tc>
              </a:tr>
              <a:tr h="460134">
                <a:tc>
                  <a:txBody>
                    <a:bodyPr/>
                    <a:lstStyle/>
                    <a:p>
                      <a:pPr algn="ctr">
                        <a:lnSpc>
                          <a:spcPct val="115000"/>
                        </a:lnSpc>
                        <a:spcAft>
                          <a:spcPts val="750"/>
                        </a:spcAft>
                      </a:pPr>
                      <a:r>
                        <a:rPr lang="ru-RU" sz="2000" dirty="0">
                          <a:effectLst/>
                        </a:rPr>
                        <a:t>(юго)восток</a:t>
                      </a:r>
                      <a:endParaRPr lang="ru-RU" sz="2000" dirty="0">
                        <a:effectLst/>
                        <a:latin typeface="+mj-lt"/>
                        <a:ea typeface="Times New Roman"/>
                        <a:cs typeface="Times New Roman"/>
                      </a:endParaRPr>
                    </a:p>
                  </a:txBody>
                  <a:tcPr marL="73025" marR="73025" marT="0" marB="0"/>
                </a:tc>
                <a:tc>
                  <a:txBody>
                    <a:bodyPr/>
                    <a:lstStyle/>
                    <a:p>
                      <a:pPr>
                        <a:lnSpc>
                          <a:spcPct val="115000"/>
                        </a:lnSpc>
                      </a:pPr>
                      <a:endParaRPr lang="ru-RU" sz="2000" dirty="0">
                        <a:effectLst/>
                        <a:latin typeface="+mj-lt"/>
                      </a:endParaRPr>
                    </a:p>
                  </a:txBody>
                  <a:tcPr marL="73025" marR="73025" marT="0" marB="0"/>
                </a:tc>
                <a:tc>
                  <a:txBody>
                    <a:bodyPr/>
                    <a:lstStyle/>
                    <a:p>
                      <a:pPr>
                        <a:lnSpc>
                          <a:spcPct val="115000"/>
                        </a:lnSpc>
                      </a:pPr>
                      <a:endParaRPr lang="ru-RU" sz="2000" dirty="0">
                        <a:effectLst/>
                        <a:latin typeface="+mj-lt"/>
                      </a:endParaRPr>
                    </a:p>
                  </a:txBody>
                  <a:tcPr marL="73025" marR="73025" marT="0" marB="0"/>
                </a:tc>
                <a:tc>
                  <a:txBody>
                    <a:bodyPr/>
                    <a:lstStyle/>
                    <a:p>
                      <a:pPr>
                        <a:lnSpc>
                          <a:spcPct val="115000"/>
                        </a:lnSpc>
                      </a:pPr>
                      <a:endParaRPr lang="ru-RU" sz="2000">
                        <a:effectLst/>
                        <a:latin typeface="+mj-lt"/>
                      </a:endParaRPr>
                    </a:p>
                  </a:txBody>
                  <a:tcPr marL="73025" marR="73025" marT="0" marB="0"/>
                </a:tc>
              </a:tr>
              <a:tr h="460134">
                <a:tc>
                  <a:txBody>
                    <a:bodyPr/>
                    <a:lstStyle/>
                    <a:p>
                      <a:pPr algn="ctr">
                        <a:lnSpc>
                          <a:spcPct val="115000"/>
                        </a:lnSpc>
                        <a:spcAft>
                          <a:spcPts val="750"/>
                        </a:spcAft>
                      </a:pPr>
                      <a:r>
                        <a:rPr lang="ru-RU" sz="2000" dirty="0">
                          <a:effectLst/>
                        </a:rPr>
                        <a:t>кое(к)кому</a:t>
                      </a:r>
                      <a:endParaRPr lang="ru-RU" sz="2000" dirty="0">
                        <a:effectLst/>
                        <a:latin typeface="+mj-lt"/>
                        <a:ea typeface="Times New Roman"/>
                        <a:cs typeface="Times New Roman"/>
                      </a:endParaRPr>
                    </a:p>
                  </a:txBody>
                  <a:tcPr marL="73025" marR="73025" marT="0" marB="0"/>
                </a:tc>
                <a:tc>
                  <a:txBody>
                    <a:bodyPr/>
                    <a:lstStyle/>
                    <a:p>
                      <a:pPr>
                        <a:lnSpc>
                          <a:spcPct val="115000"/>
                        </a:lnSpc>
                      </a:pPr>
                      <a:endParaRPr lang="ru-RU" sz="2000" dirty="0">
                        <a:effectLst/>
                        <a:latin typeface="+mj-lt"/>
                      </a:endParaRPr>
                    </a:p>
                  </a:txBody>
                  <a:tcPr marL="73025" marR="73025" marT="0" marB="0"/>
                </a:tc>
                <a:tc>
                  <a:txBody>
                    <a:bodyPr/>
                    <a:lstStyle/>
                    <a:p>
                      <a:pPr>
                        <a:lnSpc>
                          <a:spcPct val="115000"/>
                        </a:lnSpc>
                      </a:pPr>
                      <a:endParaRPr lang="ru-RU" sz="2000" dirty="0">
                        <a:effectLst/>
                        <a:latin typeface="+mj-lt"/>
                      </a:endParaRPr>
                    </a:p>
                  </a:txBody>
                  <a:tcPr marL="73025" marR="73025" marT="0" marB="0"/>
                </a:tc>
                <a:tc>
                  <a:txBody>
                    <a:bodyPr/>
                    <a:lstStyle/>
                    <a:p>
                      <a:pPr>
                        <a:lnSpc>
                          <a:spcPct val="115000"/>
                        </a:lnSpc>
                      </a:pPr>
                      <a:endParaRPr lang="ru-RU" sz="2000">
                        <a:effectLst/>
                        <a:latin typeface="+mj-lt"/>
                      </a:endParaRPr>
                    </a:p>
                  </a:txBody>
                  <a:tcPr marL="73025" marR="73025" marT="0" marB="0"/>
                </a:tc>
              </a:tr>
              <a:tr h="460134">
                <a:tc>
                  <a:txBody>
                    <a:bodyPr/>
                    <a:lstStyle/>
                    <a:p>
                      <a:pPr algn="ctr">
                        <a:lnSpc>
                          <a:spcPct val="115000"/>
                        </a:lnSpc>
                        <a:spcAft>
                          <a:spcPts val="750"/>
                        </a:spcAft>
                      </a:pPr>
                      <a:r>
                        <a:rPr lang="ru-RU" sz="2000" dirty="0">
                          <a:effectLst/>
                        </a:rPr>
                        <a:t>мало(помалу)</a:t>
                      </a:r>
                      <a:endParaRPr lang="ru-RU" sz="2000" dirty="0">
                        <a:effectLst/>
                        <a:latin typeface="+mj-lt"/>
                        <a:ea typeface="Times New Roman"/>
                        <a:cs typeface="Times New Roman"/>
                      </a:endParaRPr>
                    </a:p>
                  </a:txBody>
                  <a:tcPr marL="73025" marR="73025" marT="0" marB="0"/>
                </a:tc>
                <a:tc>
                  <a:txBody>
                    <a:bodyPr/>
                    <a:lstStyle/>
                    <a:p>
                      <a:pPr>
                        <a:lnSpc>
                          <a:spcPct val="115000"/>
                        </a:lnSpc>
                      </a:pPr>
                      <a:endParaRPr lang="ru-RU" sz="2000">
                        <a:effectLst/>
                        <a:latin typeface="+mj-lt"/>
                      </a:endParaRPr>
                    </a:p>
                  </a:txBody>
                  <a:tcPr marL="73025" marR="73025" marT="0" marB="0"/>
                </a:tc>
                <a:tc>
                  <a:txBody>
                    <a:bodyPr/>
                    <a:lstStyle/>
                    <a:p>
                      <a:pPr>
                        <a:lnSpc>
                          <a:spcPct val="115000"/>
                        </a:lnSpc>
                      </a:pPr>
                      <a:endParaRPr lang="ru-RU" sz="2000" dirty="0">
                        <a:effectLst/>
                        <a:latin typeface="+mj-lt"/>
                      </a:endParaRPr>
                    </a:p>
                  </a:txBody>
                  <a:tcPr marL="73025" marR="73025" marT="0" marB="0"/>
                </a:tc>
                <a:tc>
                  <a:txBody>
                    <a:bodyPr/>
                    <a:lstStyle/>
                    <a:p>
                      <a:pPr>
                        <a:lnSpc>
                          <a:spcPct val="115000"/>
                        </a:lnSpc>
                      </a:pPr>
                      <a:endParaRPr lang="ru-RU" sz="2000" dirty="0">
                        <a:effectLst/>
                        <a:latin typeface="+mj-lt"/>
                      </a:endParaRPr>
                    </a:p>
                  </a:txBody>
                  <a:tcPr marL="73025" marR="73025" marT="0" marB="0"/>
                </a:tc>
              </a:tr>
              <a:tr h="460134">
                <a:tc>
                  <a:txBody>
                    <a:bodyPr/>
                    <a:lstStyle/>
                    <a:p>
                      <a:pPr algn="ctr">
                        <a:lnSpc>
                          <a:spcPct val="115000"/>
                        </a:lnSpc>
                        <a:spcAft>
                          <a:spcPts val="750"/>
                        </a:spcAft>
                      </a:pPr>
                      <a:r>
                        <a:rPr lang="ru-RU" sz="2000">
                          <a:effectLst/>
                        </a:rPr>
                        <a:t>бок(о)бок</a:t>
                      </a:r>
                      <a:endParaRPr lang="ru-RU" sz="2000">
                        <a:effectLst/>
                        <a:latin typeface="+mj-lt"/>
                        <a:ea typeface="Times New Roman"/>
                        <a:cs typeface="Times New Roman"/>
                      </a:endParaRPr>
                    </a:p>
                  </a:txBody>
                  <a:tcPr marL="73025" marR="73025" marT="0" marB="0"/>
                </a:tc>
                <a:tc>
                  <a:txBody>
                    <a:bodyPr/>
                    <a:lstStyle/>
                    <a:p>
                      <a:pPr>
                        <a:lnSpc>
                          <a:spcPct val="115000"/>
                        </a:lnSpc>
                      </a:pPr>
                      <a:endParaRPr lang="ru-RU" sz="2000" dirty="0">
                        <a:effectLst/>
                        <a:latin typeface="+mj-lt"/>
                      </a:endParaRPr>
                    </a:p>
                  </a:txBody>
                  <a:tcPr marL="73025" marR="73025" marT="0" marB="0"/>
                </a:tc>
                <a:tc>
                  <a:txBody>
                    <a:bodyPr/>
                    <a:lstStyle/>
                    <a:p>
                      <a:pPr>
                        <a:lnSpc>
                          <a:spcPct val="115000"/>
                        </a:lnSpc>
                      </a:pPr>
                      <a:endParaRPr lang="ru-RU" sz="2000" dirty="0">
                        <a:effectLst/>
                        <a:latin typeface="+mj-lt"/>
                      </a:endParaRPr>
                    </a:p>
                  </a:txBody>
                  <a:tcPr marL="73025" marR="73025" marT="0" marB="0"/>
                </a:tc>
                <a:tc>
                  <a:txBody>
                    <a:bodyPr/>
                    <a:lstStyle/>
                    <a:p>
                      <a:pPr>
                        <a:lnSpc>
                          <a:spcPct val="115000"/>
                        </a:lnSpc>
                      </a:pPr>
                      <a:endParaRPr lang="ru-RU" sz="2000" dirty="0">
                        <a:effectLst/>
                        <a:latin typeface="+mj-lt"/>
                      </a:endParaRPr>
                    </a:p>
                  </a:txBody>
                  <a:tcPr marL="73025" marR="73025" marT="0" marB="0"/>
                </a:tc>
              </a:tr>
              <a:tr h="460134">
                <a:tc>
                  <a:txBody>
                    <a:bodyPr/>
                    <a:lstStyle/>
                    <a:p>
                      <a:pPr algn="ctr">
                        <a:lnSpc>
                          <a:spcPct val="115000"/>
                        </a:lnSpc>
                        <a:spcAft>
                          <a:spcPts val="750"/>
                        </a:spcAft>
                      </a:pPr>
                      <a:r>
                        <a:rPr lang="ru-RU" sz="2000">
                          <a:effectLst/>
                        </a:rPr>
                        <a:t>железно(дорожный</a:t>
                      </a:r>
                      <a:endParaRPr lang="ru-RU" sz="2000">
                        <a:effectLst/>
                        <a:latin typeface="+mj-lt"/>
                        <a:ea typeface="Times New Roman"/>
                        <a:cs typeface="Times New Roman"/>
                      </a:endParaRPr>
                    </a:p>
                  </a:txBody>
                  <a:tcPr marL="73025" marR="73025" marT="0" marB="0"/>
                </a:tc>
                <a:tc>
                  <a:txBody>
                    <a:bodyPr/>
                    <a:lstStyle/>
                    <a:p>
                      <a:pPr>
                        <a:lnSpc>
                          <a:spcPct val="115000"/>
                        </a:lnSpc>
                      </a:pPr>
                      <a:endParaRPr lang="ru-RU" sz="2000" dirty="0">
                        <a:effectLst/>
                        <a:latin typeface="+mj-lt"/>
                      </a:endParaRPr>
                    </a:p>
                  </a:txBody>
                  <a:tcPr marL="73025" marR="73025" marT="0" marB="0"/>
                </a:tc>
                <a:tc>
                  <a:txBody>
                    <a:bodyPr/>
                    <a:lstStyle/>
                    <a:p>
                      <a:pPr>
                        <a:lnSpc>
                          <a:spcPct val="115000"/>
                        </a:lnSpc>
                      </a:pPr>
                      <a:endParaRPr lang="ru-RU" sz="2000" dirty="0">
                        <a:effectLst/>
                        <a:latin typeface="+mj-lt"/>
                      </a:endParaRPr>
                    </a:p>
                  </a:txBody>
                  <a:tcPr marL="73025" marR="73025" marT="0" marB="0"/>
                </a:tc>
                <a:tc>
                  <a:txBody>
                    <a:bodyPr/>
                    <a:lstStyle/>
                    <a:p>
                      <a:pPr>
                        <a:lnSpc>
                          <a:spcPct val="115000"/>
                        </a:lnSpc>
                      </a:pPr>
                      <a:endParaRPr lang="ru-RU" sz="2000" dirty="0">
                        <a:effectLst/>
                        <a:latin typeface="+mj-lt"/>
                      </a:endParaRPr>
                    </a:p>
                  </a:txBody>
                  <a:tcPr marL="73025" marR="73025" marT="0" marB="0"/>
                </a:tc>
              </a:tr>
            </a:tbl>
          </a:graphicData>
        </a:graphic>
      </p:graphicFrame>
    </p:spTree>
    <p:extLst>
      <p:ext uri="{BB962C8B-B14F-4D97-AF65-F5344CB8AC3E}">
        <p14:creationId xmlns:p14="http://schemas.microsoft.com/office/powerpoint/2010/main" val="14244214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3704397500"/>
              </p:ext>
            </p:extLst>
          </p:nvPr>
        </p:nvGraphicFramePr>
        <p:xfrm>
          <a:off x="611560" y="476666"/>
          <a:ext cx="8064895" cy="5760645"/>
        </p:xfrm>
        <a:graphic>
          <a:graphicData uri="http://schemas.openxmlformats.org/drawingml/2006/table">
            <a:tbl>
              <a:tblPr firstRow="1" firstCol="1" bandRow="1">
                <a:tableStyleId>{7DF18680-E054-41AD-8BC1-D1AEF772440D}</a:tableStyleId>
              </a:tblPr>
              <a:tblGrid>
                <a:gridCol w="3045141"/>
                <a:gridCol w="1669313"/>
                <a:gridCol w="1535373"/>
                <a:gridCol w="1815068"/>
              </a:tblGrid>
              <a:tr h="501965">
                <a:tc>
                  <a:txBody>
                    <a:bodyPr/>
                    <a:lstStyle/>
                    <a:p>
                      <a:pPr algn="ctr">
                        <a:lnSpc>
                          <a:spcPct val="115000"/>
                        </a:lnSpc>
                        <a:spcAft>
                          <a:spcPts val="750"/>
                        </a:spcAft>
                      </a:pPr>
                      <a:r>
                        <a:rPr lang="ru-RU" sz="2000" dirty="0">
                          <a:effectLst/>
                        </a:rPr>
                        <a:t>Слова</a:t>
                      </a:r>
                      <a:endParaRPr lang="ru-RU" sz="2000" dirty="0">
                        <a:effectLst/>
                        <a:latin typeface="+mj-lt"/>
                        <a:ea typeface="Times New Roman"/>
                        <a:cs typeface="Times New Roman"/>
                      </a:endParaRPr>
                    </a:p>
                  </a:txBody>
                  <a:tcPr marL="73025" marR="73025" marT="0" marB="0"/>
                </a:tc>
                <a:tc>
                  <a:txBody>
                    <a:bodyPr/>
                    <a:lstStyle/>
                    <a:p>
                      <a:pPr algn="ctr">
                        <a:lnSpc>
                          <a:spcPct val="115000"/>
                        </a:lnSpc>
                        <a:spcAft>
                          <a:spcPts val="750"/>
                        </a:spcAft>
                      </a:pPr>
                      <a:r>
                        <a:rPr lang="ru-RU" sz="2000">
                          <a:effectLst/>
                        </a:rPr>
                        <a:t>Слитно</a:t>
                      </a:r>
                      <a:endParaRPr lang="ru-RU" sz="2000">
                        <a:effectLst/>
                        <a:latin typeface="+mj-lt"/>
                        <a:ea typeface="Times New Roman"/>
                        <a:cs typeface="Times New Roman"/>
                      </a:endParaRPr>
                    </a:p>
                  </a:txBody>
                  <a:tcPr marL="73025" marR="73025" marT="0" marB="0"/>
                </a:tc>
                <a:tc>
                  <a:txBody>
                    <a:bodyPr/>
                    <a:lstStyle/>
                    <a:p>
                      <a:pPr algn="ctr">
                        <a:lnSpc>
                          <a:spcPct val="115000"/>
                        </a:lnSpc>
                        <a:spcAft>
                          <a:spcPts val="750"/>
                        </a:spcAft>
                      </a:pPr>
                      <a:r>
                        <a:rPr lang="ru-RU" sz="2000">
                          <a:effectLst/>
                        </a:rPr>
                        <a:t>Раздельно</a:t>
                      </a:r>
                      <a:endParaRPr lang="ru-RU" sz="2000">
                        <a:effectLst/>
                        <a:latin typeface="+mj-lt"/>
                        <a:ea typeface="Times New Roman"/>
                        <a:cs typeface="Times New Roman"/>
                      </a:endParaRPr>
                    </a:p>
                  </a:txBody>
                  <a:tcPr marL="73025" marR="73025" marT="0" marB="0"/>
                </a:tc>
                <a:tc>
                  <a:txBody>
                    <a:bodyPr/>
                    <a:lstStyle/>
                    <a:p>
                      <a:pPr algn="ctr">
                        <a:lnSpc>
                          <a:spcPct val="115000"/>
                        </a:lnSpc>
                        <a:spcAft>
                          <a:spcPts val="750"/>
                        </a:spcAft>
                      </a:pPr>
                      <a:r>
                        <a:rPr lang="ru-RU" sz="2000">
                          <a:effectLst/>
                        </a:rPr>
                        <a:t>Через дефис</a:t>
                      </a:r>
                      <a:endParaRPr lang="ru-RU" sz="2000">
                        <a:effectLst/>
                        <a:latin typeface="+mj-lt"/>
                        <a:ea typeface="Times New Roman"/>
                        <a:cs typeface="Times New Roman"/>
                      </a:endParaRPr>
                    </a:p>
                  </a:txBody>
                  <a:tcPr marL="73025" marR="73025" marT="0" marB="0"/>
                </a:tc>
              </a:tr>
              <a:tr h="525868">
                <a:tc>
                  <a:txBody>
                    <a:bodyPr/>
                    <a:lstStyle/>
                    <a:p>
                      <a:pPr algn="ctr">
                        <a:lnSpc>
                          <a:spcPct val="115000"/>
                        </a:lnSpc>
                        <a:spcAft>
                          <a:spcPts val="750"/>
                        </a:spcAft>
                      </a:pPr>
                      <a:r>
                        <a:rPr lang="ru-RU" sz="2000" dirty="0">
                          <a:effectLst/>
                        </a:rPr>
                        <a:t>(кое)кто</a:t>
                      </a:r>
                      <a:endParaRPr lang="ru-RU" sz="2000" dirty="0">
                        <a:effectLst/>
                        <a:latin typeface="+mj-lt"/>
                        <a:ea typeface="Times New Roman"/>
                        <a:cs typeface="Times New Roman"/>
                      </a:endParaRPr>
                    </a:p>
                  </a:txBody>
                  <a:tcPr marL="73025" marR="73025" marT="0" marB="0"/>
                </a:tc>
                <a:tc>
                  <a:txBody>
                    <a:bodyPr/>
                    <a:lstStyle/>
                    <a:p>
                      <a:pPr>
                        <a:lnSpc>
                          <a:spcPct val="115000"/>
                        </a:lnSpc>
                      </a:pPr>
                      <a:endParaRPr lang="ru-RU" sz="2000">
                        <a:effectLst/>
                        <a:latin typeface="+mj-lt"/>
                      </a:endParaRPr>
                    </a:p>
                  </a:txBody>
                  <a:tcPr marL="73025" marR="73025" marT="0" marB="0"/>
                </a:tc>
                <a:tc>
                  <a:txBody>
                    <a:bodyPr/>
                    <a:lstStyle/>
                    <a:p>
                      <a:pPr>
                        <a:lnSpc>
                          <a:spcPct val="115000"/>
                        </a:lnSpc>
                      </a:pPr>
                      <a:endParaRPr lang="ru-RU" sz="2000">
                        <a:effectLst/>
                        <a:latin typeface="+mj-lt"/>
                      </a:endParaRPr>
                    </a:p>
                  </a:txBody>
                  <a:tcPr marL="73025" marR="73025" marT="0" marB="0"/>
                </a:tc>
                <a:tc>
                  <a:txBody>
                    <a:bodyPr/>
                    <a:lstStyle/>
                    <a:p>
                      <a:pPr algn="ctr">
                        <a:lnSpc>
                          <a:spcPct val="115000"/>
                        </a:lnSpc>
                        <a:spcAft>
                          <a:spcPts val="750"/>
                        </a:spcAft>
                      </a:pPr>
                      <a:r>
                        <a:rPr lang="ru-RU" sz="2000">
                          <a:effectLst/>
                        </a:rPr>
                        <a:t>+</a:t>
                      </a:r>
                      <a:endParaRPr lang="ru-RU" sz="2000">
                        <a:effectLst/>
                        <a:latin typeface="+mj-lt"/>
                        <a:ea typeface="Times New Roman"/>
                        <a:cs typeface="Times New Roman"/>
                      </a:endParaRPr>
                    </a:p>
                  </a:txBody>
                  <a:tcPr marL="73025" marR="73025" marT="0" marB="0"/>
                </a:tc>
              </a:tr>
              <a:tr h="525868">
                <a:tc>
                  <a:txBody>
                    <a:bodyPr/>
                    <a:lstStyle/>
                    <a:p>
                      <a:pPr algn="ctr">
                        <a:lnSpc>
                          <a:spcPct val="115000"/>
                        </a:lnSpc>
                        <a:spcAft>
                          <a:spcPts val="750"/>
                        </a:spcAft>
                      </a:pPr>
                      <a:r>
                        <a:rPr lang="ru-RU" sz="2000" dirty="0">
                          <a:effectLst/>
                        </a:rPr>
                        <a:t>(пол)лимона</a:t>
                      </a:r>
                      <a:endParaRPr lang="ru-RU" sz="2000" dirty="0">
                        <a:effectLst/>
                        <a:latin typeface="+mj-lt"/>
                        <a:ea typeface="Times New Roman"/>
                        <a:cs typeface="Times New Roman"/>
                      </a:endParaRPr>
                    </a:p>
                  </a:txBody>
                  <a:tcPr marL="73025" marR="73025" marT="0" marB="0"/>
                </a:tc>
                <a:tc>
                  <a:txBody>
                    <a:bodyPr/>
                    <a:lstStyle/>
                    <a:p>
                      <a:pPr>
                        <a:lnSpc>
                          <a:spcPct val="115000"/>
                        </a:lnSpc>
                      </a:pPr>
                      <a:endParaRPr lang="ru-RU" sz="2000">
                        <a:effectLst/>
                        <a:latin typeface="+mj-lt"/>
                      </a:endParaRPr>
                    </a:p>
                  </a:txBody>
                  <a:tcPr marL="73025" marR="73025" marT="0" marB="0"/>
                </a:tc>
                <a:tc>
                  <a:txBody>
                    <a:bodyPr/>
                    <a:lstStyle/>
                    <a:p>
                      <a:pPr>
                        <a:lnSpc>
                          <a:spcPct val="115000"/>
                        </a:lnSpc>
                      </a:pPr>
                      <a:endParaRPr lang="ru-RU" sz="2000">
                        <a:effectLst/>
                        <a:latin typeface="+mj-lt"/>
                      </a:endParaRPr>
                    </a:p>
                  </a:txBody>
                  <a:tcPr marL="73025" marR="73025" marT="0" marB="0"/>
                </a:tc>
                <a:tc>
                  <a:txBody>
                    <a:bodyPr/>
                    <a:lstStyle/>
                    <a:p>
                      <a:pPr algn="ctr">
                        <a:lnSpc>
                          <a:spcPct val="115000"/>
                        </a:lnSpc>
                        <a:spcAft>
                          <a:spcPts val="750"/>
                        </a:spcAft>
                      </a:pPr>
                      <a:r>
                        <a:rPr lang="ru-RU" sz="2000">
                          <a:effectLst/>
                        </a:rPr>
                        <a:t>+</a:t>
                      </a:r>
                      <a:endParaRPr lang="ru-RU" sz="2000">
                        <a:effectLst/>
                        <a:latin typeface="+mj-lt"/>
                        <a:ea typeface="Times New Roman"/>
                        <a:cs typeface="Times New Roman"/>
                      </a:endParaRPr>
                    </a:p>
                  </a:txBody>
                  <a:tcPr marL="73025" marR="73025" marT="0" marB="0"/>
                </a:tc>
              </a:tr>
              <a:tr h="525868">
                <a:tc>
                  <a:txBody>
                    <a:bodyPr/>
                    <a:lstStyle/>
                    <a:p>
                      <a:pPr algn="ctr">
                        <a:lnSpc>
                          <a:spcPct val="115000"/>
                        </a:lnSpc>
                        <a:spcAft>
                          <a:spcPts val="750"/>
                        </a:spcAft>
                      </a:pPr>
                      <a:r>
                        <a:rPr lang="ru-RU" sz="2000" dirty="0">
                          <a:effectLst/>
                        </a:rPr>
                        <a:t>(не)поднялся</a:t>
                      </a:r>
                      <a:endParaRPr lang="ru-RU" sz="2000" dirty="0">
                        <a:effectLst/>
                        <a:latin typeface="+mj-lt"/>
                        <a:ea typeface="Times New Roman"/>
                        <a:cs typeface="Times New Roman"/>
                      </a:endParaRPr>
                    </a:p>
                  </a:txBody>
                  <a:tcPr marL="73025" marR="73025" marT="0" marB="0"/>
                </a:tc>
                <a:tc>
                  <a:txBody>
                    <a:bodyPr/>
                    <a:lstStyle/>
                    <a:p>
                      <a:pPr>
                        <a:lnSpc>
                          <a:spcPct val="115000"/>
                        </a:lnSpc>
                      </a:pPr>
                      <a:endParaRPr lang="ru-RU" sz="2000">
                        <a:effectLst/>
                        <a:latin typeface="+mj-lt"/>
                      </a:endParaRPr>
                    </a:p>
                  </a:txBody>
                  <a:tcPr marL="73025" marR="73025" marT="0" marB="0"/>
                </a:tc>
                <a:tc>
                  <a:txBody>
                    <a:bodyPr/>
                    <a:lstStyle/>
                    <a:p>
                      <a:pPr algn="ctr">
                        <a:lnSpc>
                          <a:spcPct val="115000"/>
                        </a:lnSpc>
                        <a:spcAft>
                          <a:spcPts val="750"/>
                        </a:spcAft>
                      </a:pPr>
                      <a:r>
                        <a:rPr lang="ru-RU" sz="2000">
                          <a:effectLst/>
                        </a:rPr>
                        <a:t>+</a:t>
                      </a:r>
                      <a:endParaRPr lang="ru-RU" sz="2000">
                        <a:effectLst/>
                        <a:latin typeface="+mj-lt"/>
                        <a:ea typeface="Times New Roman"/>
                        <a:cs typeface="Times New Roman"/>
                      </a:endParaRPr>
                    </a:p>
                  </a:txBody>
                  <a:tcPr marL="73025" marR="73025" marT="0" marB="0"/>
                </a:tc>
                <a:tc>
                  <a:txBody>
                    <a:bodyPr/>
                    <a:lstStyle/>
                    <a:p>
                      <a:pPr>
                        <a:lnSpc>
                          <a:spcPct val="115000"/>
                        </a:lnSpc>
                      </a:pPr>
                      <a:endParaRPr lang="ru-RU" sz="2000">
                        <a:effectLst/>
                        <a:latin typeface="+mj-lt"/>
                      </a:endParaRPr>
                    </a:p>
                  </a:txBody>
                  <a:tcPr marL="73025" marR="73025" marT="0" marB="0"/>
                </a:tc>
              </a:tr>
              <a:tr h="525868">
                <a:tc>
                  <a:txBody>
                    <a:bodyPr/>
                    <a:lstStyle/>
                    <a:p>
                      <a:pPr algn="ctr">
                        <a:lnSpc>
                          <a:spcPct val="115000"/>
                        </a:lnSpc>
                        <a:spcAft>
                          <a:spcPts val="750"/>
                        </a:spcAft>
                      </a:pPr>
                      <a:r>
                        <a:rPr lang="ru-RU" sz="2000" dirty="0">
                          <a:effectLst/>
                        </a:rPr>
                        <a:t>(пол)дела</a:t>
                      </a:r>
                      <a:endParaRPr lang="ru-RU" sz="2000" dirty="0">
                        <a:effectLst/>
                        <a:latin typeface="+mj-lt"/>
                        <a:ea typeface="Times New Roman"/>
                        <a:cs typeface="Times New Roman"/>
                      </a:endParaRPr>
                    </a:p>
                  </a:txBody>
                  <a:tcPr marL="73025" marR="73025" marT="0" marB="0"/>
                </a:tc>
                <a:tc>
                  <a:txBody>
                    <a:bodyPr/>
                    <a:lstStyle/>
                    <a:p>
                      <a:pPr algn="ctr">
                        <a:lnSpc>
                          <a:spcPct val="115000"/>
                        </a:lnSpc>
                        <a:spcAft>
                          <a:spcPts val="750"/>
                        </a:spcAft>
                      </a:pPr>
                      <a:r>
                        <a:rPr lang="ru-RU" sz="2000" dirty="0">
                          <a:effectLst/>
                        </a:rPr>
                        <a:t>+</a:t>
                      </a:r>
                      <a:endParaRPr lang="ru-RU" sz="2000" dirty="0">
                        <a:effectLst/>
                        <a:latin typeface="+mj-lt"/>
                        <a:ea typeface="Times New Roman"/>
                        <a:cs typeface="Times New Roman"/>
                      </a:endParaRPr>
                    </a:p>
                  </a:txBody>
                  <a:tcPr marL="73025" marR="73025" marT="0" marB="0"/>
                </a:tc>
                <a:tc>
                  <a:txBody>
                    <a:bodyPr/>
                    <a:lstStyle/>
                    <a:p>
                      <a:pPr>
                        <a:lnSpc>
                          <a:spcPct val="115000"/>
                        </a:lnSpc>
                      </a:pPr>
                      <a:endParaRPr lang="ru-RU" sz="2000">
                        <a:effectLst/>
                        <a:latin typeface="+mj-lt"/>
                      </a:endParaRPr>
                    </a:p>
                  </a:txBody>
                  <a:tcPr marL="73025" marR="73025" marT="0" marB="0"/>
                </a:tc>
                <a:tc>
                  <a:txBody>
                    <a:bodyPr/>
                    <a:lstStyle/>
                    <a:p>
                      <a:pPr>
                        <a:lnSpc>
                          <a:spcPct val="115000"/>
                        </a:lnSpc>
                      </a:pPr>
                      <a:endParaRPr lang="ru-RU" sz="2000">
                        <a:effectLst/>
                        <a:latin typeface="+mj-lt"/>
                      </a:endParaRPr>
                    </a:p>
                  </a:txBody>
                  <a:tcPr marL="73025" marR="73025" marT="0" marB="0"/>
                </a:tc>
              </a:tr>
              <a:tr h="525868">
                <a:tc>
                  <a:txBody>
                    <a:bodyPr/>
                    <a:lstStyle/>
                    <a:p>
                      <a:pPr algn="ctr">
                        <a:lnSpc>
                          <a:spcPct val="115000"/>
                        </a:lnSpc>
                        <a:spcAft>
                          <a:spcPts val="750"/>
                        </a:spcAft>
                      </a:pPr>
                      <a:r>
                        <a:rPr lang="ru-RU" sz="2000" dirty="0">
                          <a:effectLst/>
                        </a:rPr>
                        <a:t>(не)знакомый</a:t>
                      </a:r>
                      <a:endParaRPr lang="ru-RU" sz="2000" dirty="0">
                        <a:effectLst/>
                        <a:latin typeface="+mj-lt"/>
                        <a:ea typeface="Times New Roman"/>
                        <a:cs typeface="Times New Roman"/>
                      </a:endParaRPr>
                    </a:p>
                  </a:txBody>
                  <a:tcPr marL="73025" marR="73025" marT="0" marB="0"/>
                </a:tc>
                <a:tc>
                  <a:txBody>
                    <a:bodyPr/>
                    <a:lstStyle/>
                    <a:p>
                      <a:pPr algn="ctr">
                        <a:lnSpc>
                          <a:spcPct val="115000"/>
                        </a:lnSpc>
                        <a:spcAft>
                          <a:spcPts val="750"/>
                        </a:spcAft>
                      </a:pPr>
                      <a:r>
                        <a:rPr lang="ru-RU" sz="2000" dirty="0">
                          <a:effectLst/>
                        </a:rPr>
                        <a:t>+</a:t>
                      </a:r>
                      <a:endParaRPr lang="ru-RU" sz="2000" dirty="0">
                        <a:effectLst/>
                        <a:latin typeface="+mj-lt"/>
                        <a:ea typeface="Times New Roman"/>
                        <a:cs typeface="Times New Roman"/>
                      </a:endParaRPr>
                    </a:p>
                  </a:txBody>
                  <a:tcPr marL="73025" marR="73025" marT="0" marB="0"/>
                </a:tc>
                <a:tc>
                  <a:txBody>
                    <a:bodyPr/>
                    <a:lstStyle/>
                    <a:p>
                      <a:pPr>
                        <a:lnSpc>
                          <a:spcPct val="115000"/>
                        </a:lnSpc>
                      </a:pPr>
                      <a:endParaRPr lang="ru-RU" sz="2000">
                        <a:effectLst/>
                        <a:latin typeface="+mj-lt"/>
                      </a:endParaRPr>
                    </a:p>
                  </a:txBody>
                  <a:tcPr marL="73025" marR="73025" marT="0" marB="0"/>
                </a:tc>
                <a:tc>
                  <a:txBody>
                    <a:bodyPr/>
                    <a:lstStyle/>
                    <a:p>
                      <a:pPr>
                        <a:lnSpc>
                          <a:spcPct val="115000"/>
                        </a:lnSpc>
                      </a:pPr>
                      <a:endParaRPr lang="ru-RU" sz="2000">
                        <a:effectLst/>
                        <a:latin typeface="+mj-lt"/>
                      </a:endParaRPr>
                    </a:p>
                  </a:txBody>
                  <a:tcPr marL="73025" marR="73025" marT="0" marB="0"/>
                </a:tc>
              </a:tr>
              <a:tr h="525868">
                <a:tc>
                  <a:txBody>
                    <a:bodyPr/>
                    <a:lstStyle/>
                    <a:p>
                      <a:pPr algn="ctr">
                        <a:lnSpc>
                          <a:spcPct val="115000"/>
                        </a:lnSpc>
                        <a:spcAft>
                          <a:spcPts val="750"/>
                        </a:spcAft>
                      </a:pPr>
                      <a:r>
                        <a:rPr lang="ru-RU" sz="2000" dirty="0">
                          <a:effectLst/>
                        </a:rPr>
                        <a:t>(юго)восток</a:t>
                      </a:r>
                      <a:endParaRPr lang="ru-RU" sz="2000" dirty="0">
                        <a:effectLst/>
                        <a:latin typeface="+mj-lt"/>
                        <a:ea typeface="Times New Roman"/>
                        <a:cs typeface="Times New Roman"/>
                      </a:endParaRPr>
                    </a:p>
                  </a:txBody>
                  <a:tcPr marL="73025" marR="73025" marT="0" marB="0"/>
                </a:tc>
                <a:tc>
                  <a:txBody>
                    <a:bodyPr/>
                    <a:lstStyle/>
                    <a:p>
                      <a:pPr>
                        <a:lnSpc>
                          <a:spcPct val="115000"/>
                        </a:lnSpc>
                      </a:pPr>
                      <a:endParaRPr lang="ru-RU" sz="2000" dirty="0">
                        <a:effectLst/>
                        <a:latin typeface="+mj-lt"/>
                      </a:endParaRPr>
                    </a:p>
                  </a:txBody>
                  <a:tcPr marL="73025" marR="73025" marT="0" marB="0"/>
                </a:tc>
                <a:tc>
                  <a:txBody>
                    <a:bodyPr/>
                    <a:lstStyle/>
                    <a:p>
                      <a:pPr>
                        <a:lnSpc>
                          <a:spcPct val="115000"/>
                        </a:lnSpc>
                      </a:pPr>
                      <a:endParaRPr lang="ru-RU" sz="2000">
                        <a:effectLst/>
                        <a:latin typeface="+mj-lt"/>
                      </a:endParaRPr>
                    </a:p>
                  </a:txBody>
                  <a:tcPr marL="73025" marR="73025" marT="0" marB="0"/>
                </a:tc>
                <a:tc>
                  <a:txBody>
                    <a:bodyPr/>
                    <a:lstStyle/>
                    <a:p>
                      <a:pPr algn="ctr">
                        <a:lnSpc>
                          <a:spcPct val="115000"/>
                        </a:lnSpc>
                        <a:spcAft>
                          <a:spcPts val="750"/>
                        </a:spcAft>
                      </a:pPr>
                      <a:r>
                        <a:rPr lang="ru-RU" sz="2000">
                          <a:effectLst/>
                        </a:rPr>
                        <a:t>+</a:t>
                      </a:r>
                      <a:endParaRPr lang="ru-RU" sz="2000">
                        <a:effectLst/>
                        <a:latin typeface="+mj-lt"/>
                        <a:ea typeface="Times New Roman"/>
                        <a:cs typeface="Times New Roman"/>
                      </a:endParaRPr>
                    </a:p>
                  </a:txBody>
                  <a:tcPr marL="73025" marR="73025" marT="0" marB="0"/>
                </a:tc>
              </a:tr>
              <a:tr h="525868">
                <a:tc>
                  <a:txBody>
                    <a:bodyPr/>
                    <a:lstStyle/>
                    <a:p>
                      <a:pPr algn="ctr">
                        <a:lnSpc>
                          <a:spcPct val="115000"/>
                        </a:lnSpc>
                        <a:spcAft>
                          <a:spcPts val="750"/>
                        </a:spcAft>
                      </a:pPr>
                      <a:r>
                        <a:rPr lang="ru-RU" sz="2000" dirty="0">
                          <a:effectLst/>
                        </a:rPr>
                        <a:t>кое(к)кому</a:t>
                      </a:r>
                      <a:endParaRPr lang="ru-RU" sz="2000" dirty="0">
                        <a:effectLst/>
                        <a:latin typeface="+mj-lt"/>
                        <a:ea typeface="Times New Roman"/>
                        <a:cs typeface="Times New Roman"/>
                      </a:endParaRPr>
                    </a:p>
                  </a:txBody>
                  <a:tcPr marL="73025" marR="73025" marT="0" marB="0"/>
                </a:tc>
                <a:tc>
                  <a:txBody>
                    <a:bodyPr/>
                    <a:lstStyle/>
                    <a:p>
                      <a:pPr>
                        <a:lnSpc>
                          <a:spcPct val="115000"/>
                        </a:lnSpc>
                      </a:pPr>
                      <a:endParaRPr lang="ru-RU" sz="2000" dirty="0">
                        <a:effectLst/>
                        <a:latin typeface="+mj-lt"/>
                      </a:endParaRPr>
                    </a:p>
                  </a:txBody>
                  <a:tcPr marL="73025" marR="73025" marT="0" marB="0"/>
                </a:tc>
                <a:tc>
                  <a:txBody>
                    <a:bodyPr/>
                    <a:lstStyle/>
                    <a:p>
                      <a:pPr algn="ctr">
                        <a:lnSpc>
                          <a:spcPct val="115000"/>
                        </a:lnSpc>
                        <a:spcAft>
                          <a:spcPts val="750"/>
                        </a:spcAft>
                      </a:pPr>
                      <a:r>
                        <a:rPr lang="ru-RU" sz="2000" dirty="0">
                          <a:effectLst/>
                        </a:rPr>
                        <a:t>+</a:t>
                      </a:r>
                      <a:endParaRPr lang="ru-RU" sz="2000" dirty="0">
                        <a:effectLst/>
                        <a:latin typeface="+mj-lt"/>
                        <a:ea typeface="Times New Roman"/>
                        <a:cs typeface="Times New Roman"/>
                      </a:endParaRPr>
                    </a:p>
                  </a:txBody>
                  <a:tcPr marL="73025" marR="73025" marT="0" marB="0"/>
                </a:tc>
                <a:tc>
                  <a:txBody>
                    <a:bodyPr/>
                    <a:lstStyle/>
                    <a:p>
                      <a:pPr>
                        <a:lnSpc>
                          <a:spcPct val="115000"/>
                        </a:lnSpc>
                      </a:pPr>
                      <a:endParaRPr lang="ru-RU" sz="2000">
                        <a:effectLst/>
                        <a:latin typeface="+mj-lt"/>
                      </a:endParaRPr>
                    </a:p>
                  </a:txBody>
                  <a:tcPr marL="73025" marR="73025" marT="0" marB="0"/>
                </a:tc>
              </a:tr>
              <a:tr h="525868">
                <a:tc>
                  <a:txBody>
                    <a:bodyPr/>
                    <a:lstStyle/>
                    <a:p>
                      <a:pPr algn="ctr">
                        <a:lnSpc>
                          <a:spcPct val="115000"/>
                        </a:lnSpc>
                        <a:spcAft>
                          <a:spcPts val="750"/>
                        </a:spcAft>
                      </a:pPr>
                      <a:r>
                        <a:rPr lang="ru-RU" sz="2000">
                          <a:effectLst/>
                        </a:rPr>
                        <a:t>мало(помалу)</a:t>
                      </a:r>
                      <a:endParaRPr lang="ru-RU" sz="2000">
                        <a:effectLst/>
                        <a:latin typeface="+mj-lt"/>
                        <a:ea typeface="Times New Roman"/>
                        <a:cs typeface="Times New Roman"/>
                      </a:endParaRPr>
                    </a:p>
                  </a:txBody>
                  <a:tcPr marL="73025" marR="73025" marT="0" marB="0"/>
                </a:tc>
                <a:tc>
                  <a:txBody>
                    <a:bodyPr/>
                    <a:lstStyle/>
                    <a:p>
                      <a:pPr>
                        <a:lnSpc>
                          <a:spcPct val="115000"/>
                        </a:lnSpc>
                      </a:pPr>
                      <a:endParaRPr lang="ru-RU" sz="2000" dirty="0">
                        <a:effectLst/>
                        <a:latin typeface="+mj-lt"/>
                      </a:endParaRPr>
                    </a:p>
                  </a:txBody>
                  <a:tcPr marL="73025" marR="73025" marT="0" marB="0"/>
                </a:tc>
                <a:tc>
                  <a:txBody>
                    <a:bodyPr/>
                    <a:lstStyle/>
                    <a:p>
                      <a:pPr>
                        <a:lnSpc>
                          <a:spcPct val="115000"/>
                        </a:lnSpc>
                      </a:pPr>
                      <a:endParaRPr lang="ru-RU" sz="2000" dirty="0">
                        <a:effectLst/>
                        <a:latin typeface="+mj-lt"/>
                      </a:endParaRPr>
                    </a:p>
                  </a:txBody>
                  <a:tcPr marL="73025" marR="73025" marT="0" marB="0"/>
                </a:tc>
                <a:tc>
                  <a:txBody>
                    <a:bodyPr/>
                    <a:lstStyle/>
                    <a:p>
                      <a:pPr algn="ctr">
                        <a:lnSpc>
                          <a:spcPct val="115000"/>
                        </a:lnSpc>
                        <a:spcAft>
                          <a:spcPts val="750"/>
                        </a:spcAft>
                      </a:pPr>
                      <a:r>
                        <a:rPr lang="ru-RU" sz="2000">
                          <a:effectLst/>
                        </a:rPr>
                        <a:t>+</a:t>
                      </a:r>
                      <a:endParaRPr lang="ru-RU" sz="2000">
                        <a:effectLst/>
                        <a:latin typeface="+mj-lt"/>
                        <a:ea typeface="Times New Roman"/>
                        <a:cs typeface="Times New Roman"/>
                      </a:endParaRPr>
                    </a:p>
                  </a:txBody>
                  <a:tcPr marL="73025" marR="73025" marT="0" marB="0"/>
                </a:tc>
              </a:tr>
              <a:tr h="525868">
                <a:tc>
                  <a:txBody>
                    <a:bodyPr/>
                    <a:lstStyle/>
                    <a:p>
                      <a:pPr algn="ctr">
                        <a:lnSpc>
                          <a:spcPct val="115000"/>
                        </a:lnSpc>
                        <a:spcAft>
                          <a:spcPts val="750"/>
                        </a:spcAft>
                      </a:pPr>
                      <a:r>
                        <a:rPr lang="ru-RU" sz="2000">
                          <a:effectLst/>
                        </a:rPr>
                        <a:t>бок(о)бок</a:t>
                      </a:r>
                      <a:endParaRPr lang="ru-RU" sz="2000">
                        <a:effectLst/>
                        <a:latin typeface="+mj-lt"/>
                        <a:ea typeface="Times New Roman"/>
                        <a:cs typeface="Times New Roman"/>
                      </a:endParaRPr>
                    </a:p>
                  </a:txBody>
                  <a:tcPr marL="73025" marR="73025" marT="0" marB="0"/>
                </a:tc>
                <a:tc>
                  <a:txBody>
                    <a:bodyPr/>
                    <a:lstStyle/>
                    <a:p>
                      <a:pPr>
                        <a:lnSpc>
                          <a:spcPct val="115000"/>
                        </a:lnSpc>
                      </a:pPr>
                      <a:endParaRPr lang="ru-RU" sz="2000" dirty="0">
                        <a:effectLst/>
                        <a:latin typeface="+mj-lt"/>
                      </a:endParaRPr>
                    </a:p>
                  </a:txBody>
                  <a:tcPr marL="73025" marR="73025" marT="0" marB="0"/>
                </a:tc>
                <a:tc>
                  <a:txBody>
                    <a:bodyPr/>
                    <a:lstStyle/>
                    <a:p>
                      <a:pPr algn="ctr">
                        <a:lnSpc>
                          <a:spcPct val="115000"/>
                        </a:lnSpc>
                        <a:spcAft>
                          <a:spcPts val="750"/>
                        </a:spcAft>
                      </a:pPr>
                      <a:r>
                        <a:rPr lang="ru-RU" sz="2000" dirty="0">
                          <a:effectLst/>
                        </a:rPr>
                        <a:t>+</a:t>
                      </a:r>
                      <a:endParaRPr lang="ru-RU" sz="2000" dirty="0">
                        <a:effectLst/>
                        <a:latin typeface="+mj-lt"/>
                        <a:ea typeface="Times New Roman"/>
                        <a:cs typeface="Times New Roman"/>
                      </a:endParaRPr>
                    </a:p>
                  </a:txBody>
                  <a:tcPr marL="73025" marR="73025" marT="0" marB="0"/>
                </a:tc>
                <a:tc>
                  <a:txBody>
                    <a:bodyPr/>
                    <a:lstStyle/>
                    <a:p>
                      <a:pPr>
                        <a:lnSpc>
                          <a:spcPct val="115000"/>
                        </a:lnSpc>
                      </a:pPr>
                      <a:endParaRPr lang="ru-RU" sz="2000" dirty="0">
                        <a:effectLst/>
                        <a:latin typeface="+mj-lt"/>
                      </a:endParaRPr>
                    </a:p>
                  </a:txBody>
                  <a:tcPr marL="73025" marR="73025" marT="0" marB="0"/>
                </a:tc>
              </a:tr>
              <a:tr h="525868">
                <a:tc>
                  <a:txBody>
                    <a:bodyPr/>
                    <a:lstStyle/>
                    <a:p>
                      <a:pPr algn="ctr">
                        <a:lnSpc>
                          <a:spcPct val="115000"/>
                        </a:lnSpc>
                        <a:spcAft>
                          <a:spcPts val="750"/>
                        </a:spcAft>
                      </a:pPr>
                      <a:r>
                        <a:rPr lang="ru-RU" sz="2000">
                          <a:effectLst/>
                        </a:rPr>
                        <a:t>железно(дорожный</a:t>
                      </a:r>
                      <a:endParaRPr lang="ru-RU" sz="2000">
                        <a:effectLst/>
                        <a:latin typeface="+mj-lt"/>
                        <a:ea typeface="Times New Roman"/>
                        <a:cs typeface="Times New Roman"/>
                      </a:endParaRPr>
                    </a:p>
                  </a:txBody>
                  <a:tcPr marL="73025" marR="73025" marT="0" marB="0"/>
                </a:tc>
                <a:tc>
                  <a:txBody>
                    <a:bodyPr/>
                    <a:lstStyle/>
                    <a:p>
                      <a:pPr algn="ctr">
                        <a:lnSpc>
                          <a:spcPct val="115000"/>
                        </a:lnSpc>
                        <a:spcAft>
                          <a:spcPts val="750"/>
                        </a:spcAft>
                      </a:pPr>
                      <a:r>
                        <a:rPr lang="ru-RU" sz="2000">
                          <a:effectLst/>
                        </a:rPr>
                        <a:t>+</a:t>
                      </a:r>
                      <a:endParaRPr lang="ru-RU" sz="2000">
                        <a:effectLst/>
                        <a:latin typeface="+mj-lt"/>
                        <a:ea typeface="Times New Roman"/>
                        <a:cs typeface="Times New Roman"/>
                      </a:endParaRPr>
                    </a:p>
                  </a:txBody>
                  <a:tcPr marL="73025" marR="73025" marT="0" marB="0"/>
                </a:tc>
                <a:tc>
                  <a:txBody>
                    <a:bodyPr/>
                    <a:lstStyle/>
                    <a:p>
                      <a:pPr>
                        <a:lnSpc>
                          <a:spcPct val="115000"/>
                        </a:lnSpc>
                      </a:pPr>
                      <a:endParaRPr lang="ru-RU" sz="2000" dirty="0">
                        <a:effectLst/>
                        <a:latin typeface="+mj-lt"/>
                      </a:endParaRPr>
                    </a:p>
                  </a:txBody>
                  <a:tcPr marL="73025" marR="73025" marT="0" marB="0"/>
                </a:tc>
                <a:tc>
                  <a:txBody>
                    <a:bodyPr/>
                    <a:lstStyle/>
                    <a:p>
                      <a:pPr>
                        <a:lnSpc>
                          <a:spcPct val="115000"/>
                        </a:lnSpc>
                      </a:pPr>
                      <a:endParaRPr lang="ru-RU" sz="2000" dirty="0">
                        <a:effectLst/>
                        <a:latin typeface="+mj-lt"/>
                      </a:endParaRPr>
                    </a:p>
                  </a:txBody>
                  <a:tcPr marL="73025" marR="73025" marT="0" marB="0"/>
                </a:tc>
              </a:tr>
            </a:tbl>
          </a:graphicData>
        </a:graphic>
      </p:graphicFrame>
    </p:spTree>
    <p:extLst>
      <p:ext uri="{BB962C8B-B14F-4D97-AF65-F5344CB8AC3E}">
        <p14:creationId xmlns:p14="http://schemas.microsoft.com/office/powerpoint/2010/main" val="39091926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84"/>
            <a:ext cx="8229600" cy="1143000"/>
          </a:xfrm>
        </p:spPr>
        <p:txBody>
          <a:bodyPr>
            <a:noAutofit/>
          </a:bodyPr>
          <a:lstStyle/>
          <a:p>
            <a:r>
              <a:rPr lang="ru-RU" sz="2800" b="1" dirty="0" smtClean="0">
                <a:solidFill>
                  <a:srgbClr val="660033"/>
                </a:solidFill>
              </a:rPr>
              <a:t>Перфокарта по теме "Буквы з и с на конце приставок»</a:t>
            </a:r>
            <a:endParaRPr lang="ru-RU" sz="2800" b="1" dirty="0">
              <a:solidFill>
                <a:srgbClr val="660033"/>
              </a:solidFill>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180676937"/>
              </p:ext>
            </p:extLst>
          </p:nvPr>
        </p:nvGraphicFramePr>
        <p:xfrm>
          <a:off x="539552" y="1124744"/>
          <a:ext cx="8064896" cy="4949190"/>
        </p:xfrm>
        <a:graphic>
          <a:graphicData uri="http://schemas.openxmlformats.org/drawingml/2006/table">
            <a:tbl>
              <a:tblPr firstRow="1" firstCol="1" bandRow="1">
                <a:tableStyleId>{7DF18680-E054-41AD-8BC1-D1AEF772440D}</a:tableStyleId>
              </a:tblPr>
              <a:tblGrid>
                <a:gridCol w="3816424"/>
                <a:gridCol w="2160240"/>
                <a:gridCol w="2088232"/>
              </a:tblGrid>
              <a:tr h="294170">
                <a:tc>
                  <a:txBody>
                    <a:bodyPr/>
                    <a:lstStyle/>
                    <a:p>
                      <a:pPr>
                        <a:lnSpc>
                          <a:spcPct val="115000"/>
                        </a:lnSpc>
                        <a:spcAft>
                          <a:spcPts val="1000"/>
                        </a:spcAft>
                      </a:pPr>
                      <a:r>
                        <a:rPr lang="ru-RU" sz="2000" dirty="0" smtClean="0">
                          <a:effectLst/>
                        </a:rPr>
                        <a:t>Ф.И._______________</a:t>
                      </a:r>
                      <a:endParaRPr lang="ru-RU" sz="2000" dirty="0">
                        <a:effectLst/>
                        <a:latin typeface="+mj-lt"/>
                        <a:ea typeface="Times New Roman"/>
                        <a:cs typeface="Times New Roman"/>
                      </a:endParaRPr>
                    </a:p>
                  </a:txBody>
                  <a:tcPr marL="73025" marR="73025" marT="0" marB="0"/>
                </a:tc>
                <a:tc>
                  <a:txBody>
                    <a:bodyPr/>
                    <a:lstStyle/>
                    <a:p>
                      <a:pPr>
                        <a:lnSpc>
                          <a:spcPct val="115000"/>
                        </a:lnSpc>
                        <a:spcAft>
                          <a:spcPts val="1000"/>
                        </a:spcAft>
                      </a:pPr>
                      <a:r>
                        <a:rPr lang="ru-RU" sz="2000">
                          <a:effectLst/>
                        </a:rPr>
                        <a:t>-С-</a:t>
                      </a:r>
                      <a:endParaRPr lang="ru-RU" sz="2000">
                        <a:effectLst/>
                        <a:latin typeface="+mj-lt"/>
                        <a:ea typeface="Times New Roman"/>
                        <a:cs typeface="Times New Roman"/>
                      </a:endParaRPr>
                    </a:p>
                  </a:txBody>
                  <a:tcPr marL="73025" marR="73025" marT="0" marB="0"/>
                </a:tc>
                <a:tc>
                  <a:txBody>
                    <a:bodyPr/>
                    <a:lstStyle/>
                    <a:p>
                      <a:pPr>
                        <a:lnSpc>
                          <a:spcPct val="115000"/>
                        </a:lnSpc>
                        <a:spcAft>
                          <a:spcPts val="1000"/>
                        </a:spcAft>
                      </a:pPr>
                      <a:r>
                        <a:rPr lang="ru-RU" sz="2000" dirty="0">
                          <a:effectLst/>
                        </a:rPr>
                        <a:t>-З-</a:t>
                      </a:r>
                      <a:endParaRPr lang="ru-RU" sz="2000" dirty="0">
                        <a:effectLst/>
                        <a:latin typeface="+mj-lt"/>
                        <a:ea typeface="Times New Roman"/>
                        <a:cs typeface="Times New Roman"/>
                      </a:endParaRPr>
                    </a:p>
                  </a:txBody>
                  <a:tcPr marL="73025" marR="73025" marT="0" marB="0"/>
                </a:tc>
              </a:tr>
              <a:tr h="294170">
                <a:tc>
                  <a:txBody>
                    <a:bodyPr/>
                    <a:lstStyle/>
                    <a:p>
                      <a:pPr>
                        <a:lnSpc>
                          <a:spcPct val="115000"/>
                        </a:lnSpc>
                        <a:spcAft>
                          <a:spcPts val="1000"/>
                        </a:spcAft>
                      </a:pPr>
                      <a:r>
                        <a:rPr lang="ru-RU" sz="2000">
                          <a:effectLst/>
                        </a:rPr>
                        <a:t>Ра…мах</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a:effectLst/>
                        </a:rPr>
                        <a:t> </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dirty="0">
                          <a:effectLst/>
                        </a:rPr>
                        <a:t> </a:t>
                      </a:r>
                      <a:endParaRPr lang="ru-RU" sz="2000" dirty="0">
                        <a:effectLst/>
                        <a:latin typeface="+mj-lt"/>
                        <a:ea typeface="Times New Roman"/>
                        <a:cs typeface="Times New Roman"/>
                      </a:endParaRPr>
                    </a:p>
                  </a:txBody>
                  <a:tcPr marL="73025" marR="73025" marT="0" marB="0"/>
                </a:tc>
              </a:tr>
              <a:tr h="294170">
                <a:tc>
                  <a:txBody>
                    <a:bodyPr/>
                    <a:lstStyle/>
                    <a:p>
                      <a:pPr>
                        <a:lnSpc>
                          <a:spcPct val="115000"/>
                        </a:lnSpc>
                        <a:spcAft>
                          <a:spcPts val="1000"/>
                        </a:spcAft>
                      </a:pPr>
                      <a:r>
                        <a:rPr lang="ru-RU" sz="2000">
                          <a:effectLst/>
                        </a:rPr>
                        <a:t>…хитрил</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dirty="0">
                          <a:effectLst/>
                        </a:rPr>
                        <a:t> </a:t>
                      </a:r>
                      <a:endParaRPr lang="ru-RU" sz="2000" dirty="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a:effectLst/>
                        </a:rPr>
                        <a:t> </a:t>
                      </a:r>
                      <a:endParaRPr lang="ru-RU" sz="2000">
                        <a:effectLst/>
                        <a:latin typeface="+mj-lt"/>
                        <a:ea typeface="Times New Roman"/>
                        <a:cs typeface="Times New Roman"/>
                      </a:endParaRPr>
                    </a:p>
                  </a:txBody>
                  <a:tcPr marL="73025" marR="73025" marT="0" marB="0"/>
                </a:tc>
              </a:tr>
              <a:tr h="294170">
                <a:tc>
                  <a:txBody>
                    <a:bodyPr/>
                    <a:lstStyle/>
                    <a:p>
                      <a:pPr>
                        <a:lnSpc>
                          <a:spcPct val="115000"/>
                        </a:lnSpc>
                        <a:spcAft>
                          <a:spcPts val="1000"/>
                        </a:spcAft>
                      </a:pPr>
                      <a:r>
                        <a:rPr lang="ru-RU" sz="2000">
                          <a:effectLst/>
                        </a:rPr>
                        <a:t>…делал</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a:effectLst/>
                        </a:rPr>
                        <a:t> </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a:effectLst/>
                        </a:rPr>
                        <a:t> </a:t>
                      </a:r>
                      <a:endParaRPr lang="ru-RU" sz="2000">
                        <a:effectLst/>
                        <a:latin typeface="+mj-lt"/>
                        <a:ea typeface="Times New Roman"/>
                        <a:cs typeface="Times New Roman"/>
                      </a:endParaRPr>
                    </a:p>
                  </a:txBody>
                  <a:tcPr marL="73025" marR="73025" marT="0" marB="0"/>
                </a:tc>
              </a:tr>
              <a:tr h="294170">
                <a:tc>
                  <a:txBody>
                    <a:bodyPr/>
                    <a:lstStyle/>
                    <a:p>
                      <a:pPr>
                        <a:lnSpc>
                          <a:spcPct val="115000"/>
                        </a:lnSpc>
                        <a:spcAft>
                          <a:spcPts val="1000"/>
                        </a:spcAft>
                      </a:pPr>
                      <a:r>
                        <a:rPr lang="ru-RU" sz="2000">
                          <a:effectLst/>
                        </a:rPr>
                        <a:t>И…чез</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a:effectLst/>
                        </a:rPr>
                        <a:t> </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a:effectLst/>
                        </a:rPr>
                        <a:t> </a:t>
                      </a:r>
                      <a:endParaRPr lang="ru-RU" sz="2000">
                        <a:effectLst/>
                        <a:latin typeface="+mj-lt"/>
                        <a:ea typeface="Times New Roman"/>
                        <a:cs typeface="Times New Roman"/>
                      </a:endParaRPr>
                    </a:p>
                  </a:txBody>
                  <a:tcPr marL="73025" marR="73025" marT="0" marB="0"/>
                </a:tc>
              </a:tr>
              <a:tr h="294170">
                <a:tc>
                  <a:txBody>
                    <a:bodyPr/>
                    <a:lstStyle/>
                    <a:p>
                      <a:pPr>
                        <a:lnSpc>
                          <a:spcPct val="115000"/>
                        </a:lnSpc>
                        <a:spcAft>
                          <a:spcPts val="1000"/>
                        </a:spcAft>
                      </a:pPr>
                      <a:r>
                        <a:rPr lang="ru-RU" sz="2000">
                          <a:effectLst/>
                        </a:rPr>
                        <a:t>Во…кликнул</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a:effectLst/>
                        </a:rPr>
                        <a:t> </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a:effectLst/>
                        </a:rPr>
                        <a:t> </a:t>
                      </a:r>
                      <a:endParaRPr lang="ru-RU" sz="2000">
                        <a:effectLst/>
                        <a:latin typeface="+mj-lt"/>
                        <a:ea typeface="Times New Roman"/>
                        <a:cs typeface="Times New Roman"/>
                      </a:endParaRPr>
                    </a:p>
                  </a:txBody>
                  <a:tcPr marL="73025" marR="73025" marT="0" marB="0"/>
                </a:tc>
              </a:tr>
              <a:tr h="294170">
                <a:tc>
                  <a:txBody>
                    <a:bodyPr/>
                    <a:lstStyle/>
                    <a:p>
                      <a:pPr>
                        <a:lnSpc>
                          <a:spcPct val="115000"/>
                        </a:lnSpc>
                        <a:spcAft>
                          <a:spcPts val="1000"/>
                        </a:spcAft>
                      </a:pPr>
                      <a:r>
                        <a:rPr lang="ru-RU" sz="2000">
                          <a:effectLst/>
                        </a:rPr>
                        <a:t>…дание</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a:effectLst/>
                        </a:rPr>
                        <a:t> </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dirty="0">
                          <a:effectLst/>
                        </a:rPr>
                        <a:t> </a:t>
                      </a:r>
                      <a:endParaRPr lang="ru-RU" sz="2000" dirty="0">
                        <a:effectLst/>
                        <a:latin typeface="+mj-lt"/>
                        <a:ea typeface="Times New Roman"/>
                        <a:cs typeface="Times New Roman"/>
                      </a:endParaRPr>
                    </a:p>
                  </a:txBody>
                  <a:tcPr marL="73025" marR="73025" marT="0" marB="0"/>
                </a:tc>
              </a:tr>
              <a:tr h="294170">
                <a:tc>
                  <a:txBody>
                    <a:bodyPr/>
                    <a:lstStyle/>
                    <a:p>
                      <a:pPr>
                        <a:lnSpc>
                          <a:spcPct val="115000"/>
                        </a:lnSpc>
                        <a:spcAft>
                          <a:spcPts val="1000"/>
                        </a:spcAft>
                      </a:pPr>
                      <a:r>
                        <a:rPr lang="ru-RU" sz="2000">
                          <a:effectLst/>
                        </a:rPr>
                        <a:t>…десь</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a:effectLst/>
                        </a:rPr>
                        <a:t> </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a:effectLst/>
                        </a:rPr>
                        <a:t> </a:t>
                      </a:r>
                      <a:endParaRPr lang="ru-RU" sz="2000">
                        <a:effectLst/>
                        <a:latin typeface="+mj-lt"/>
                        <a:ea typeface="Times New Roman"/>
                        <a:cs typeface="Times New Roman"/>
                      </a:endParaRPr>
                    </a:p>
                  </a:txBody>
                  <a:tcPr marL="73025" marR="73025" marT="0" marB="0"/>
                </a:tc>
              </a:tr>
              <a:tr h="294170">
                <a:tc>
                  <a:txBody>
                    <a:bodyPr/>
                    <a:lstStyle/>
                    <a:p>
                      <a:pPr>
                        <a:lnSpc>
                          <a:spcPct val="115000"/>
                        </a:lnSpc>
                        <a:spcAft>
                          <a:spcPts val="1000"/>
                        </a:spcAft>
                      </a:pPr>
                      <a:r>
                        <a:rPr lang="ru-RU" sz="2000">
                          <a:effectLst/>
                        </a:rPr>
                        <a:t>Ра…будил</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a:effectLst/>
                        </a:rPr>
                        <a:t> </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a:effectLst/>
                        </a:rPr>
                        <a:t> </a:t>
                      </a:r>
                      <a:endParaRPr lang="ru-RU" sz="2000">
                        <a:effectLst/>
                        <a:latin typeface="+mj-lt"/>
                        <a:ea typeface="Times New Roman"/>
                        <a:cs typeface="Times New Roman"/>
                      </a:endParaRPr>
                    </a:p>
                  </a:txBody>
                  <a:tcPr marL="73025" marR="73025" marT="0" marB="0"/>
                </a:tc>
              </a:tr>
              <a:tr h="294170">
                <a:tc>
                  <a:txBody>
                    <a:bodyPr/>
                    <a:lstStyle/>
                    <a:p>
                      <a:pPr>
                        <a:lnSpc>
                          <a:spcPct val="115000"/>
                        </a:lnSpc>
                        <a:spcAft>
                          <a:spcPts val="1000"/>
                        </a:spcAft>
                      </a:pPr>
                      <a:r>
                        <a:rPr lang="ru-RU" sz="2000">
                          <a:effectLst/>
                        </a:rPr>
                        <a:t>Ра…красил</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a:effectLst/>
                        </a:rPr>
                        <a:t> </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dirty="0" smtClean="0">
                          <a:effectLst/>
                        </a:rPr>
                        <a:t> </a:t>
                      </a:r>
                      <a:endParaRPr lang="ru-RU" sz="2000" dirty="0">
                        <a:effectLst/>
                        <a:latin typeface="+mj-lt"/>
                        <a:ea typeface="Times New Roman"/>
                        <a:cs typeface="Times New Roman"/>
                      </a:endParaRPr>
                    </a:p>
                  </a:txBody>
                  <a:tcPr marL="73025" marR="73025" marT="0" marB="0"/>
                </a:tc>
              </a:tr>
              <a:tr h="294170">
                <a:tc>
                  <a:txBody>
                    <a:bodyPr/>
                    <a:lstStyle/>
                    <a:p>
                      <a:pPr>
                        <a:lnSpc>
                          <a:spcPct val="115000"/>
                        </a:lnSpc>
                        <a:spcAft>
                          <a:spcPts val="1000"/>
                        </a:spcAft>
                      </a:pPr>
                      <a:r>
                        <a:rPr lang="ru-RU" sz="2000">
                          <a:effectLst/>
                        </a:rPr>
                        <a:t>В…летел</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a:effectLst/>
                        </a:rPr>
                        <a:t> </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a:effectLst/>
                        </a:rPr>
                        <a:t> </a:t>
                      </a:r>
                      <a:endParaRPr lang="ru-RU" sz="2000">
                        <a:effectLst/>
                        <a:latin typeface="+mj-lt"/>
                        <a:ea typeface="Times New Roman"/>
                        <a:cs typeface="Times New Roman"/>
                      </a:endParaRPr>
                    </a:p>
                  </a:txBody>
                  <a:tcPr marL="73025" marR="73025" marT="0" marB="0"/>
                </a:tc>
              </a:tr>
              <a:tr h="294170">
                <a:tc>
                  <a:txBody>
                    <a:bodyPr/>
                    <a:lstStyle/>
                    <a:p>
                      <a:pPr>
                        <a:lnSpc>
                          <a:spcPct val="115000"/>
                        </a:lnSpc>
                        <a:spcAft>
                          <a:spcPts val="1000"/>
                        </a:spcAft>
                      </a:pPr>
                      <a:r>
                        <a:rPr lang="ru-RU" sz="2000">
                          <a:effectLst/>
                        </a:rPr>
                        <a:t>И..портил</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a:effectLst/>
                        </a:rPr>
                        <a:t> </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a:effectLst/>
                        </a:rPr>
                        <a:t> </a:t>
                      </a:r>
                      <a:endParaRPr lang="ru-RU" sz="2000">
                        <a:effectLst/>
                        <a:latin typeface="+mj-lt"/>
                        <a:ea typeface="Times New Roman"/>
                        <a:cs typeface="Times New Roman"/>
                      </a:endParaRPr>
                    </a:p>
                  </a:txBody>
                  <a:tcPr marL="73025" marR="73025" marT="0" marB="0"/>
                </a:tc>
              </a:tr>
              <a:tr h="294170">
                <a:tc>
                  <a:txBody>
                    <a:bodyPr/>
                    <a:lstStyle/>
                    <a:p>
                      <a:pPr>
                        <a:lnSpc>
                          <a:spcPct val="115000"/>
                        </a:lnSpc>
                        <a:spcAft>
                          <a:spcPts val="1000"/>
                        </a:spcAft>
                      </a:pPr>
                      <a:r>
                        <a:rPr lang="ru-RU" sz="2000">
                          <a:effectLst/>
                        </a:rPr>
                        <a:t>И…сякнул</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a:effectLst/>
                        </a:rPr>
                        <a:t> </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a:effectLst/>
                        </a:rPr>
                        <a:t> </a:t>
                      </a:r>
                      <a:endParaRPr lang="ru-RU" sz="2000">
                        <a:effectLst/>
                        <a:latin typeface="+mj-lt"/>
                        <a:ea typeface="Times New Roman"/>
                        <a:cs typeface="Times New Roman"/>
                      </a:endParaRPr>
                    </a:p>
                  </a:txBody>
                  <a:tcPr marL="73025" marR="73025" marT="0" marB="0"/>
                </a:tc>
              </a:tr>
              <a:tr h="294170">
                <a:tc>
                  <a:txBody>
                    <a:bodyPr/>
                    <a:lstStyle/>
                    <a:p>
                      <a:pPr>
                        <a:lnSpc>
                          <a:spcPct val="115000"/>
                        </a:lnSpc>
                        <a:spcAft>
                          <a:spcPts val="1000"/>
                        </a:spcAft>
                      </a:pPr>
                      <a:r>
                        <a:rPr lang="ru-RU" sz="2000">
                          <a:effectLst/>
                        </a:rPr>
                        <a:t>И…зябнуть</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a:effectLst/>
                        </a:rPr>
                        <a:t> </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a:effectLst/>
                        </a:rPr>
                        <a:t> </a:t>
                      </a:r>
                      <a:endParaRPr lang="ru-RU" sz="2000">
                        <a:effectLst/>
                        <a:latin typeface="+mj-lt"/>
                        <a:ea typeface="Times New Roman"/>
                        <a:cs typeface="Times New Roman"/>
                      </a:endParaRPr>
                    </a:p>
                  </a:txBody>
                  <a:tcPr marL="73025" marR="73025" marT="0" marB="0"/>
                </a:tc>
              </a:tr>
              <a:tr h="294170">
                <a:tc>
                  <a:txBody>
                    <a:bodyPr/>
                    <a:lstStyle/>
                    <a:p>
                      <a:pPr>
                        <a:lnSpc>
                          <a:spcPct val="115000"/>
                        </a:lnSpc>
                        <a:spcAft>
                          <a:spcPts val="1000"/>
                        </a:spcAft>
                      </a:pPr>
                      <a:r>
                        <a:rPr lang="ru-RU" sz="2000">
                          <a:effectLst/>
                        </a:rPr>
                        <a:t>Во...будил</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a:effectLst/>
                        </a:rPr>
                        <a:t> </a:t>
                      </a:r>
                      <a:endParaRPr lang="ru-RU" sz="2000">
                        <a:effectLst/>
                        <a:latin typeface="+mj-lt"/>
                        <a:ea typeface="Times New Roman"/>
                        <a:cs typeface="Times New Roman"/>
                      </a:endParaRPr>
                    </a:p>
                  </a:txBody>
                  <a:tcPr marL="73025" marR="73025" marT="0" marB="0"/>
                </a:tc>
                <a:tc>
                  <a:txBody>
                    <a:bodyPr/>
                    <a:lstStyle/>
                    <a:p>
                      <a:pPr>
                        <a:lnSpc>
                          <a:spcPct val="115000"/>
                        </a:lnSpc>
                        <a:spcAft>
                          <a:spcPts val="0"/>
                        </a:spcAft>
                      </a:pPr>
                      <a:r>
                        <a:rPr lang="ru-RU" sz="2000" dirty="0" smtClean="0">
                          <a:effectLst/>
                        </a:rPr>
                        <a:t> </a:t>
                      </a:r>
                      <a:endParaRPr lang="ru-RU" sz="2000" dirty="0">
                        <a:effectLst/>
                        <a:latin typeface="+mj-lt"/>
                        <a:ea typeface="Times New Roman"/>
                        <a:cs typeface="Times New Roman"/>
                      </a:endParaRPr>
                    </a:p>
                  </a:txBody>
                  <a:tcPr marL="73025" marR="73025" marT="0" marB="0"/>
                </a:tc>
              </a:tr>
            </a:tbl>
          </a:graphicData>
        </a:graphic>
      </p:graphicFrame>
      <p:sp>
        <p:nvSpPr>
          <p:cNvPr id="7" name="Прямоугольник 6"/>
          <p:cNvSpPr/>
          <p:nvPr/>
        </p:nvSpPr>
        <p:spPr>
          <a:xfrm>
            <a:off x="7236296" y="1340767"/>
            <a:ext cx="389850" cy="584775"/>
          </a:xfrm>
          <a:prstGeom prst="rect">
            <a:avLst/>
          </a:prstGeom>
          <a:noFill/>
        </p:spPr>
        <p:txBody>
          <a:bodyPr wrap="none" lIns="91440" tIns="45720" rIns="91440" bIns="45720">
            <a:spAutoFit/>
          </a:bodyPr>
          <a:lstStyle/>
          <a:p>
            <a:pPr algn="ctr"/>
            <a:r>
              <a:rPr lang="ru-RU" sz="3200" b="0" cap="none" spc="0" dirty="0" smtClean="0">
                <a:ln w="10160">
                  <a:solidFill>
                    <a:schemeClr val="accent1"/>
                  </a:solidFill>
                  <a:prstDash val="solid"/>
                </a:ln>
                <a:effectLst>
                  <a:outerShdw blurRad="38100" dist="32000" dir="5400000" algn="tl">
                    <a:srgbClr val="000000">
                      <a:alpha val="30000"/>
                    </a:srgbClr>
                  </a:outerShdw>
                </a:effectLst>
              </a:rPr>
              <a:t>+</a:t>
            </a:r>
            <a:endParaRPr lang="ru-RU" sz="3200" b="0" cap="none" spc="0" dirty="0">
              <a:ln w="10160">
                <a:solidFill>
                  <a:schemeClr val="accent1"/>
                </a:solidFill>
                <a:prstDash val="solid"/>
              </a:ln>
              <a:effectLst>
                <a:outerShdw blurRad="38100" dist="32000" dir="5400000" algn="tl">
                  <a:srgbClr val="000000">
                    <a:alpha val="30000"/>
                  </a:srgbClr>
                </a:outerShdw>
              </a:effectLst>
            </a:endParaRPr>
          </a:p>
        </p:txBody>
      </p:sp>
      <p:sp>
        <p:nvSpPr>
          <p:cNvPr id="8" name="Прямоугольник 7"/>
          <p:cNvSpPr/>
          <p:nvPr/>
        </p:nvSpPr>
        <p:spPr>
          <a:xfrm>
            <a:off x="5076056" y="1646769"/>
            <a:ext cx="389850" cy="584775"/>
          </a:xfrm>
          <a:prstGeom prst="rect">
            <a:avLst/>
          </a:prstGeom>
          <a:noFill/>
        </p:spPr>
        <p:txBody>
          <a:bodyPr wrap="none" lIns="91440" tIns="45720" rIns="91440" bIns="45720">
            <a:spAutoFit/>
          </a:bodyPr>
          <a:lstStyle/>
          <a:p>
            <a:pPr algn="ctr"/>
            <a:r>
              <a:rPr lang="ru-RU" sz="3200" b="0" cap="none" spc="0" dirty="0" smtClean="0">
                <a:ln w="10160">
                  <a:solidFill>
                    <a:schemeClr val="accent1"/>
                  </a:solidFill>
                  <a:prstDash val="solid"/>
                </a:ln>
                <a:effectLst>
                  <a:outerShdw blurRad="38100" dist="32000" dir="5400000" algn="tl">
                    <a:srgbClr val="000000">
                      <a:alpha val="30000"/>
                    </a:srgbClr>
                  </a:outerShdw>
                </a:effectLst>
              </a:rPr>
              <a:t>+</a:t>
            </a:r>
            <a:endParaRPr lang="ru-RU" sz="3200" b="0" cap="none" spc="0" dirty="0">
              <a:ln w="10160">
                <a:solidFill>
                  <a:schemeClr val="accent1"/>
                </a:solidFill>
                <a:prstDash val="solid"/>
              </a:ln>
              <a:effectLst>
                <a:outerShdw blurRad="38100" dist="32000" dir="5400000" algn="tl">
                  <a:srgbClr val="000000">
                    <a:alpha val="30000"/>
                  </a:srgbClr>
                </a:outerShdw>
              </a:effectLst>
            </a:endParaRPr>
          </a:p>
        </p:txBody>
      </p:sp>
      <p:sp>
        <p:nvSpPr>
          <p:cNvPr id="9" name="Прямоугольник 8"/>
          <p:cNvSpPr/>
          <p:nvPr/>
        </p:nvSpPr>
        <p:spPr>
          <a:xfrm>
            <a:off x="4686206" y="1980129"/>
            <a:ext cx="389850" cy="584775"/>
          </a:xfrm>
          <a:prstGeom prst="rect">
            <a:avLst/>
          </a:prstGeom>
          <a:noFill/>
        </p:spPr>
        <p:txBody>
          <a:bodyPr wrap="none" lIns="91440" tIns="45720" rIns="91440" bIns="45720">
            <a:spAutoFit/>
          </a:bodyPr>
          <a:lstStyle/>
          <a:p>
            <a:pPr algn="ctr"/>
            <a:r>
              <a:rPr lang="ru-RU" sz="3200" b="0" cap="none" spc="0" dirty="0" smtClean="0">
                <a:ln w="10160">
                  <a:solidFill>
                    <a:schemeClr val="accent1"/>
                  </a:solidFill>
                  <a:prstDash val="solid"/>
                </a:ln>
                <a:effectLst>
                  <a:outerShdw blurRad="38100" dist="32000" dir="5400000" algn="tl">
                    <a:srgbClr val="000000">
                      <a:alpha val="30000"/>
                    </a:srgbClr>
                  </a:outerShdw>
                </a:effectLst>
              </a:rPr>
              <a:t>+</a:t>
            </a:r>
            <a:endParaRPr lang="ru-RU" sz="3200" b="0" cap="none" spc="0" dirty="0">
              <a:ln w="10160">
                <a:solidFill>
                  <a:schemeClr val="accent1"/>
                </a:solidFill>
                <a:prstDash val="solid"/>
              </a:ln>
              <a:effectLst>
                <a:outerShdw blurRad="38100" dist="32000" dir="5400000" algn="tl">
                  <a:srgbClr val="000000">
                    <a:alpha val="30000"/>
                  </a:srgbClr>
                </a:outerShdw>
              </a:effectLst>
            </a:endParaRPr>
          </a:p>
        </p:txBody>
      </p:sp>
      <p:sp>
        <p:nvSpPr>
          <p:cNvPr id="10" name="Прямоугольник 9"/>
          <p:cNvSpPr/>
          <p:nvPr/>
        </p:nvSpPr>
        <p:spPr>
          <a:xfrm>
            <a:off x="5652120" y="2336512"/>
            <a:ext cx="389850" cy="584775"/>
          </a:xfrm>
          <a:prstGeom prst="rect">
            <a:avLst/>
          </a:prstGeom>
          <a:noFill/>
        </p:spPr>
        <p:txBody>
          <a:bodyPr wrap="none" lIns="91440" tIns="45720" rIns="91440" bIns="45720">
            <a:spAutoFit/>
          </a:bodyPr>
          <a:lstStyle/>
          <a:p>
            <a:pPr algn="ctr"/>
            <a:r>
              <a:rPr lang="ru-RU" sz="3200" b="0" cap="none" spc="0" dirty="0" smtClean="0">
                <a:ln w="10160">
                  <a:solidFill>
                    <a:schemeClr val="accent1"/>
                  </a:solidFill>
                  <a:prstDash val="solid"/>
                </a:ln>
                <a:effectLst>
                  <a:outerShdw blurRad="38100" dist="32000" dir="5400000" algn="tl">
                    <a:srgbClr val="000000">
                      <a:alpha val="30000"/>
                    </a:srgbClr>
                  </a:outerShdw>
                </a:effectLst>
              </a:rPr>
              <a:t>+</a:t>
            </a:r>
            <a:endParaRPr lang="ru-RU" sz="3200" b="0" cap="none" spc="0" dirty="0">
              <a:ln w="10160">
                <a:solidFill>
                  <a:schemeClr val="accent1"/>
                </a:solidFill>
                <a:prstDash val="solid"/>
              </a:ln>
              <a:effectLst>
                <a:outerShdw blurRad="38100" dist="32000" dir="5400000" algn="tl">
                  <a:srgbClr val="000000">
                    <a:alpha val="30000"/>
                  </a:srgbClr>
                </a:outerShdw>
              </a:effectLst>
            </a:endParaRPr>
          </a:p>
        </p:txBody>
      </p:sp>
      <p:sp>
        <p:nvSpPr>
          <p:cNvPr id="11" name="Прямоугольник 10"/>
          <p:cNvSpPr/>
          <p:nvPr/>
        </p:nvSpPr>
        <p:spPr>
          <a:xfrm>
            <a:off x="5076056" y="2636912"/>
            <a:ext cx="389850" cy="584775"/>
          </a:xfrm>
          <a:prstGeom prst="rect">
            <a:avLst/>
          </a:prstGeom>
          <a:noFill/>
        </p:spPr>
        <p:txBody>
          <a:bodyPr wrap="none" lIns="91440" tIns="45720" rIns="91440" bIns="45720">
            <a:spAutoFit/>
          </a:bodyPr>
          <a:lstStyle/>
          <a:p>
            <a:pPr algn="ctr"/>
            <a:r>
              <a:rPr lang="ru-RU" sz="3200" b="0" cap="none" spc="0" dirty="0" smtClean="0">
                <a:ln w="10160">
                  <a:solidFill>
                    <a:schemeClr val="accent1"/>
                  </a:solidFill>
                  <a:prstDash val="solid"/>
                </a:ln>
                <a:effectLst>
                  <a:outerShdw blurRad="38100" dist="32000" dir="5400000" algn="tl">
                    <a:srgbClr val="000000">
                      <a:alpha val="30000"/>
                    </a:srgbClr>
                  </a:outerShdw>
                </a:effectLst>
              </a:rPr>
              <a:t>+</a:t>
            </a:r>
            <a:endParaRPr lang="ru-RU" sz="3200" b="0" cap="none" spc="0" dirty="0">
              <a:ln w="10160">
                <a:solidFill>
                  <a:schemeClr val="accent1"/>
                </a:solidFill>
                <a:prstDash val="solid"/>
              </a:ln>
              <a:effectLst>
                <a:outerShdw blurRad="38100" dist="32000" dir="5400000" algn="tl">
                  <a:srgbClr val="000000">
                    <a:alpha val="30000"/>
                  </a:srgbClr>
                </a:outerShdw>
              </a:effectLst>
            </a:endParaRPr>
          </a:p>
        </p:txBody>
      </p:sp>
      <p:sp>
        <p:nvSpPr>
          <p:cNvPr id="12" name="Прямоугольник 11"/>
          <p:cNvSpPr/>
          <p:nvPr/>
        </p:nvSpPr>
        <p:spPr>
          <a:xfrm>
            <a:off x="7616020" y="2992596"/>
            <a:ext cx="285653" cy="584775"/>
          </a:xfrm>
          <a:prstGeom prst="rect">
            <a:avLst/>
          </a:prstGeom>
          <a:noFill/>
        </p:spPr>
        <p:txBody>
          <a:bodyPr wrap="square" lIns="91440" tIns="45720" rIns="91440" bIns="45720">
            <a:spAutoFit/>
          </a:bodyPr>
          <a:lstStyle/>
          <a:p>
            <a:pPr algn="ctr"/>
            <a:r>
              <a:rPr lang="ru-RU" sz="3200" b="0" cap="none" spc="0" dirty="0" smtClean="0">
                <a:ln w="10160">
                  <a:solidFill>
                    <a:schemeClr val="accent1"/>
                  </a:solidFill>
                  <a:prstDash val="solid"/>
                </a:ln>
                <a:effectLst>
                  <a:outerShdw blurRad="38100" dist="32000" dir="5400000" algn="tl">
                    <a:srgbClr val="000000">
                      <a:alpha val="30000"/>
                    </a:srgbClr>
                  </a:outerShdw>
                </a:effectLst>
              </a:rPr>
              <a:t>+</a:t>
            </a:r>
            <a:endParaRPr lang="ru-RU" sz="3200" b="0" cap="none" spc="0" dirty="0">
              <a:ln w="10160">
                <a:solidFill>
                  <a:schemeClr val="accent1"/>
                </a:solidFill>
                <a:prstDash val="solid"/>
              </a:ln>
              <a:effectLst>
                <a:outerShdw blurRad="38100" dist="32000" dir="5400000" algn="tl">
                  <a:srgbClr val="000000">
                    <a:alpha val="30000"/>
                  </a:srgbClr>
                </a:outerShdw>
              </a:effectLst>
            </a:endParaRPr>
          </a:p>
        </p:txBody>
      </p:sp>
      <p:sp>
        <p:nvSpPr>
          <p:cNvPr id="13" name="Прямоугольник 12"/>
          <p:cNvSpPr/>
          <p:nvPr/>
        </p:nvSpPr>
        <p:spPr>
          <a:xfrm>
            <a:off x="7356212" y="3284984"/>
            <a:ext cx="285653" cy="584775"/>
          </a:xfrm>
          <a:prstGeom prst="rect">
            <a:avLst/>
          </a:prstGeom>
          <a:noFill/>
        </p:spPr>
        <p:txBody>
          <a:bodyPr wrap="square" lIns="91440" tIns="45720" rIns="91440" bIns="45720">
            <a:spAutoFit/>
          </a:bodyPr>
          <a:lstStyle/>
          <a:p>
            <a:pPr algn="ctr"/>
            <a:r>
              <a:rPr lang="ru-RU" sz="3200" b="0" cap="none" spc="0" dirty="0" smtClean="0">
                <a:ln w="10160">
                  <a:solidFill>
                    <a:schemeClr val="accent1"/>
                  </a:solidFill>
                  <a:prstDash val="solid"/>
                </a:ln>
                <a:effectLst>
                  <a:outerShdw blurRad="38100" dist="32000" dir="5400000" algn="tl">
                    <a:srgbClr val="000000">
                      <a:alpha val="30000"/>
                    </a:srgbClr>
                  </a:outerShdw>
                </a:effectLst>
              </a:rPr>
              <a:t>+</a:t>
            </a:r>
            <a:endParaRPr lang="ru-RU" sz="3200" b="0" cap="none" spc="0" dirty="0">
              <a:ln w="10160">
                <a:solidFill>
                  <a:schemeClr val="accent1"/>
                </a:solidFill>
                <a:prstDash val="solid"/>
              </a:ln>
              <a:effectLst>
                <a:outerShdw blurRad="38100" dist="32000" dir="5400000" algn="tl">
                  <a:srgbClr val="000000">
                    <a:alpha val="30000"/>
                  </a:srgbClr>
                </a:outerShdw>
              </a:effectLst>
            </a:endParaRPr>
          </a:p>
        </p:txBody>
      </p:sp>
      <p:sp>
        <p:nvSpPr>
          <p:cNvPr id="14" name="Прямоугольник 13"/>
          <p:cNvSpPr/>
          <p:nvPr/>
        </p:nvSpPr>
        <p:spPr>
          <a:xfrm>
            <a:off x="7052423" y="3636313"/>
            <a:ext cx="285653" cy="584775"/>
          </a:xfrm>
          <a:prstGeom prst="rect">
            <a:avLst/>
          </a:prstGeom>
          <a:noFill/>
        </p:spPr>
        <p:txBody>
          <a:bodyPr wrap="square" lIns="91440" tIns="45720" rIns="91440" bIns="45720">
            <a:spAutoFit/>
          </a:bodyPr>
          <a:lstStyle/>
          <a:p>
            <a:pPr algn="ctr"/>
            <a:r>
              <a:rPr lang="ru-RU" sz="3200" b="0" cap="none" spc="0" dirty="0" smtClean="0">
                <a:ln w="10160">
                  <a:solidFill>
                    <a:schemeClr val="accent1"/>
                  </a:solidFill>
                  <a:prstDash val="solid"/>
                </a:ln>
                <a:effectLst>
                  <a:outerShdw blurRad="38100" dist="32000" dir="5400000" algn="tl">
                    <a:srgbClr val="000000">
                      <a:alpha val="30000"/>
                    </a:srgbClr>
                  </a:outerShdw>
                </a:effectLst>
              </a:rPr>
              <a:t>+</a:t>
            </a:r>
            <a:endParaRPr lang="ru-RU" sz="3200" b="0" cap="none" spc="0" dirty="0">
              <a:ln w="10160">
                <a:solidFill>
                  <a:schemeClr val="accent1"/>
                </a:solidFill>
                <a:prstDash val="solid"/>
              </a:ln>
              <a:effectLst>
                <a:outerShdw blurRad="38100" dist="32000" dir="5400000" algn="tl">
                  <a:srgbClr val="000000">
                    <a:alpha val="30000"/>
                  </a:srgbClr>
                </a:outerShdw>
              </a:effectLst>
            </a:endParaRPr>
          </a:p>
        </p:txBody>
      </p:sp>
      <p:sp>
        <p:nvSpPr>
          <p:cNvPr id="15" name="Прямоугольник 14"/>
          <p:cNvSpPr/>
          <p:nvPr/>
        </p:nvSpPr>
        <p:spPr>
          <a:xfrm>
            <a:off x="5233146" y="3928700"/>
            <a:ext cx="285653" cy="584775"/>
          </a:xfrm>
          <a:prstGeom prst="rect">
            <a:avLst/>
          </a:prstGeom>
          <a:noFill/>
        </p:spPr>
        <p:txBody>
          <a:bodyPr wrap="square" lIns="91440" tIns="45720" rIns="91440" bIns="45720">
            <a:spAutoFit/>
          </a:bodyPr>
          <a:lstStyle/>
          <a:p>
            <a:pPr algn="ctr"/>
            <a:r>
              <a:rPr lang="ru-RU" sz="3200" b="0" cap="none" spc="0" dirty="0" smtClean="0">
                <a:ln w="10160">
                  <a:solidFill>
                    <a:schemeClr val="accent1"/>
                  </a:solidFill>
                  <a:prstDash val="solid"/>
                </a:ln>
                <a:effectLst>
                  <a:outerShdw blurRad="38100" dist="32000" dir="5400000" algn="tl">
                    <a:srgbClr val="000000">
                      <a:alpha val="30000"/>
                    </a:srgbClr>
                  </a:outerShdw>
                </a:effectLst>
              </a:rPr>
              <a:t>+</a:t>
            </a:r>
            <a:endParaRPr lang="ru-RU" sz="3200" b="0" cap="none" spc="0" dirty="0">
              <a:ln w="10160">
                <a:solidFill>
                  <a:schemeClr val="accent1"/>
                </a:solidFill>
                <a:prstDash val="solid"/>
              </a:ln>
              <a:effectLst>
                <a:outerShdw blurRad="38100" dist="32000" dir="5400000" algn="tl">
                  <a:srgbClr val="000000">
                    <a:alpha val="30000"/>
                  </a:srgbClr>
                </a:outerShdw>
              </a:effectLst>
            </a:endParaRPr>
          </a:p>
        </p:txBody>
      </p:sp>
      <p:sp>
        <p:nvSpPr>
          <p:cNvPr id="16" name="Прямоугольник 15"/>
          <p:cNvSpPr/>
          <p:nvPr/>
        </p:nvSpPr>
        <p:spPr>
          <a:xfrm>
            <a:off x="7340492" y="4293096"/>
            <a:ext cx="285653" cy="584775"/>
          </a:xfrm>
          <a:prstGeom prst="rect">
            <a:avLst/>
          </a:prstGeom>
          <a:noFill/>
        </p:spPr>
        <p:txBody>
          <a:bodyPr wrap="square" lIns="91440" tIns="45720" rIns="91440" bIns="45720">
            <a:spAutoFit/>
          </a:bodyPr>
          <a:lstStyle/>
          <a:p>
            <a:pPr algn="ctr"/>
            <a:r>
              <a:rPr lang="ru-RU" sz="3200" b="0" cap="none" spc="0" dirty="0" smtClean="0">
                <a:ln w="10160">
                  <a:solidFill>
                    <a:schemeClr val="accent1"/>
                  </a:solidFill>
                  <a:prstDash val="solid"/>
                </a:ln>
                <a:effectLst>
                  <a:outerShdw blurRad="38100" dist="32000" dir="5400000" algn="tl">
                    <a:srgbClr val="000000">
                      <a:alpha val="30000"/>
                    </a:srgbClr>
                  </a:outerShdw>
                </a:effectLst>
              </a:rPr>
              <a:t>+</a:t>
            </a:r>
            <a:endParaRPr lang="ru-RU" sz="3200" b="0" cap="none" spc="0" dirty="0">
              <a:ln w="10160">
                <a:solidFill>
                  <a:schemeClr val="accent1"/>
                </a:solidFill>
                <a:prstDash val="solid"/>
              </a:ln>
              <a:effectLst>
                <a:outerShdw blurRad="38100" dist="32000" dir="5400000" algn="tl">
                  <a:srgbClr val="000000">
                    <a:alpha val="30000"/>
                  </a:srgbClr>
                </a:outerShdw>
              </a:effectLst>
            </a:endParaRPr>
          </a:p>
        </p:txBody>
      </p:sp>
      <p:sp>
        <p:nvSpPr>
          <p:cNvPr id="17" name="Прямоугольник 16"/>
          <p:cNvSpPr/>
          <p:nvPr/>
        </p:nvSpPr>
        <p:spPr>
          <a:xfrm>
            <a:off x="5576208" y="4600409"/>
            <a:ext cx="285653" cy="584775"/>
          </a:xfrm>
          <a:prstGeom prst="rect">
            <a:avLst/>
          </a:prstGeom>
          <a:noFill/>
        </p:spPr>
        <p:txBody>
          <a:bodyPr wrap="square" lIns="91440" tIns="45720" rIns="91440" bIns="45720">
            <a:spAutoFit/>
          </a:bodyPr>
          <a:lstStyle/>
          <a:p>
            <a:pPr algn="ctr"/>
            <a:r>
              <a:rPr lang="ru-RU" sz="3200" b="0" cap="none" spc="0" dirty="0" smtClean="0">
                <a:ln w="10160">
                  <a:solidFill>
                    <a:schemeClr val="accent1"/>
                  </a:solidFill>
                  <a:prstDash val="solid"/>
                </a:ln>
                <a:effectLst>
                  <a:outerShdw blurRad="38100" dist="32000" dir="5400000" algn="tl">
                    <a:srgbClr val="000000">
                      <a:alpha val="30000"/>
                    </a:srgbClr>
                  </a:outerShdw>
                </a:effectLst>
              </a:rPr>
              <a:t>+</a:t>
            </a:r>
            <a:endParaRPr lang="ru-RU" sz="3200" b="0" cap="none" spc="0" dirty="0">
              <a:ln w="10160">
                <a:solidFill>
                  <a:schemeClr val="accent1"/>
                </a:solidFill>
                <a:prstDash val="solid"/>
              </a:ln>
              <a:effectLst>
                <a:outerShdw blurRad="38100" dist="32000" dir="5400000" algn="tl">
                  <a:srgbClr val="000000">
                    <a:alpha val="30000"/>
                  </a:srgbClr>
                </a:outerShdw>
              </a:effectLst>
            </a:endParaRPr>
          </a:p>
        </p:txBody>
      </p:sp>
      <p:sp>
        <p:nvSpPr>
          <p:cNvPr id="18" name="Прямоугольник 17"/>
          <p:cNvSpPr/>
          <p:nvPr/>
        </p:nvSpPr>
        <p:spPr>
          <a:xfrm>
            <a:off x="5270981" y="4941168"/>
            <a:ext cx="285653" cy="584775"/>
          </a:xfrm>
          <a:prstGeom prst="rect">
            <a:avLst/>
          </a:prstGeom>
          <a:noFill/>
        </p:spPr>
        <p:txBody>
          <a:bodyPr wrap="square" lIns="91440" tIns="45720" rIns="91440" bIns="45720">
            <a:spAutoFit/>
          </a:bodyPr>
          <a:lstStyle/>
          <a:p>
            <a:pPr algn="ctr"/>
            <a:r>
              <a:rPr lang="ru-RU" sz="3200" b="0" cap="none" spc="0" dirty="0" smtClean="0">
                <a:ln w="10160">
                  <a:solidFill>
                    <a:schemeClr val="accent1"/>
                  </a:solidFill>
                  <a:prstDash val="solid"/>
                </a:ln>
                <a:effectLst>
                  <a:outerShdw blurRad="38100" dist="32000" dir="5400000" algn="tl">
                    <a:srgbClr val="000000">
                      <a:alpha val="30000"/>
                    </a:srgbClr>
                  </a:outerShdw>
                </a:effectLst>
              </a:rPr>
              <a:t>+</a:t>
            </a:r>
            <a:endParaRPr lang="ru-RU" sz="3200" b="0" cap="none" spc="0" dirty="0">
              <a:ln w="10160">
                <a:solidFill>
                  <a:schemeClr val="accent1"/>
                </a:solidFill>
                <a:prstDash val="solid"/>
              </a:ln>
              <a:effectLst>
                <a:outerShdw blurRad="38100" dist="32000" dir="5400000" algn="tl">
                  <a:srgbClr val="000000">
                    <a:alpha val="30000"/>
                  </a:srgbClr>
                </a:outerShdw>
              </a:effectLst>
            </a:endParaRPr>
          </a:p>
        </p:txBody>
      </p:sp>
      <p:sp>
        <p:nvSpPr>
          <p:cNvPr id="19" name="Прямоугольник 18"/>
          <p:cNvSpPr/>
          <p:nvPr/>
        </p:nvSpPr>
        <p:spPr>
          <a:xfrm>
            <a:off x="7748720" y="5296852"/>
            <a:ext cx="285653" cy="584775"/>
          </a:xfrm>
          <a:prstGeom prst="rect">
            <a:avLst/>
          </a:prstGeom>
          <a:noFill/>
        </p:spPr>
        <p:txBody>
          <a:bodyPr wrap="square" lIns="91440" tIns="45720" rIns="91440" bIns="45720">
            <a:spAutoFit/>
          </a:bodyPr>
          <a:lstStyle/>
          <a:p>
            <a:pPr algn="ctr"/>
            <a:r>
              <a:rPr lang="ru-RU" sz="3200" b="0" cap="none" spc="0" dirty="0" smtClean="0">
                <a:ln w="10160">
                  <a:solidFill>
                    <a:schemeClr val="accent1"/>
                  </a:solidFill>
                  <a:prstDash val="solid"/>
                </a:ln>
                <a:effectLst>
                  <a:outerShdw blurRad="38100" dist="32000" dir="5400000" algn="tl">
                    <a:srgbClr val="000000">
                      <a:alpha val="30000"/>
                    </a:srgbClr>
                  </a:outerShdw>
                </a:effectLst>
              </a:rPr>
              <a:t>+</a:t>
            </a:r>
            <a:endParaRPr lang="ru-RU" sz="3200" b="0" cap="none" spc="0" dirty="0">
              <a:ln w="10160">
                <a:solidFill>
                  <a:schemeClr val="accent1"/>
                </a:solidFill>
                <a:prstDash val="solid"/>
              </a:ln>
              <a:effectLst>
                <a:outerShdw blurRad="38100" dist="32000" dir="5400000" algn="tl">
                  <a:srgbClr val="000000">
                    <a:alpha val="30000"/>
                  </a:srgbClr>
                </a:outerShdw>
              </a:effectLst>
            </a:endParaRPr>
          </a:p>
        </p:txBody>
      </p:sp>
      <p:sp>
        <p:nvSpPr>
          <p:cNvPr id="20" name="Прямоугольник 19"/>
          <p:cNvSpPr/>
          <p:nvPr/>
        </p:nvSpPr>
        <p:spPr>
          <a:xfrm>
            <a:off x="7356211" y="5589240"/>
            <a:ext cx="285653" cy="584775"/>
          </a:xfrm>
          <a:prstGeom prst="rect">
            <a:avLst/>
          </a:prstGeom>
          <a:noFill/>
        </p:spPr>
        <p:txBody>
          <a:bodyPr wrap="square" lIns="91440" tIns="45720" rIns="91440" bIns="45720">
            <a:spAutoFit/>
          </a:bodyPr>
          <a:lstStyle/>
          <a:p>
            <a:pPr algn="ctr"/>
            <a:r>
              <a:rPr lang="ru-RU" sz="3200" b="0" cap="none" spc="0" dirty="0" smtClean="0">
                <a:ln w="10160">
                  <a:solidFill>
                    <a:schemeClr val="accent1"/>
                  </a:solidFill>
                  <a:prstDash val="solid"/>
                </a:ln>
                <a:effectLst>
                  <a:outerShdw blurRad="38100" dist="32000" dir="5400000" algn="tl">
                    <a:srgbClr val="000000">
                      <a:alpha val="30000"/>
                    </a:srgbClr>
                  </a:outerShdw>
                </a:effectLst>
              </a:rPr>
              <a:t>+</a:t>
            </a:r>
            <a:endParaRPr lang="ru-RU" sz="3200" b="0" cap="none" spc="0" dirty="0">
              <a:ln w="10160">
                <a:solidFill>
                  <a:schemeClr val="accent1"/>
                </a:solidFill>
                <a:prstDash val="solid"/>
              </a:ln>
              <a:effectLst>
                <a:outerShdw blurRad="38100" dist="32000" dir="5400000" algn="tl">
                  <a:srgbClr val="000000">
                    <a:alpha val="30000"/>
                  </a:srgbClr>
                </a:outerShdw>
              </a:effectLst>
            </a:endParaRPr>
          </a:p>
        </p:txBody>
      </p:sp>
    </p:spTree>
    <p:extLst>
      <p:ext uri="{BB962C8B-B14F-4D97-AF65-F5344CB8AC3E}">
        <p14:creationId xmlns:p14="http://schemas.microsoft.com/office/powerpoint/2010/main" val="2449090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332656"/>
            <a:ext cx="8229600" cy="4525963"/>
          </a:xfrm>
        </p:spPr>
        <p:txBody>
          <a:bodyPr/>
          <a:lstStyle/>
          <a:p>
            <a:pPr marL="0" indent="0">
              <a:buNone/>
            </a:pPr>
            <a:r>
              <a:rPr lang="ru-RU" b="1" dirty="0" smtClean="0">
                <a:solidFill>
                  <a:srgbClr val="660033"/>
                </a:solidFill>
              </a:rPr>
              <a:t>Правила орфографии можно условно разделить на 2 группы:</a:t>
            </a:r>
          </a:p>
          <a:p>
            <a:endParaRPr lang="ru-RU" dirty="0" smtClean="0"/>
          </a:p>
          <a:p>
            <a:pPr marL="0" indent="0">
              <a:buNone/>
            </a:pPr>
            <a:r>
              <a:rPr lang="ru-RU" dirty="0" smtClean="0"/>
              <a:t>1.	Написание зависит от части речи слова.</a:t>
            </a:r>
          </a:p>
          <a:p>
            <a:pPr marL="0" indent="0">
              <a:buNone/>
            </a:pPr>
            <a:r>
              <a:rPr lang="ru-RU" dirty="0" smtClean="0"/>
              <a:t>2.	Написание зависит от части слова, в которой находится орфограмма.</a:t>
            </a:r>
          </a:p>
          <a:p>
            <a:endParaRPr lang="ru-RU" dirty="0"/>
          </a:p>
        </p:txBody>
      </p:sp>
    </p:spTree>
    <p:extLst>
      <p:ext uri="{BB962C8B-B14F-4D97-AF65-F5344CB8AC3E}">
        <p14:creationId xmlns:p14="http://schemas.microsoft.com/office/powerpoint/2010/main" val="36854490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8560" y="476672"/>
            <a:ext cx="5205264" cy="1143000"/>
          </a:xfrm>
        </p:spPr>
        <p:txBody>
          <a:bodyPr>
            <a:normAutofit fontScale="90000"/>
          </a:bodyPr>
          <a:lstStyle/>
          <a:p>
            <a:r>
              <a:rPr lang="ru-RU" b="1" dirty="0" smtClean="0">
                <a:solidFill>
                  <a:srgbClr val="660033"/>
                </a:solidFill>
              </a:rPr>
              <a:t>Составь </a:t>
            </a:r>
            <a:br>
              <a:rPr lang="ru-RU" b="1" dirty="0" smtClean="0">
                <a:solidFill>
                  <a:srgbClr val="660033"/>
                </a:solidFill>
              </a:rPr>
            </a:br>
            <a:r>
              <a:rPr lang="ru-RU" b="1" dirty="0" smtClean="0">
                <a:solidFill>
                  <a:srgbClr val="660033"/>
                </a:solidFill>
              </a:rPr>
              <a:t>новое слово</a:t>
            </a:r>
            <a:endParaRPr lang="ru-RU" b="1" dirty="0">
              <a:solidFill>
                <a:srgbClr val="660033"/>
              </a:solidFill>
            </a:endParaRPr>
          </a:p>
        </p:txBody>
      </p:sp>
      <p:pic>
        <p:nvPicPr>
          <p:cNvPr id="4" name="Рисунок 3" descr="https://volna.org/wp-content/uploads/2014/11/pierfokarty0.png"/>
          <p:cNvPicPr/>
          <p:nvPr/>
        </p:nvPicPr>
        <p:blipFill rotWithShape="1">
          <a:blip r:embed="rId2"/>
          <a:srcRect r="49781"/>
          <a:stretch/>
        </p:blipFill>
        <p:spPr bwMode="auto">
          <a:xfrm>
            <a:off x="4283968" y="260648"/>
            <a:ext cx="4290570" cy="6408712"/>
          </a:xfrm>
          <a:prstGeom prst="rect">
            <a:avLst/>
          </a:prstGeom>
          <a:noFill/>
          <a:ln w="9525">
            <a:noFill/>
            <a:miter lim="800000"/>
            <a:headEnd/>
            <a:tailEnd/>
          </a:ln>
        </p:spPr>
      </p:pic>
      <p:sp>
        <p:nvSpPr>
          <p:cNvPr id="5" name="Прямоугольник 4"/>
          <p:cNvSpPr/>
          <p:nvPr/>
        </p:nvSpPr>
        <p:spPr>
          <a:xfrm>
            <a:off x="4499992" y="836712"/>
            <a:ext cx="72008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4499992" y="4005064"/>
            <a:ext cx="72008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4716016" y="2204864"/>
            <a:ext cx="2011897" cy="461665"/>
          </a:xfrm>
          <a:prstGeom prst="rect">
            <a:avLst/>
          </a:prstGeom>
          <a:noFill/>
        </p:spPr>
        <p:txBody>
          <a:bodyPr wrap="none" rtlCol="0">
            <a:spAutoFit/>
          </a:bodyPr>
          <a:lstStyle/>
          <a:p>
            <a:r>
              <a:rPr lang="ru-RU" sz="2400" b="1" i="1" dirty="0" smtClean="0">
                <a:latin typeface="Times New Roman" pitchFamily="18" charset="0"/>
                <a:cs typeface="Times New Roman" pitchFamily="18" charset="0"/>
              </a:rPr>
              <a:t>пришкольная</a:t>
            </a:r>
            <a:endParaRPr lang="ru-RU" sz="2400" b="1" i="1" dirty="0">
              <a:latin typeface="Times New Roman" pitchFamily="18" charset="0"/>
              <a:cs typeface="Times New Roman" pitchFamily="18" charset="0"/>
            </a:endParaRPr>
          </a:p>
        </p:txBody>
      </p:sp>
      <p:sp>
        <p:nvSpPr>
          <p:cNvPr id="8" name="TextBox 7"/>
          <p:cNvSpPr txBox="1"/>
          <p:nvPr/>
        </p:nvSpPr>
        <p:spPr>
          <a:xfrm>
            <a:off x="5220072" y="5595098"/>
            <a:ext cx="1612942" cy="461665"/>
          </a:xfrm>
          <a:prstGeom prst="rect">
            <a:avLst/>
          </a:prstGeom>
          <a:noFill/>
        </p:spPr>
        <p:txBody>
          <a:bodyPr wrap="none" rtlCol="0">
            <a:spAutoFit/>
          </a:bodyPr>
          <a:lstStyle/>
          <a:p>
            <a:r>
              <a:rPr lang="ru-RU" sz="2400" b="1" i="1" dirty="0" smtClean="0">
                <a:latin typeface="Times New Roman" pitchFamily="18" charset="0"/>
                <a:cs typeface="Times New Roman" pitchFamily="18" charset="0"/>
              </a:rPr>
              <a:t>заморский</a:t>
            </a:r>
            <a:endParaRPr lang="ru-RU" sz="2400" b="1" i="1" dirty="0">
              <a:latin typeface="Times New Roman" pitchFamily="18" charset="0"/>
              <a:cs typeface="Times New Roman" pitchFamily="18" charset="0"/>
            </a:endParaRPr>
          </a:p>
        </p:txBody>
      </p:sp>
    </p:spTree>
    <p:extLst>
      <p:ext uri="{BB962C8B-B14F-4D97-AF65-F5344CB8AC3E}">
        <p14:creationId xmlns:p14="http://schemas.microsoft.com/office/powerpoint/2010/main" val="1659499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5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734607"/>
            <a:ext cx="7920880" cy="2838409"/>
          </a:xfrm>
        </p:spPr>
        <p:txBody>
          <a:bodyPr/>
          <a:lstStyle/>
          <a:p>
            <a:pPr marL="0" indent="0">
              <a:buNone/>
            </a:pPr>
            <a:r>
              <a:rPr lang="ru-RU" sz="4000" b="1" dirty="0" smtClean="0">
                <a:solidFill>
                  <a:srgbClr val="660033"/>
                </a:solidFill>
              </a:rPr>
              <a:t>Шарады</a:t>
            </a:r>
          </a:p>
          <a:p>
            <a:pPr marL="0" indent="0">
              <a:buNone/>
            </a:pPr>
            <a:r>
              <a:rPr lang="ru-RU" sz="2800" dirty="0" smtClean="0"/>
              <a:t>Корень тот же, что в слове сказка,</a:t>
            </a:r>
          </a:p>
          <a:p>
            <a:pPr marL="0" indent="0">
              <a:buNone/>
            </a:pPr>
            <a:r>
              <a:rPr lang="ru-RU" sz="2800" dirty="0" smtClean="0"/>
              <a:t>Суффикс тот же, что в слове завозчик,</a:t>
            </a:r>
          </a:p>
          <a:p>
            <a:pPr marL="0" indent="0">
              <a:buNone/>
            </a:pPr>
            <a:r>
              <a:rPr lang="ru-RU" sz="2800" dirty="0" smtClean="0"/>
              <a:t>Приставка та же, что в слове расход (рассказчик)</a:t>
            </a:r>
          </a:p>
          <a:p>
            <a:endParaRPr lang="ru-RU" dirty="0"/>
          </a:p>
        </p:txBody>
      </p:sp>
      <p:sp>
        <p:nvSpPr>
          <p:cNvPr id="4" name="Прямоугольник 3"/>
          <p:cNvSpPr/>
          <p:nvPr/>
        </p:nvSpPr>
        <p:spPr>
          <a:xfrm>
            <a:off x="539552" y="3717032"/>
            <a:ext cx="7632848" cy="2431435"/>
          </a:xfrm>
          <a:prstGeom prst="rect">
            <a:avLst/>
          </a:prstGeom>
        </p:spPr>
        <p:txBody>
          <a:bodyPr wrap="square">
            <a:spAutoFit/>
          </a:bodyPr>
          <a:lstStyle/>
          <a:p>
            <a:r>
              <a:rPr lang="ru-RU" sz="3600" b="1" dirty="0">
                <a:solidFill>
                  <a:srgbClr val="660033"/>
                </a:solidFill>
              </a:rPr>
              <a:t>Логогрифы</a:t>
            </a:r>
            <a:endParaRPr lang="ru-RU" sz="3600" dirty="0">
              <a:solidFill>
                <a:srgbClr val="660033"/>
              </a:solidFill>
            </a:endParaRPr>
          </a:p>
          <a:p>
            <a:r>
              <a:rPr lang="ru-RU" sz="2800" dirty="0"/>
              <a:t>В оркестре ты меня услышишь</a:t>
            </a:r>
            <a:br>
              <a:rPr lang="ru-RU" sz="2800" dirty="0"/>
            </a:br>
            <a:r>
              <a:rPr lang="ru-RU" sz="2800" dirty="0"/>
              <a:t>И как приветствие поймешь;</a:t>
            </a:r>
            <a:br>
              <a:rPr lang="ru-RU" sz="2800" dirty="0"/>
            </a:br>
            <a:r>
              <a:rPr lang="ru-RU" sz="2800" dirty="0"/>
              <a:t>А мягкий знак в конце припишешь,</a:t>
            </a:r>
            <a:br>
              <a:rPr lang="ru-RU" sz="2800" dirty="0"/>
            </a:br>
            <a:r>
              <a:rPr lang="ru-RU" sz="2800" dirty="0"/>
              <a:t>Так мною вычертишь чертеж. (туш – тушь)</a:t>
            </a:r>
          </a:p>
        </p:txBody>
      </p:sp>
    </p:spTree>
    <p:extLst>
      <p:ext uri="{BB962C8B-B14F-4D97-AF65-F5344CB8AC3E}">
        <p14:creationId xmlns:p14="http://schemas.microsoft.com/office/powerpoint/2010/main" val="379615634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181493" y="1844824"/>
            <a:ext cx="6781023" cy="923330"/>
          </a:xfrm>
          <a:prstGeom prst="rect">
            <a:avLst/>
          </a:prstGeom>
          <a:noFill/>
        </p:spPr>
        <p:txBody>
          <a:bodyPr wrap="none" lIns="91440" tIns="45720" rIns="91440" bIns="45720">
            <a:spAutoFit/>
          </a:bodyPr>
          <a:lstStyle/>
          <a:p>
            <a:pPr algn="ctr"/>
            <a:r>
              <a:rPr lang="ru-RU" sz="5400" dirty="0" smtClean="0">
                <a:ln w="18415" cmpd="sng">
                  <a:solidFill>
                    <a:srgbClr val="660033"/>
                  </a:solidFill>
                  <a:prstDash val="solid"/>
                </a:ln>
                <a:solidFill>
                  <a:srgbClr val="660033"/>
                </a:solidFill>
                <a:effectLst>
                  <a:outerShdw blurRad="63500" dir="3600000" algn="tl" rotWithShape="0">
                    <a:srgbClr val="000000">
                      <a:alpha val="70000"/>
                    </a:srgbClr>
                  </a:outerShdw>
                </a:effectLst>
              </a:rPr>
              <a:t>Спасибо за внимание!</a:t>
            </a:r>
            <a:endParaRPr lang="ru-RU" sz="5400" dirty="0">
              <a:ln w="18415" cmpd="sng">
                <a:solidFill>
                  <a:srgbClr val="660033"/>
                </a:solidFill>
                <a:prstDash val="solid"/>
              </a:ln>
              <a:solidFill>
                <a:srgbClr val="660033"/>
              </a:solidFill>
              <a:effectLst>
                <a:outerShdw blurRad="63500" dir="3600000" algn="tl" rotWithShape="0">
                  <a:srgbClr val="000000">
                    <a:alpha val="70000"/>
                  </a:srgbClr>
                </a:outerShdw>
              </a:effectLst>
            </a:endParaRPr>
          </a:p>
        </p:txBody>
      </p:sp>
      <p:sp>
        <p:nvSpPr>
          <p:cNvPr id="5" name="Прямоугольник 4"/>
          <p:cNvSpPr/>
          <p:nvPr/>
        </p:nvSpPr>
        <p:spPr>
          <a:xfrm>
            <a:off x="751191" y="3284984"/>
            <a:ext cx="7641644" cy="1754326"/>
          </a:xfrm>
          <a:prstGeom prst="rect">
            <a:avLst/>
          </a:prstGeom>
          <a:noFill/>
        </p:spPr>
        <p:txBody>
          <a:bodyPr wrap="none" lIns="91440" tIns="45720" rIns="91440" bIns="45720">
            <a:spAutoFit/>
          </a:bodyPr>
          <a:lstStyle/>
          <a:p>
            <a:pPr algn="ctr"/>
            <a:r>
              <a:rPr lang="ru-RU" sz="5400" dirty="0" smtClean="0">
                <a:ln w="18415" cmpd="sng">
                  <a:solidFill>
                    <a:srgbClr val="660033"/>
                  </a:solidFill>
                  <a:prstDash val="solid"/>
                </a:ln>
                <a:solidFill>
                  <a:srgbClr val="660033"/>
                </a:solidFill>
                <a:effectLst>
                  <a:outerShdw blurRad="63500" dir="3600000" algn="tl" rotWithShape="0">
                    <a:srgbClr val="000000">
                      <a:alpha val="70000"/>
                    </a:srgbClr>
                  </a:outerShdw>
                </a:effectLst>
              </a:rPr>
              <a:t>Желаю успешной работы</a:t>
            </a:r>
          </a:p>
          <a:p>
            <a:pPr algn="ctr"/>
            <a:r>
              <a:rPr lang="ru-RU" sz="5400" dirty="0" smtClean="0">
                <a:ln w="18415" cmpd="sng">
                  <a:solidFill>
                    <a:srgbClr val="660033"/>
                  </a:solidFill>
                  <a:prstDash val="solid"/>
                </a:ln>
                <a:solidFill>
                  <a:srgbClr val="660033"/>
                </a:solidFill>
                <a:effectLst>
                  <a:outerShdw blurRad="63500" dir="3600000" algn="tl" rotWithShape="0">
                    <a:srgbClr val="000000">
                      <a:alpha val="70000"/>
                    </a:srgbClr>
                  </a:outerShdw>
                </a:effectLst>
              </a:rPr>
              <a:t> и высоких результатов!</a:t>
            </a:r>
            <a:endParaRPr lang="ru-RU" sz="5400" dirty="0">
              <a:ln w="18415" cmpd="sng">
                <a:solidFill>
                  <a:srgbClr val="660033"/>
                </a:solidFill>
                <a:prstDash val="solid"/>
              </a:ln>
              <a:solidFill>
                <a:srgbClr val="660033"/>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5034390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  Орфографический анализ.  Укажите варианты ответов, в которых дано верное объяснение написания выделенного слова. Запишите номера этих ответов. 1) РАССТАВЛЯТЬ — на конце приставки перед буквой, обозначающей глухой согласный звук, пишется буква С. 2) РЕШЕНА (задача) — в краткой форме имени прилагательного пишется столько же Н, сколько и в полной форме этого прилагательного. 3) ПРИКАСАТЬСЯ — написание безударной чередующейся гласной в корне слова зависит от его лексического значения. 4) (устал от) НЕУДАЧ — в форме множественного числа имени существительного 3-го склонения после шипящего буква Ь не пишется. 5) (объяснялся) ПО-НЕМЕЦКИ — наречие пишется через дефис, потому что оно образовано от основы имени прилагательного при помощи приставки ПО- и суффикса -И. "/>
          <p:cNvPicPr/>
          <p:nvPr/>
        </p:nvPicPr>
        <p:blipFill rotWithShape="1">
          <a:blip r:embed="rId2"/>
          <a:srcRect l="2888" t="14167" r="3355" b="9987"/>
          <a:stretch/>
        </p:blipFill>
        <p:spPr bwMode="auto">
          <a:xfrm>
            <a:off x="380791" y="1484784"/>
            <a:ext cx="8496944" cy="4849285"/>
          </a:xfrm>
          <a:prstGeom prst="rect">
            <a:avLst/>
          </a:prstGeom>
          <a:noFill/>
          <a:ln w="9525">
            <a:noFill/>
            <a:miter lim="800000"/>
            <a:headEnd/>
            <a:tailEnd/>
          </a:ln>
        </p:spPr>
      </p:pic>
      <p:pic>
        <p:nvPicPr>
          <p:cNvPr id="5" name="Рисунок 4" descr="1.  Орфографический анализ.  Укажите варианты ответов, в которых дано верное объяснение написания выделенного слова. Запишите номера этих ответов. 1) РАССТАВЛЯТЬ — на конце приставки перед буквой, обозначающей глухой согласный звук, пишется буква С. 2) РЕШЕНА (задача) — в краткой форме имени прилагательного пишется столько же Н, сколько и в полной форме этого прилагательного. 3) ПРИКАСАТЬСЯ — написание безударной чередующейся гласной в корне слова зависит от его лексического значения. 4) (устал от) НЕУДАЧ — в форме множественного числа имени существительного 3-го склонения после шипящего буква Ь не пишется. 5) (объяснялся) ПО-НЕМЕЦКИ — наречие пишется через дефис, потому что оно образовано от основы имени прилагательного при помощи приставки ПО- и суффикса -И. "/>
          <p:cNvPicPr/>
          <p:nvPr/>
        </p:nvPicPr>
        <p:blipFill rotWithShape="1">
          <a:blip r:embed="rId2">
            <a:duotone>
              <a:schemeClr val="accent5">
                <a:shade val="45000"/>
                <a:satMod val="135000"/>
              </a:schemeClr>
              <a:prstClr val="white"/>
            </a:duotone>
          </a:blip>
          <a:srcRect l="2888" t="25518" r="3355" b="44578"/>
          <a:stretch/>
        </p:blipFill>
        <p:spPr bwMode="auto">
          <a:xfrm>
            <a:off x="380791" y="2276872"/>
            <a:ext cx="8496944" cy="1767911"/>
          </a:xfrm>
          <a:prstGeom prst="rect">
            <a:avLst/>
          </a:prstGeom>
          <a:noFill/>
          <a:ln w="9525">
            <a:noFill/>
            <a:miter lim="800000"/>
            <a:headEnd/>
            <a:tailEnd/>
          </a:ln>
        </p:spPr>
      </p:pic>
      <p:sp>
        <p:nvSpPr>
          <p:cNvPr id="6" name="Объект 2"/>
          <p:cNvSpPr>
            <a:spLocks noGrp="1"/>
          </p:cNvSpPr>
          <p:nvPr>
            <p:ph idx="1"/>
          </p:nvPr>
        </p:nvSpPr>
        <p:spPr>
          <a:xfrm>
            <a:off x="615124" y="229915"/>
            <a:ext cx="7773300" cy="1254870"/>
          </a:xfrm>
        </p:spPr>
        <p:txBody>
          <a:bodyPr>
            <a:normAutofit/>
          </a:bodyPr>
          <a:lstStyle/>
          <a:p>
            <a:pPr marL="0" indent="0" algn="ctr">
              <a:buNone/>
            </a:pPr>
            <a:r>
              <a:rPr lang="ru-RU" sz="2200" b="1" dirty="0" smtClean="0">
                <a:solidFill>
                  <a:srgbClr val="660033"/>
                </a:solidFill>
              </a:rPr>
              <a:t>Орфографический  анализ.  Укажите варианты ответов, в которых дано верное объясните написание выделенного слова. Запишите номера этих ответов</a:t>
            </a:r>
            <a:endParaRPr lang="ru-RU" sz="2200" b="1" dirty="0">
              <a:solidFill>
                <a:srgbClr val="660033"/>
              </a:solidFill>
            </a:endParaRPr>
          </a:p>
        </p:txBody>
      </p:sp>
    </p:spTree>
    <p:extLst>
      <p:ext uri="{BB962C8B-B14F-4D97-AF65-F5344CB8AC3E}">
        <p14:creationId xmlns:p14="http://schemas.microsoft.com/office/powerpoint/2010/main" val="2195903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1.  Орфографический анализ.  Укажите варианты ответов, в которых дано верное объяснение написания выделенного слова. Запишите номера этих ответов. 1) РАССТАВЛЯТЬ — на конце приставки перед буквой, обозначающей глухой согласный звук, пишется буква С. 2) РЕШЕНА (задача) — в краткой форме имени прилагательного пишется столько же Н, сколько и в полной форме этого прилагательного. 3) ПРИКАСАТЬСЯ — написание безударной чередующейся гласной в корне слова зависит от его лексического значения. 4) (устал от) НЕУДАЧ — в форме множественного числа имени существительного 3-го склонения после шипящего буква Ь не пишется. 5) (объяснялся) ПО-НЕМЕЦКИ — наречие пишется через дефис, потому что оно образовано от основы имени прилагательного при помощи приставки ПО- и суффикса -И. "/>
          <p:cNvPicPr/>
          <p:nvPr/>
        </p:nvPicPr>
        <p:blipFill rotWithShape="1">
          <a:blip r:embed="rId2"/>
          <a:srcRect l="2888" t="14167" r="3355" b="9987"/>
          <a:stretch/>
        </p:blipFill>
        <p:spPr bwMode="auto">
          <a:xfrm>
            <a:off x="380791" y="1484784"/>
            <a:ext cx="8496944" cy="4849285"/>
          </a:xfrm>
          <a:prstGeom prst="rect">
            <a:avLst/>
          </a:prstGeom>
          <a:noFill/>
          <a:ln w="9525">
            <a:noFill/>
            <a:miter lim="800000"/>
            <a:headEnd/>
            <a:tailEnd/>
          </a:ln>
        </p:spPr>
      </p:pic>
      <p:pic>
        <p:nvPicPr>
          <p:cNvPr id="5" name="Рисунок 4" descr="1.  Орфографический анализ.  Укажите варианты ответов, в которых дано верное объяснение написания выделенного слова. Запишите номера этих ответов. 1) РАССТАВЛЯТЬ — на конце приставки перед буквой, обозначающей глухой согласный звук, пишется буква С. 2) РЕШЕНА (задача) — в краткой форме имени прилагательного пишется столько же Н, сколько и в полной форме этого прилагательного. 3) ПРИКАСАТЬСЯ — написание безударной чередующейся гласной в корне слова зависит от его лексического значения. 4) (устал от) НЕУДАЧ — в форме множественного числа имени существительного 3-го склонения после шипящего буква Ь не пишется. 5) (объяснялся) ПО-НЕМЕЦКИ — наречие пишется через дефис, потому что оно образовано от основы имени прилагательного при помощи приставки ПО- и суффикса -И. "/>
          <p:cNvPicPr/>
          <p:nvPr/>
        </p:nvPicPr>
        <p:blipFill rotWithShape="1">
          <a:blip r:embed="rId2">
            <a:duotone>
              <a:schemeClr val="accent5">
                <a:shade val="45000"/>
                <a:satMod val="135000"/>
              </a:schemeClr>
              <a:prstClr val="white"/>
            </a:duotone>
          </a:blip>
          <a:srcRect l="2888" t="25518" r="3355" b="44578"/>
          <a:stretch/>
        </p:blipFill>
        <p:spPr bwMode="auto">
          <a:xfrm>
            <a:off x="380791" y="2276872"/>
            <a:ext cx="8496944" cy="1767911"/>
          </a:xfrm>
          <a:prstGeom prst="rect">
            <a:avLst/>
          </a:prstGeom>
          <a:noFill/>
          <a:ln w="9525">
            <a:noFill/>
            <a:miter lim="800000"/>
            <a:headEnd/>
            <a:tailEnd/>
          </a:ln>
        </p:spPr>
      </p:pic>
      <p:sp>
        <p:nvSpPr>
          <p:cNvPr id="7" name="Прямоугольник 6"/>
          <p:cNvSpPr/>
          <p:nvPr/>
        </p:nvSpPr>
        <p:spPr>
          <a:xfrm>
            <a:off x="395536" y="306214"/>
            <a:ext cx="8352928" cy="1446550"/>
          </a:xfrm>
          <a:prstGeom prst="rect">
            <a:avLst/>
          </a:prstGeom>
        </p:spPr>
        <p:txBody>
          <a:bodyPr wrap="square">
            <a:spAutoFit/>
          </a:bodyPr>
          <a:lstStyle/>
          <a:p>
            <a:r>
              <a:rPr lang="ru-RU" sz="2800" dirty="0" smtClean="0"/>
              <a:t>Неправильные, но правдоподобные ответы называются      </a:t>
            </a:r>
            <a:r>
              <a:rPr lang="ru-RU" sz="6000" b="1" dirty="0" err="1" smtClean="0">
                <a:solidFill>
                  <a:srgbClr val="660033"/>
                </a:solidFill>
              </a:rPr>
              <a:t>дистракторы</a:t>
            </a:r>
            <a:endParaRPr lang="ru-RU" sz="6000" b="1" dirty="0">
              <a:solidFill>
                <a:srgbClr val="660033"/>
              </a:solidFill>
            </a:endParaRPr>
          </a:p>
        </p:txBody>
      </p:sp>
      <p:sp>
        <p:nvSpPr>
          <p:cNvPr id="2" name="Стрелка углом вверх 1"/>
          <p:cNvSpPr/>
          <p:nvPr/>
        </p:nvSpPr>
        <p:spPr>
          <a:xfrm flipV="1">
            <a:off x="7289932" y="1224430"/>
            <a:ext cx="1386524" cy="836418"/>
          </a:xfrm>
          <a:prstGeom prst="bentUp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844152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1143514857"/>
              </p:ext>
            </p:extLst>
          </p:nvPr>
        </p:nvGraphicFramePr>
        <p:xfrm>
          <a:off x="467544" y="908720"/>
          <a:ext cx="8352928" cy="3049335"/>
        </p:xfrm>
        <a:graphic>
          <a:graphicData uri="http://schemas.openxmlformats.org/drawingml/2006/table">
            <a:tbl>
              <a:tblPr firstRow="1" firstCol="1" lastRow="1" lastCol="1" bandRow="1" bandCol="1"/>
              <a:tblGrid>
                <a:gridCol w="335862"/>
                <a:gridCol w="2675416"/>
                <a:gridCol w="5341650"/>
              </a:tblGrid>
              <a:tr h="289301">
                <a:tc>
                  <a:txBody>
                    <a:bodyPr/>
                    <a:lstStyle/>
                    <a:p>
                      <a:pPr marL="5080" algn="just">
                        <a:lnSpc>
                          <a:spcPts val="1170"/>
                        </a:lnSpc>
                        <a:spcAft>
                          <a:spcPts val="0"/>
                        </a:spcAft>
                      </a:pPr>
                      <a:endParaRPr lang="ru-RU" sz="1400" dirty="0" smtClean="0">
                        <a:effectLst/>
                        <a:latin typeface="Times New Roman"/>
                        <a:ea typeface="Times New Roman"/>
                      </a:endParaRPr>
                    </a:p>
                    <a:p>
                      <a:pPr marL="5080" algn="just">
                        <a:lnSpc>
                          <a:spcPts val="1170"/>
                        </a:lnSpc>
                        <a:spcAft>
                          <a:spcPts val="0"/>
                        </a:spcAft>
                      </a:pPr>
                      <a:r>
                        <a:rPr lang="en-US" sz="1400" dirty="0" smtClean="0">
                          <a:effectLst/>
                          <a:latin typeface="Times New Roman"/>
                          <a:ea typeface="Times New Roman"/>
                        </a:rPr>
                        <a:t>№</a:t>
                      </a:r>
                      <a:endParaRPr lang="ru-RU" sz="1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516255" algn="just">
                        <a:lnSpc>
                          <a:spcPts val="1170"/>
                        </a:lnSpc>
                        <a:spcAft>
                          <a:spcPts val="0"/>
                        </a:spcAft>
                      </a:pPr>
                      <a:endParaRPr lang="ru-RU" sz="1400" dirty="0" smtClean="0">
                        <a:effectLst/>
                        <a:latin typeface="Times New Roman"/>
                        <a:ea typeface="Times New Roman"/>
                      </a:endParaRPr>
                    </a:p>
                    <a:p>
                      <a:pPr marL="516255" algn="just">
                        <a:lnSpc>
                          <a:spcPts val="1170"/>
                        </a:lnSpc>
                        <a:spcAft>
                          <a:spcPts val="0"/>
                        </a:spcAft>
                      </a:pPr>
                      <a:r>
                        <a:rPr lang="en-US" sz="1400" dirty="0" err="1" smtClean="0">
                          <a:effectLst/>
                          <a:latin typeface="Times New Roman"/>
                          <a:ea typeface="Times New Roman"/>
                        </a:rPr>
                        <a:t>Ошибка</a:t>
                      </a:r>
                      <a:r>
                        <a:rPr lang="en-US" sz="1400" dirty="0" smtClean="0">
                          <a:effectLst/>
                          <a:latin typeface="Times New Roman"/>
                          <a:ea typeface="Times New Roman"/>
                        </a:rPr>
                        <a:t> </a:t>
                      </a:r>
                      <a:r>
                        <a:rPr lang="en-US" sz="1400" dirty="0" err="1">
                          <a:effectLst/>
                          <a:latin typeface="Times New Roman"/>
                          <a:ea typeface="Times New Roman"/>
                        </a:rPr>
                        <a:t>допущена</a:t>
                      </a:r>
                      <a:endParaRPr lang="ru-RU" sz="1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445260" marR="1438910" algn="just">
                        <a:lnSpc>
                          <a:spcPts val="1170"/>
                        </a:lnSpc>
                        <a:spcAft>
                          <a:spcPts val="0"/>
                        </a:spcAft>
                      </a:pPr>
                      <a:endParaRPr lang="ru-RU" sz="1400" dirty="0" smtClean="0">
                        <a:effectLst/>
                        <a:latin typeface="Times New Roman"/>
                        <a:ea typeface="Times New Roman"/>
                      </a:endParaRPr>
                    </a:p>
                    <a:p>
                      <a:pPr marL="1445260" marR="1438910" algn="just">
                        <a:lnSpc>
                          <a:spcPts val="1170"/>
                        </a:lnSpc>
                        <a:spcAft>
                          <a:spcPts val="0"/>
                        </a:spcAft>
                      </a:pPr>
                      <a:r>
                        <a:rPr lang="en-US" sz="1400" dirty="0" err="1" smtClean="0">
                          <a:effectLst/>
                          <a:latin typeface="Times New Roman"/>
                          <a:ea typeface="Times New Roman"/>
                        </a:rPr>
                        <a:t>Примеры</a:t>
                      </a:r>
                      <a:r>
                        <a:rPr lang="en-US" sz="1400" dirty="0" smtClean="0">
                          <a:effectLst/>
                          <a:latin typeface="Times New Roman"/>
                          <a:ea typeface="Times New Roman"/>
                        </a:rPr>
                        <a:t> </a:t>
                      </a:r>
                      <a:r>
                        <a:rPr lang="en-US" sz="1400" dirty="0" err="1" smtClean="0">
                          <a:effectLst/>
                          <a:latin typeface="Times New Roman"/>
                          <a:ea typeface="Times New Roman"/>
                        </a:rPr>
                        <a:t>дистракторов</a:t>
                      </a:r>
                      <a:endParaRPr lang="ru-RU" sz="1400" dirty="0" smtClean="0">
                        <a:effectLst/>
                        <a:latin typeface="Times New Roman"/>
                        <a:ea typeface="Times New Roman"/>
                      </a:endParaRPr>
                    </a:p>
                    <a:p>
                      <a:pPr marL="1445260" marR="1438910" algn="just">
                        <a:lnSpc>
                          <a:spcPts val="1170"/>
                        </a:lnSpc>
                        <a:spcAft>
                          <a:spcPts val="0"/>
                        </a:spcAft>
                      </a:pPr>
                      <a:endParaRPr lang="ru-RU" sz="1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2182">
                <a:tc>
                  <a:txBody>
                    <a:bodyPr/>
                    <a:lstStyle/>
                    <a:p>
                      <a:pPr marL="67945" algn="just">
                        <a:spcBef>
                          <a:spcPts val="25"/>
                        </a:spcBef>
                        <a:spcAft>
                          <a:spcPts val="0"/>
                        </a:spcAft>
                      </a:pPr>
                      <a:r>
                        <a:rPr lang="en-US" sz="1400">
                          <a:effectLst/>
                          <a:latin typeface="Times New Roman"/>
                          <a:ea typeface="Times New Roman"/>
                        </a:rPr>
                        <a:t> </a:t>
                      </a:r>
                      <a:endParaRPr lang="ru-RU" sz="1100">
                        <a:effectLst/>
                        <a:latin typeface="Times New Roman"/>
                        <a:ea typeface="Times New Roman"/>
                      </a:endParaRPr>
                    </a:p>
                    <a:p>
                      <a:pPr marL="67945" marR="70485" algn="just">
                        <a:spcAft>
                          <a:spcPts val="0"/>
                        </a:spcAft>
                      </a:pPr>
                      <a:r>
                        <a:rPr lang="en-US" sz="1400">
                          <a:effectLst/>
                          <a:latin typeface="Times New Roman"/>
                          <a:ea typeface="Times New Roman"/>
                        </a:rPr>
                        <a:t>1</a:t>
                      </a:r>
                      <a:endParaRPr lang="ru-RU" sz="1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945" algn="just">
                        <a:spcBef>
                          <a:spcPts val="25"/>
                        </a:spcBef>
                        <a:spcAft>
                          <a:spcPts val="0"/>
                        </a:spcAft>
                      </a:pPr>
                      <a:r>
                        <a:rPr lang="ru-RU" sz="1400" dirty="0">
                          <a:effectLst/>
                          <a:latin typeface="Times New Roman"/>
                          <a:ea typeface="Times New Roman"/>
                        </a:rPr>
                        <a:t> </a:t>
                      </a:r>
                      <a:endParaRPr lang="ru-RU" sz="1100" dirty="0">
                        <a:effectLst/>
                        <a:latin typeface="Times New Roman"/>
                        <a:ea typeface="Times New Roman"/>
                      </a:endParaRPr>
                    </a:p>
                    <a:p>
                      <a:pPr marL="66675" algn="just">
                        <a:spcAft>
                          <a:spcPts val="0"/>
                        </a:spcAft>
                      </a:pPr>
                      <a:r>
                        <a:rPr lang="ru-RU" sz="1400" dirty="0">
                          <a:effectLst/>
                          <a:latin typeface="Times New Roman"/>
                          <a:ea typeface="Times New Roman"/>
                        </a:rPr>
                        <a:t>В определении части речи слова</a:t>
                      </a:r>
                      <a:endParaRPr lang="ru-RU" sz="1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945" algn="just">
                        <a:spcBef>
                          <a:spcPts val="25"/>
                        </a:spcBef>
                        <a:spcAft>
                          <a:spcPts val="0"/>
                        </a:spcAft>
                      </a:pPr>
                      <a:r>
                        <a:rPr lang="ru-RU" sz="1400" dirty="0">
                          <a:effectLst/>
                          <a:latin typeface="Times New Roman"/>
                          <a:ea typeface="Times New Roman"/>
                        </a:rPr>
                        <a:t> </a:t>
                      </a:r>
                      <a:endParaRPr lang="ru-RU" sz="1100" dirty="0">
                        <a:effectLst/>
                        <a:latin typeface="Times New Roman"/>
                        <a:ea typeface="Times New Roman"/>
                      </a:endParaRPr>
                    </a:p>
                    <a:p>
                      <a:pPr marL="67945" marR="241935" algn="just">
                        <a:spcAft>
                          <a:spcPts val="0"/>
                        </a:spcAft>
                      </a:pPr>
                      <a:r>
                        <a:rPr lang="ru-RU" sz="1400" dirty="0">
                          <a:effectLst/>
                          <a:latin typeface="Times New Roman"/>
                          <a:ea typeface="Times New Roman"/>
                        </a:rPr>
                        <a:t>НЕ ОДИН — частица НЕ с </a:t>
                      </a:r>
                      <a:r>
                        <a:rPr lang="ru-RU" sz="1400" u="sng" dirty="0">
                          <a:effectLst/>
                          <a:latin typeface="Times New Roman"/>
                          <a:ea typeface="Times New Roman"/>
                        </a:rPr>
                        <a:t>именем существительным</a:t>
                      </a:r>
                      <a:r>
                        <a:rPr lang="ru-RU" sz="1400" dirty="0">
                          <a:effectLst/>
                          <a:latin typeface="Times New Roman"/>
                          <a:ea typeface="Times New Roman"/>
                        </a:rPr>
                        <a:t> пишется раздельно </a:t>
                      </a:r>
                      <a:endParaRPr lang="ru-RU" sz="1100" dirty="0">
                        <a:effectLst/>
                        <a:latin typeface="Times New Roman"/>
                        <a:ea typeface="Times New Roman"/>
                      </a:endParaRPr>
                    </a:p>
                    <a:p>
                      <a:pPr marL="67945" marR="220345" algn="just">
                        <a:lnSpc>
                          <a:spcPts val="1150"/>
                        </a:lnSpc>
                        <a:spcAft>
                          <a:spcPts val="0"/>
                        </a:spcAft>
                      </a:pPr>
                      <a:r>
                        <a:rPr lang="ru-RU" sz="1400" dirty="0">
                          <a:effectLst/>
                          <a:latin typeface="Times New Roman"/>
                          <a:ea typeface="Times New Roman"/>
                        </a:rPr>
                        <a:t> </a:t>
                      </a:r>
                      <a:endParaRPr lang="ru-RU" sz="1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2182">
                <a:tc>
                  <a:txBody>
                    <a:bodyPr/>
                    <a:lstStyle/>
                    <a:p>
                      <a:pPr marL="67945" algn="just">
                        <a:spcBef>
                          <a:spcPts val="25"/>
                        </a:spcBef>
                        <a:spcAft>
                          <a:spcPts val="0"/>
                        </a:spcAft>
                      </a:pPr>
                      <a:r>
                        <a:rPr lang="ru-RU" sz="1400">
                          <a:effectLst/>
                          <a:latin typeface="Times New Roman"/>
                          <a:ea typeface="Times New Roman"/>
                        </a:rPr>
                        <a:t> </a:t>
                      </a:r>
                      <a:endParaRPr lang="ru-RU" sz="1100">
                        <a:effectLst/>
                        <a:latin typeface="Times New Roman"/>
                        <a:ea typeface="Times New Roman"/>
                      </a:endParaRPr>
                    </a:p>
                    <a:p>
                      <a:pPr marL="67945" marR="70485" algn="just">
                        <a:spcAft>
                          <a:spcPts val="0"/>
                        </a:spcAft>
                      </a:pPr>
                      <a:r>
                        <a:rPr lang="en-US" sz="1400">
                          <a:effectLst/>
                          <a:latin typeface="Times New Roman"/>
                          <a:ea typeface="Times New Roman"/>
                        </a:rPr>
                        <a:t>2</a:t>
                      </a:r>
                      <a:endParaRPr lang="ru-RU" sz="1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945" algn="just">
                        <a:spcBef>
                          <a:spcPts val="25"/>
                        </a:spcBef>
                        <a:spcAft>
                          <a:spcPts val="0"/>
                        </a:spcAft>
                      </a:pPr>
                      <a:r>
                        <a:rPr lang="en-US" sz="1400" dirty="0">
                          <a:effectLst/>
                          <a:latin typeface="Times New Roman"/>
                          <a:ea typeface="Times New Roman"/>
                        </a:rPr>
                        <a:t> </a:t>
                      </a:r>
                      <a:endParaRPr lang="ru-RU" sz="1100" dirty="0">
                        <a:effectLst/>
                        <a:latin typeface="Times New Roman"/>
                        <a:ea typeface="Times New Roman"/>
                      </a:endParaRPr>
                    </a:p>
                    <a:p>
                      <a:pPr marL="66675" algn="just">
                        <a:spcAft>
                          <a:spcPts val="0"/>
                        </a:spcAft>
                      </a:pPr>
                      <a:r>
                        <a:rPr lang="en-US" sz="1400" dirty="0">
                          <a:effectLst/>
                          <a:latin typeface="Times New Roman"/>
                          <a:ea typeface="Times New Roman"/>
                        </a:rPr>
                        <a:t>В </a:t>
                      </a:r>
                      <a:r>
                        <a:rPr lang="en-US" sz="1400" dirty="0" err="1">
                          <a:effectLst/>
                          <a:latin typeface="Times New Roman"/>
                          <a:ea typeface="Times New Roman"/>
                        </a:rPr>
                        <a:t>определении</a:t>
                      </a:r>
                      <a:r>
                        <a:rPr lang="en-US" sz="1400" dirty="0">
                          <a:effectLst/>
                          <a:latin typeface="Times New Roman"/>
                          <a:ea typeface="Times New Roman"/>
                        </a:rPr>
                        <a:t> </a:t>
                      </a:r>
                      <a:r>
                        <a:rPr lang="en-US" sz="1400" dirty="0" err="1">
                          <a:effectLst/>
                          <a:latin typeface="Times New Roman"/>
                          <a:ea typeface="Times New Roman"/>
                        </a:rPr>
                        <a:t>структуры</a:t>
                      </a:r>
                      <a:r>
                        <a:rPr lang="en-US" sz="1400" dirty="0">
                          <a:effectLst/>
                          <a:latin typeface="Times New Roman"/>
                          <a:ea typeface="Times New Roman"/>
                        </a:rPr>
                        <a:t> </a:t>
                      </a:r>
                      <a:r>
                        <a:rPr lang="en-US" sz="1400" dirty="0" err="1">
                          <a:effectLst/>
                          <a:latin typeface="Times New Roman"/>
                          <a:ea typeface="Times New Roman"/>
                        </a:rPr>
                        <a:t>слова</a:t>
                      </a:r>
                      <a:endParaRPr lang="ru-RU" sz="1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945" algn="just">
                        <a:spcBef>
                          <a:spcPts val="25"/>
                        </a:spcBef>
                        <a:spcAft>
                          <a:spcPts val="0"/>
                        </a:spcAft>
                      </a:pPr>
                      <a:r>
                        <a:rPr lang="ru-RU" sz="1400">
                          <a:effectLst/>
                          <a:latin typeface="Times New Roman"/>
                          <a:ea typeface="Times New Roman"/>
                        </a:rPr>
                        <a:t> </a:t>
                      </a:r>
                      <a:endParaRPr lang="ru-RU" sz="1100">
                        <a:effectLst/>
                        <a:latin typeface="Times New Roman"/>
                        <a:ea typeface="Times New Roman"/>
                      </a:endParaRPr>
                    </a:p>
                    <a:p>
                      <a:pPr marL="67945" marR="514985" algn="just">
                        <a:spcAft>
                          <a:spcPts val="0"/>
                        </a:spcAft>
                      </a:pPr>
                      <a:r>
                        <a:rPr lang="ru-RU" sz="1400">
                          <a:effectLst/>
                          <a:latin typeface="Times New Roman"/>
                          <a:ea typeface="Times New Roman"/>
                        </a:rPr>
                        <a:t>ЛУЧОМ — в </a:t>
                      </a:r>
                      <a:r>
                        <a:rPr lang="ru-RU" sz="1400" u="sng">
                          <a:effectLst/>
                          <a:latin typeface="Times New Roman"/>
                          <a:ea typeface="Times New Roman"/>
                        </a:rPr>
                        <a:t>суффиксе</a:t>
                      </a:r>
                      <a:r>
                        <a:rPr lang="ru-RU" sz="1400">
                          <a:effectLst/>
                          <a:latin typeface="Times New Roman"/>
                          <a:ea typeface="Times New Roman"/>
                        </a:rPr>
                        <a:t> имени существительного после шипящего под ударением пишется буква О</a:t>
                      </a:r>
                      <a:endParaRPr lang="ru-RU" sz="1100">
                        <a:effectLst/>
                        <a:latin typeface="Times New Roman"/>
                        <a:ea typeface="Times New Roman"/>
                      </a:endParaRPr>
                    </a:p>
                    <a:p>
                      <a:pPr marL="67945" marR="741680" algn="just">
                        <a:lnSpc>
                          <a:spcPts val="1150"/>
                        </a:lnSpc>
                        <a:spcBef>
                          <a:spcPts val="5"/>
                        </a:spcBef>
                        <a:spcAft>
                          <a:spcPts val="0"/>
                        </a:spcAft>
                      </a:pPr>
                      <a:r>
                        <a:rPr lang="ru-RU" sz="1400">
                          <a:effectLst/>
                          <a:latin typeface="Times New Roman"/>
                          <a:ea typeface="Times New Roman"/>
                        </a:rPr>
                        <a:t> </a:t>
                      </a:r>
                      <a:endParaRPr lang="ru-RU" sz="1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2639">
                <a:tc>
                  <a:txBody>
                    <a:bodyPr/>
                    <a:lstStyle/>
                    <a:p>
                      <a:pPr marL="67945" algn="just">
                        <a:spcBef>
                          <a:spcPts val="25"/>
                        </a:spcBef>
                        <a:spcAft>
                          <a:spcPts val="0"/>
                        </a:spcAft>
                      </a:pPr>
                      <a:r>
                        <a:rPr lang="ru-RU" sz="1400" dirty="0">
                          <a:effectLst/>
                          <a:latin typeface="Times New Roman"/>
                          <a:ea typeface="Times New Roman"/>
                        </a:rPr>
                        <a:t> </a:t>
                      </a:r>
                      <a:endParaRPr lang="ru-RU" sz="1100" dirty="0">
                        <a:effectLst/>
                        <a:latin typeface="Times New Roman"/>
                        <a:ea typeface="Times New Roman"/>
                      </a:endParaRPr>
                    </a:p>
                    <a:p>
                      <a:pPr marL="67945" marR="70485" algn="just">
                        <a:spcAft>
                          <a:spcPts val="0"/>
                        </a:spcAft>
                      </a:pPr>
                      <a:r>
                        <a:rPr lang="en-US" sz="1400" dirty="0">
                          <a:effectLst/>
                          <a:latin typeface="Times New Roman"/>
                          <a:ea typeface="Times New Roman"/>
                        </a:rPr>
                        <a:t>3</a:t>
                      </a:r>
                      <a:endParaRPr lang="ru-RU" sz="1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945" algn="just">
                        <a:spcBef>
                          <a:spcPts val="25"/>
                        </a:spcBef>
                        <a:spcAft>
                          <a:spcPts val="0"/>
                        </a:spcAft>
                      </a:pPr>
                      <a:r>
                        <a:rPr lang="ru-RU" sz="1400" dirty="0">
                          <a:effectLst/>
                          <a:latin typeface="Times New Roman"/>
                          <a:ea typeface="Times New Roman"/>
                        </a:rPr>
                        <a:t> </a:t>
                      </a:r>
                      <a:endParaRPr lang="ru-RU" sz="1100" dirty="0">
                        <a:effectLst/>
                        <a:latin typeface="Times New Roman"/>
                        <a:ea typeface="Times New Roman"/>
                      </a:endParaRPr>
                    </a:p>
                    <a:p>
                      <a:pPr marL="66675" marR="320675" algn="just">
                        <a:spcAft>
                          <a:spcPts val="0"/>
                        </a:spcAft>
                      </a:pPr>
                      <a:r>
                        <a:rPr lang="ru-RU" sz="1400" dirty="0">
                          <a:effectLst/>
                          <a:latin typeface="Times New Roman"/>
                          <a:ea typeface="Times New Roman"/>
                        </a:rPr>
                        <a:t>В определении морфологических признаков слова</a:t>
                      </a:r>
                      <a:endParaRPr lang="ru-RU" sz="1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945" algn="just">
                        <a:spcBef>
                          <a:spcPts val="25"/>
                        </a:spcBef>
                        <a:spcAft>
                          <a:spcPts val="0"/>
                        </a:spcAft>
                      </a:pPr>
                      <a:r>
                        <a:rPr lang="ru-RU" sz="1400" dirty="0">
                          <a:effectLst/>
                          <a:latin typeface="Times New Roman"/>
                          <a:ea typeface="Times New Roman"/>
                        </a:rPr>
                        <a:t> </a:t>
                      </a:r>
                      <a:endParaRPr lang="ru-RU" sz="1100" dirty="0">
                        <a:effectLst/>
                        <a:latin typeface="Times New Roman"/>
                        <a:ea typeface="Times New Roman"/>
                      </a:endParaRPr>
                    </a:p>
                    <a:p>
                      <a:pPr marL="67945" marR="407670" algn="just">
                        <a:spcBef>
                          <a:spcPts val="5"/>
                        </a:spcBef>
                        <a:spcAft>
                          <a:spcPts val="0"/>
                        </a:spcAft>
                      </a:pPr>
                      <a:r>
                        <a:rPr lang="ru-RU" sz="1400" dirty="0">
                          <a:effectLst/>
                          <a:latin typeface="Times New Roman"/>
                          <a:ea typeface="Times New Roman"/>
                        </a:rPr>
                        <a:t>В АЛЬБОМЕ — в форме </a:t>
                      </a:r>
                      <a:r>
                        <a:rPr lang="ru-RU" sz="1400" u="sng" dirty="0">
                          <a:effectLst/>
                          <a:latin typeface="Times New Roman"/>
                          <a:ea typeface="Times New Roman"/>
                        </a:rPr>
                        <a:t>дательного падежа</a:t>
                      </a:r>
                      <a:r>
                        <a:rPr lang="ru-RU" sz="1400" dirty="0">
                          <a:effectLst/>
                          <a:latin typeface="Times New Roman"/>
                          <a:ea typeface="Times New Roman"/>
                        </a:rPr>
                        <a:t> единственного числа имени существительного 2-го склонения пишется окончание -Е</a:t>
                      </a:r>
                      <a:endParaRPr lang="ru-RU" sz="1100" dirty="0">
                        <a:effectLst/>
                        <a:latin typeface="Times New Roman"/>
                        <a:ea typeface="Times New Roman"/>
                      </a:endParaRPr>
                    </a:p>
                    <a:p>
                      <a:pPr marL="67945" algn="just">
                        <a:lnSpc>
                          <a:spcPts val="1085"/>
                        </a:lnSpc>
                        <a:spcAft>
                          <a:spcPts val="0"/>
                        </a:spcAft>
                      </a:pPr>
                      <a:r>
                        <a:rPr lang="ru-RU" sz="1400" dirty="0">
                          <a:effectLst/>
                          <a:latin typeface="Times New Roman"/>
                          <a:ea typeface="Times New Roman"/>
                        </a:rPr>
                        <a:t> </a:t>
                      </a:r>
                      <a:endParaRPr lang="ru-RU" sz="1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4195440903"/>
              </p:ext>
            </p:extLst>
          </p:nvPr>
        </p:nvGraphicFramePr>
        <p:xfrm>
          <a:off x="467544" y="3933056"/>
          <a:ext cx="8352929" cy="2477135"/>
        </p:xfrm>
        <a:graphic>
          <a:graphicData uri="http://schemas.openxmlformats.org/drawingml/2006/table">
            <a:tbl>
              <a:tblPr firstRow="1" firstCol="1" lastRow="1" lastCol="1" bandRow="1" bandCol="1"/>
              <a:tblGrid>
                <a:gridCol w="321819"/>
                <a:gridCol w="2682305"/>
                <a:gridCol w="5348805"/>
              </a:tblGrid>
              <a:tr h="490855">
                <a:tc>
                  <a:txBody>
                    <a:bodyPr/>
                    <a:lstStyle/>
                    <a:p>
                      <a:pPr marL="67945" algn="just">
                        <a:spcBef>
                          <a:spcPts val="25"/>
                        </a:spcBef>
                        <a:spcAft>
                          <a:spcPts val="0"/>
                        </a:spcAft>
                      </a:pPr>
                      <a:r>
                        <a:rPr lang="ru-RU" sz="1400" dirty="0">
                          <a:effectLst/>
                          <a:latin typeface="Times New Roman"/>
                          <a:ea typeface="Times New Roman"/>
                        </a:rPr>
                        <a:t> </a:t>
                      </a:r>
                      <a:r>
                        <a:rPr lang="en-US" sz="1400" dirty="0" smtClean="0">
                          <a:effectLst/>
                          <a:latin typeface="Times New Roman"/>
                          <a:ea typeface="Times New Roman"/>
                        </a:rPr>
                        <a:t>4</a:t>
                      </a:r>
                      <a:endParaRPr lang="ru-RU" sz="1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945" algn="just">
                        <a:spcBef>
                          <a:spcPts val="25"/>
                        </a:spcBef>
                        <a:spcAft>
                          <a:spcPts val="0"/>
                        </a:spcAft>
                      </a:pPr>
                      <a:r>
                        <a:rPr lang="en-US" sz="1400" dirty="0">
                          <a:effectLst/>
                          <a:latin typeface="Times New Roman"/>
                          <a:ea typeface="Times New Roman"/>
                        </a:rPr>
                        <a:t> </a:t>
                      </a:r>
                      <a:endParaRPr lang="ru-RU" sz="1100" dirty="0">
                        <a:effectLst/>
                        <a:latin typeface="Times New Roman"/>
                        <a:ea typeface="Times New Roman"/>
                      </a:endParaRPr>
                    </a:p>
                    <a:p>
                      <a:pPr marL="66675" algn="just">
                        <a:spcAft>
                          <a:spcPts val="0"/>
                        </a:spcAft>
                      </a:pPr>
                      <a:r>
                        <a:rPr lang="en-US" sz="1400" dirty="0">
                          <a:effectLst/>
                          <a:latin typeface="Times New Roman"/>
                          <a:ea typeface="Times New Roman"/>
                        </a:rPr>
                        <a:t>В </a:t>
                      </a:r>
                      <a:r>
                        <a:rPr lang="en-US" sz="1400" dirty="0" err="1">
                          <a:effectLst/>
                          <a:latin typeface="Times New Roman"/>
                          <a:ea typeface="Times New Roman"/>
                        </a:rPr>
                        <a:t>формулировке</a:t>
                      </a:r>
                      <a:r>
                        <a:rPr lang="en-US" sz="1400" dirty="0">
                          <a:effectLst/>
                          <a:latin typeface="Times New Roman"/>
                          <a:ea typeface="Times New Roman"/>
                        </a:rPr>
                        <a:t> </a:t>
                      </a:r>
                      <a:r>
                        <a:rPr lang="en-US" sz="1400" dirty="0" err="1">
                          <a:effectLst/>
                          <a:latin typeface="Times New Roman"/>
                          <a:ea typeface="Times New Roman"/>
                        </a:rPr>
                        <a:t>правила</a:t>
                      </a:r>
                      <a:endParaRPr lang="ru-RU" sz="1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945" marR="122555" algn="just">
                        <a:spcAft>
                          <a:spcPts val="0"/>
                        </a:spcAft>
                      </a:pPr>
                      <a:r>
                        <a:rPr lang="ru-RU" sz="1400" dirty="0" smtClean="0">
                          <a:effectLst/>
                          <a:latin typeface="Times New Roman"/>
                          <a:ea typeface="Times New Roman"/>
                        </a:rPr>
                        <a:t>НИКТО — в приставке отрицательного местоимения </a:t>
                      </a:r>
                      <a:r>
                        <a:rPr lang="ru-RU" sz="1400" u="sng" dirty="0" smtClean="0">
                          <a:effectLst/>
                          <a:latin typeface="Times New Roman"/>
                          <a:ea typeface="Times New Roman"/>
                        </a:rPr>
                        <a:t>под ударением</a:t>
                      </a:r>
                      <a:r>
                        <a:rPr lang="ru-RU" sz="1400" dirty="0" smtClean="0">
                          <a:effectLst/>
                          <a:latin typeface="Times New Roman"/>
                          <a:ea typeface="Times New Roman"/>
                        </a:rPr>
                        <a:t> пишется буква И</a:t>
                      </a:r>
                      <a:endParaRPr lang="ru-RU" sz="1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55">
                <a:tc>
                  <a:txBody>
                    <a:bodyPr/>
                    <a:lstStyle/>
                    <a:p>
                      <a:pPr marL="67945" algn="just">
                        <a:spcBef>
                          <a:spcPts val="25"/>
                        </a:spcBef>
                        <a:spcAft>
                          <a:spcPts val="0"/>
                        </a:spcAft>
                      </a:pPr>
                      <a:r>
                        <a:rPr lang="ru-RU" sz="1400">
                          <a:effectLst/>
                          <a:latin typeface="Times New Roman"/>
                          <a:ea typeface="Times New Roman"/>
                        </a:rPr>
                        <a:t>5</a:t>
                      </a:r>
                      <a:endParaRPr lang="ru-RU" sz="1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945" algn="just">
                        <a:spcBef>
                          <a:spcPts val="25"/>
                        </a:spcBef>
                        <a:spcAft>
                          <a:spcPts val="0"/>
                        </a:spcAft>
                      </a:pPr>
                      <a:r>
                        <a:rPr lang="en-US" sz="1400">
                          <a:effectLst/>
                          <a:latin typeface="Times New Roman"/>
                          <a:ea typeface="Times New Roman"/>
                        </a:rPr>
                        <a:t> </a:t>
                      </a:r>
                      <a:endParaRPr lang="ru-RU" sz="1100">
                        <a:effectLst/>
                        <a:latin typeface="Times New Roman"/>
                        <a:ea typeface="Times New Roman"/>
                      </a:endParaRPr>
                    </a:p>
                    <a:p>
                      <a:pPr marL="66675" algn="just">
                        <a:spcAft>
                          <a:spcPts val="0"/>
                        </a:spcAft>
                      </a:pPr>
                      <a:r>
                        <a:rPr lang="en-US" sz="1400">
                          <a:effectLst/>
                          <a:latin typeface="Times New Roman"/>
                          <a:ea typeface="Times New Roman"/>
                        </a:rPr>
                        <a:t>В условии выбора орфограммы</a:t>
                      </a:r>
                      <a:endParaRPr lang="ru-RU" sz="1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945" algn="just">
                        <a:spcBef>
                          <a:spcPts val="25"/>
                        </a:spcBef>
                        <a:spcAft>
                          <a:spcPts val="0"/>
                        </a:spcAft>
                      </a:pPr>
                      <a:r>
                        <a:rPr lang="ru-RU" sz="1400" dirty="0">
                          <a:effectLst/>
                          <a:latin typeface="Times New Roman"/>
                          <a:ea typeface="Times New Roman"/>
                        </a:rPr>
                        <a:t> </a:t>
                      </a:r>
                      <a:endParaRPr lang="ru-RU" sz="1100" dirty="0">
                        <a:effectLst/>
                        <a:latin typeface="Times New Roman"/>
                        <a:ea typeface="Times New Roman"/>
                      </a:endParaRPr>
                    </a:p>
                    <a:p>
                      <a:pPr marL="67945" algn="just">
                        <a:lnSpc>
                          <a:spcPts val="1140"/>
                        </a:lnSpc>
                        <a:spcAft>
                          <a:spcPts val="0"/>
                        </a:spcAft>
                      </a:pPr>
                      <a:r>
                        <a:rPr lang="ru-RU" sz="1400" dirty="0">
                          <a:effectLst/>
                          <a:latin typeface="Times New Roman"/>
                          <a:ea typeface="Times New Roman"/>
                        </a:rPr>
                        <a:t>ПРИЕХАТЬ (в город) — написание приставки определяется её значением</a:t>
                      </a:r>
                      <a:endParaRPr lang="ru-RU" sz="1100" dirty="0">
                        <a:effectLst/>
                        <a:latin typeface="Times New Roman"/>
                        <a:ea typeface="Times New Roman"/>
                      </a:endParaRPr>
                    </a:p>
                    <a:p>
                      <a:pPr marL="67945" algn="just">
                        <a:spcAft>
                          <a:spcPts val="0"/>
                        </a:spcAft>
                      </a:pPr>
                      <a:r>
                        <a:rPr lang="ru-RU" sz="1400" dirty="0">
                          <a:effectLst/>
                          <a:latin typeface="Times New Roman"/>
                          <a:ea typeface="Times New Roman"/>
                        </a:rPr>
                        <a:t>— </a:t>
                      </a:r>
                      <a:r>
                        <a:rPr lang="ru-RU" sz="1400" i="1" u="sng" dirty="0">
                          <a:effectLst/>
                          <a:latin typeface="Times New Roman"/>
                          <a:ea typeface="Times New Roman"/>
                        </a:rPr>
                        <a:t>неполнота действия</a:t>
                      </a:r>
                      <a:endParaRPr lang="ru-RU" sz="1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55">
                <a:tc>
                  <a:txBody>
                    <a:bodyPr/>
                    <a:lstStyle/>
                    <a:p>
                      <a:pPr marL="67945" algn="just">
                        <a:spcBef>
                          <a:spcPts val="25"/>
                        </a:spcBef>
                        <a:spcAft>
                          <a:spcPts val="0"/>
                        </a:spcAft>
                      </a:pPr>
                      <a:r>
                        <a:rPr lang="ru-RU" sz="1400">
                          <a:effectLst/>
                          <a:latin typeface="Times New Roman"/>
                          <a:ea typeface="Times New Roman"/>
                        </a:rPr>
                        <a:t>6</a:t>
                      </a:r>
                      <a:endParaRPr lang="ru-RU" sz="1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945" algn="just">
                        <a:spcBef>
                          <a:spcPts val="25"/>
                        </a:spcBef>
                        <a:spcAft>
                          <a:spcPts val="0"/>
                        </a:spcAft>
                      </a:pPr>
                      <a:r>
                        <a:rPr lang="en-US" sz="1400">
                          <a:effectLst/>
                          <a:latin typeface="Times New Roman"/>
                          <a:ea typeface="Times New Roman"/>
                        </a:rPr>
                        <a:t> </a:t>
                      </a:r>
                      <a:endParaRPr lang="ru-RU" sz="1100">
                        <a:effectLst/>
                        <a:latin typeface="Times New Roman"/>
                        <a:ea typeface="Times New Roman"/>
                      </a:endParaRPr>
                    </a:p>
                    <a:p>
                      <a:pPr marL="66675" algn="just">
                        <a:spcAft>
                          <a:spcPts val="0"/>
                        </a:spcAft>
                      </a:pPr>
                      <a:r>
                        <a:rPr lang="en-US" sz="1400">
                          <a:effectLst/>
                          <a:latin typeface="Times New Roman"/>
                          <a:ea typeface="Times New Roman"/>
                        </a:rPr>
                        <a:t>В характеристике звука речи</a:t>
                      </a:r>
                      <a:endParaRPr lang="ru-RU" sz="1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945" algn="just">
                        <a:spcBef>
                          <a:spcPts val="25"/>
                        </a:spcBef>
                        <a:spcAft>
                          <a:spcPts val="0"/>
                        </a:spcAft>
                      </a:pPr>
                      <a:r>
                        <a:rPr lang="ru-RU" sz="1400">
                          <a:effectLst/>
                          <a:latin typeface="Times New Roman"/>
                          <a:ea typeface="Times New Roman"/>
                        </a:rPr>
                        <a:t> </a:t>
                      </a:r>
                      <a:endParaRPr lang="ru-RU" sz="1100">
                        <a:effectLst/>
                        <a:latin typeface="Times New Roman"/>
                        <a:ea typeface="Times New Roman"/>
                      </a:endParaRPr>
                    </a:p>
                    <a:p>
                      <a:pPr marL="67945" marR="303530" algn="just">
                        <a:spcAft>
                          <a:spcPts val="0"/>
                        </a:spcAft>
                      </a:pPr>
                      <a:r>
                        <a:rPr lang="ru-RU" sz="1400">
                          <a:effectLst/>
                          <a:latin typeface="Times New Roman"/>
                          <a:ea typeface="Times New Roman"/>
                        </a:rPr>
                        <a:t>БЕСШУМНЫЙ — на конце приставки перед </a:t>
                      </a:r>
                      <a:r>
                        <a:rPr lang="ru-RU" sz="1400" u="sng">
                          <a:effectLst/>
                          <a:latin typeface="Times New Roman"/>
                          <a:ea typeface="Times New Roman"/>
                        </a:rPr>
                        <a:t>звонким согласным</a:t>
                      </a:r>
                      <a:r>
                        <a:rPr lang="ru-RU" sz="1400">
                          <a:effectLst/>
                          <a:latin typeface="Times New Roman"/>
                          <a:ea typeface="Times New Roman"/>
                        </a:rPr>
                        <a:t> пишется буква</a:t>
                      </a:r>
                      <a:r>
                        <a:rPr lang="ru-RU" sz="1400" spc="-5">
                          <a:effectLst/>
                          <a:latin typeface="Times New Roman"/>
                          <a:ea typeface="Times New Roman"/>
                        </a:rPr>
                        <a:t> </a:t>
                      </a:r>
                      <a:r>
                        <a:rPr lang="ru-RU" sz="1400">
                          <a:effectLst/>
                          <a:latin typeface="Times New Roman"/>
                          <a:ea typeface="Times New Roman"/>
                        </a:rPr>
                        <a:t>С</a:t>
                      </a:r>
                      <a:endParaRPr lang="ru-RU" sz="1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0855">
                <a:tc>
                  <a:txBody>
                    <a:bodyPr/>
                    <a:lstStyle/>
                    <a:p>
                      <a:pPr marL="67945" algn="just">
                        <a:spcBef>
                          <a:spcPts val="25"/>
                        </a:spcBef>
                        <a:spcAft>
                          <a:spcPts val="0"/>
                        </a:spcAft>
                      </a:pPr>
                      <a:r>
                        <a:rPr lang="ru-RU" sz="1400">
                          <a:effectLst/>
                          <a:latin typeface="Times New Roman"/>
                          <a:ea typeface="Times New Roman"/>
                        </a:rPr>
                        <a:t>7</a:t>
                      </a:r>
                      <a:endParaRPr lang="ru-RU" sz="1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945" algn="just">
                        <a:spcBef>
                          <a:spcPts val="25"/>
                        </a:spcBef>
                        <a:spcAft>
                          <a:spcPts val="0"/>
                        </a:spcAft>
                      </a:pPr>
                      <a:r>
                        <a:rPr lang="en-US" sz="1400">
                          <a:effectLst/>
                          <a:latin typeface="Times New Roman"/>
                          <a:ea typeface="Times New Roman"/>
                        </a:rPr>
                        <a:t> </a:t>
                      </a:r>
                      <a:endParaRPr lang="ru-RU" sz="1100">
                        <a:effectLst/>
                        <a:latin typeface="Times New Roman"/>
                        <a:ea typeface="Times New Roman"/>
                      </a:endParaRPr>
                    </a:p>
                    <a:p>
                      <a:pPr marL="66675" algn="just">
                        <a:spcAft>
                          <a:spcPts val="0"/>
                        </a:spcAft>
                      </a:pPr>
                      <a:r>
                        <a:rPr lang="en-US" sz="1400">
                          <a:effectLst/>
                          <a:latin typeface="Times New Roman"/>
                          <a:ea typeface="Times New Roman"/>
                        </a:rPr>
                        <a:t>Комбинированные ошибки</a:t>
                      </a:r>
                      <a:endParaRPr lang="ru-RU" sz="110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67945" algn="just">
                        <a:spcBef>
                          <a:spcPts val="25"/>
                        </a:spcBef>
                        <a:spcAft>
                          <a:spcPts val="0"/>
                        </a:spcAft>
                      </a:pPr>
                      <a:r>
                        <a:rPr lang="ru-RU" sz="1400" dirty="0">
                          <a:effectLst/>
                          <a:latin typeface="Times New Roman"/>
                          <a:ea typeface="Times New Roman"/>
                        </a:rPr>
                        <a:t> </a:t>
                      </a:r>
                      <a:endParaRPr lang="ru-RU" sz="1100" dirty="0">
                        <a:effectLst/>
                        <a:latin typeface="Times New Roman"/>
                        <a:ea typeface="Times New Roman"/>
                      </a:endParaRPr>
                    </a:p>
                    <a:p>
                      <a:pPr marL="67945" marR="287020" algn="just">
                        <a:spcAft>
                          <a:spcPts val="0"/>
                        </a:spcAft>
                      </a:pPr>
                      <a:r>
                        <a:rPr lang="ru-RU" sz="1400" dirty="0">
                          <a:effectLst/>
                          <a:latin typeface="Times New Roman"/>
                          <a:ea typeface="Times New Roman"/>
                        </a:rPr>
                        <a:t>ИСКУСАННЫЙ (комарами) — в </a:t>
                      </a:r>
                      <a:r>
                        <a:rPr lang="ru-RU" sz="1400" u="sng" dirty="0">
                          <a:effectLst/>
                          <a:latin typeface="Times New Roman"/>
                          <a:ea typeface="Times New Roman"/>
                        </a:rPr>
                        <a:t>имени прилагательном</a:t>
                      </a:r>
                      <a:r>
                        <a:rPr lang="ru-RU" sz="1400" dirty="0">
                          <a:effectLst/>
                          <a:latin typeface="Times New Roman"/>
                          <a:ea typeface="Times New Roman"/>
                        </a:rPr>
                        <a:t>, образованном от глагола </a:t>
                      </a:r>
                      <a:r>
                        <a:rPr lang="ru-RU" sz="1400" u="sng" dirty="0">
                          <a:effectLst/>
                          <a:latin typeface="Times New Roman"/>
                          <a:ea typeface="Times New Roman"/>
                        </a:rPr>
                        <a:t>несовершенного</a:t>
                      </a:r>
                      <a:r>
                        <a:rPr lang="ru-RU" sz="1400" dirty="0">
                          <a:effectLst/>
                          <a:latin typeface="Times New Roman"/>
                          <a:ea typeface="Times New Roman"/>
                        </a:rPr>
                        <a:t> вида, пишется НН</a:t>
                      </a:r>
                      <a:endParaRPr lang="ru-RU" sz="1100" dirty="0">
                        <a:effectLst/>
                        <a:latin typeface="Times New Roman"/>
                        <a:ea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Прямоугольник 5"/>
          <p:cNvSpPr/>
          <p:nvPr/>
        </p:nvSpPr>
        <p:spPr>
          <a:xfrm>
            <a:off x="2267744" y="188640"/>
            <a:ext cx="4968552" cy="523220"/>
          </a:xfrm>
          <a:prstGeom prst="rect">
            <a:avLst/>
          </a:prstGeom>
        </p:spPr>
        <p:txBody>
          <a:bodyPr wrap="square">
            <a:spAutoFit/>
          </a:bodyPr>
          <a:lstStyle/>
          <a:p>
            <a:r>
              <a:rPr lang="ru-RU" sz="2800" b="1" dirty="0" smtClean="0">
                <a:solidFill>
                  <a:srgbClr val="660033"/>
                </a:solidFill>
              </a:rPr>
              <a:t>Виды ошибок в </a:t>
            </a:r>
            <a:r>
              <a:rPr lang="ru-RU" sz="2800" b="1" dirty="0" err="1" smtClean="0">
                <a:solidFill>
                  <a:srgbClr val="660033"/>
                </a:solidFill>
              </a:rPr>
              <a:t>дистракторах</a:t>
            </a:r>
            <a:endParaRPr lang="ru-RU" sz="6000" b="1" dirty="0">
              <a:solidFill>
                <a:srgbClr val="660033"/>
              </a:solidFill>
            </a:endParaRPr>
          </a:p>
        </p:txBody>
      </p:sp>
    </p:spTree>
    <p:extLst>
      <p:ext uri="{BB962C8B-B14F-4D97-AF65-F5344CB8AC3E}">
        <p14:creationId xmlns:p14="http://schemas.microsoft.com/office/powerpoint/2010/main" val="1643093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solidFill>
                  <a:srgbClr val="660033"/>
                </a:solidFill>
              </a:rPr>
              <a:t>А</a:t>
            </a:r>
            <a:r>
              <a:rPr lang="ru-RU" b="1" dirty="0" smtClean="0">
                <a:solidFill>
                  <a:srgbClr val="660033"/>
                </a:solidFill>
              </a:rPr>
              <a:t>лгоритм выполнения задания №5</a:t>
            </a:r>
            <a:endParaRPr lang="ru-RU" b="1" dirty="0">
              <a:solidFill>
                <a:srgbClr val="660033"/>
              </a:solidFill>
            </a:endParaRPr>
          </a:p>
        </p:txBody>
      </p:sp>
      <p:sp>
        <p:nvSpPr>
          <p:cNvPr id="3" name="Объект 2"/>
          <p:cNvSpPr>
            <a:spLocks noGrp="1"/>
          </p:cNvSpPr>
          <p:nvPr>
            <p:ph idx="1"/>
          </p:nvPr>
        </p:nvSpPr>
        <p:spPr/>
        <p:txBody>
          <a:bodyPr>
            <a:normAutofit lnSpcReduction="10000"/>
          </a:bodyPr>
          <a:lstStyle/>
          <a:p>
            <a:r>
              <a:rPr lang="ru-RU" sz="2400" dirty="0" smtClean="0"/>
              <a:t>Определяем часть речи каждого слова и делим слова на морфемы( приставки, корни, суффиксы и окончания)</a:t>
            </a:r>
          </a:p>
          <a:p>
            <a:pPr marL="0" indent="0">
              <a:buNone/>
            </a:pPr>
            <a:endParaRPr lang="ru-RU" sz="2400" dirty="0" smtClean="0"/>
          </a:p>
          <a:p>
            <a:r>
              <a:rPr lang="ru-RU" sz="2400" dirty="0" smtClean="0"/>
              <a:t>Внимательно читаем правило, данное после слова</a:t>
            </a:r>
          </a:p>
          <a:p>
            <a:pPr marL="0" indent="0">
              <a:buNone/>
            </a:pPr>
            <a:endParaRPr lang="ru-RU" sz="2400" dirty="0" smtClean="0"/>
          </a:p>
          <a:p>
            <a:r>
              <a:rPr lang="ru-RU" sz="2400" dirty="0" smtClean="0"/>
              <a:t>Если написание зависит от части слова, то соотносим написанное правило с необходимой частью данного слова</a:t>
            </a:r>
          </a:p>
          <a:p>
            <a:pPr marL="0" indent="0">
              <a:buNone/>
            </a:pPr>
            <a:endParaRPr lang="ru-RU" sz="2400" dirty="0" smtClean="0"/>
          </a:p>
          <a:p>
            <a:r>
              <a:rPr lang="ru-RU" sz="2400" dirty="0" smtClean="0"/>
              <a:t>Если написание зависит от части речи, то вспоминаем общее правило для необходимой части речи, соотносим с правилом, данным  в задании</a:t>
            </a:r>
            <a:endParaRPr lang="ru-RU" sz="2400" dirty="0"/>
          </a:p>
        </p:txBody>
      </p:sp>
    </p:spTree>
    <p:extLst>
      <p:ext uri="{BB962C8B-B14F-4D97-AF65-F5344CB8AC3E}">
        <p14:creationId xmlns:p14="http://schemas.microsoft.com/office/powerpoint/2010/main" val="491593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42" presetClass="entr" presetSubtype="0" fill="hold" nodeType="afterEffect">
                                  <p:stCondLst>
                                    <p:cond delay="50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42" presetClass="entr" presetSubtype="0" fill="hold" nodeType="afterEffect">
                                  <p:stCondLst>
                                    <p:cond delay="50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anim calcmode="lin" valueType="num">
                                      <p:cBhvr>
                                        <p:cTn id="2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2" fill="hold">
                            <p:stCondLst>
                              <p:cond delay="4500"/>
                            </p:stCondLst>
                            <p:childTnLst>
                              <p:par>
                                <p:cTn id="23" presetID="42" presetClass="entr" presetSubtype="0" fill="hold" nodeType="afterEffect">
                                  <p:stCondLst>
                                    <p:cond delay="50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fade">
                                      <p:cBhvr>
                                        <p:cTn id="25" dur="1000"/>
                                        <p:tgtEl>
                                          <p:spTgt spid="3">
                                            <p:txEl>
                                              <p:pRg st="6" end="6"/>
                                            </p:txEl>
                                          </p:spTgt>
                                        </p:tgtEl>
                                      </p:cBhvr>
                                    </p:animEffect>
                                    <p:anim calcmode="lin" valueType="num">
                                      <p:cBhvr>
                                        <p:cTn id="2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smtClean="0">
                <a:solidFill>
                  <a:srgbClr val="660033"/>
                </a:solidFill>
              </a:rPr>
              <a:t>Упражнения на формирование орфографической зоркости</a:t>
            </a:r>
            <a:endParaRPr lang="ru-RU" sz="3200" b="1" dirty="0">
              <a:solidFill>
                <a:srgbClr val="660033"/>
              </a:solidFill>
            </a:endParaRPr>
          </a:p>
        </p:txBody>
      </p:sp>
      <p:sp>
        <p:nvSpPr>
          <p:cNvPr id="3" name="Объект 2"/>
          <p:cNvSpPr>
            <a:spLocks noGrp="1"/>
          </p:cNvSpPr>
          <p:nvPr>
            <p:ph idx="1"/>
          </p:nvPr>
        </p:nvSpPr>
        <p:spPr>
          <a:xfrm>
            <a:off x="457200" y="1600200"/>
            <a:ext cx="8507288" cy="4525963"/>
          </a:xfrm>
        </p:spPr>
        <p:txBody>
          <a:bodyPr>
            <a:normAutofit fontScale="55000" lnSpcReduction="20000"/>
          </a:bodyPr>
          <a:lstStyle/>
          <a:p>
            <a:r>
              <a:rPr lang="ru-RU" sz="5800" dirty="0" smtClean="0"/>
              <a:t>Диктант на замену</a:t>
            </a:r>
          </a:p>
          <a:p>
            <a:r>
              <a:rPr lang="ru-RU" sz="5800" dirty="0" smtClean="0"/>
              <a:t>Творческий диктант</a:t>
            </a:r>
          </a:p>
          <a:p>
            <a:r>
              <a:rPr lang="ru-RU" sz="5800" dirty="0" smtClean="0"/>
              <a:t>Диктант на распространение</a:t>
            </a:r>
          </a:p>
          <a:p>
            <a:r>
              <a:rPr lang="ru-RU" sz="5800" dirty="0" smtClean="0"/>
              <a:t>Распределительный диктант</a:t>
            </a:r>
          </a:p>
          <a:p>
            <a:r>
              <a:rPr lang="ru-RU" sz="5800" dirty="0" smtClean="0"/>
              <a:t>«Найди ошибку»</a:t>
            </a:r>
          </a:p>
          <a:p>
            <a:r>
              <a:rPr lang="ru-RU" sz="5800" dirty="0" smtClean="0"/>
              <a:t>Задания  с выбором ответа</a:t>
            </a:r>
          </a:p>
          <a:p>
            <a:r>
              <a:rPr lang="ru-RU" sz="5800" dirty="0" smtClean="0"/>
              <a:t>Перфокарта </a:t>
            </a:r>
          </a:p>
          <a:p>
            <a:r>
              <a:rPr lang="ru-RU" sz="5800" dirty="0" smtClean="0"/>
              <a:t>Составь новое слово</a:t>
            </a:r>
          </a:p>
          <a:p>
            <a:r>
              <a:rPr lang="ru-RU" sz="5800" dirty="0" smtClean="0"/>
              <a:t>Шарады, логогрифы</a:t>
            </a:r>
            <a:endParaRPr lang="ru-RU" sz="4500" dirty="0" smtClean="0"/>
          </a:p>
          <a:p>
            <a:endParaRPr lang="ru-RU" dirty="0"/>
          </a:p>
        </p:txBody>
      </p:sp>
    </p:spTree>
    <p:extLst>
      <p:ext uri="{BB962C8B-B14F-4D97-AF65-F5344CB8AC3E}">
        <p14:creationId xmlns:p14="http://schemas.microsoft.com/office/powerpoint/2010/main" val="3828851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2" fill="hold" nodeType="after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75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3" dur="75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2" fill="hold" nodeType="after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75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75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9" fill="hold">
                            <p:stCondLst>
                              <p:cond delay="2250"/>
                            </p:stCondLst>
                            <p:childTnLst>
                              <p:par>
                                <p:cTn id="20" presetID="2" presetClass="entr" presetSubtype="2" fill="hold" nodeType="after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75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3" dur="75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2" presetClass="entr" presetSubtype="2"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75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8" dur="75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par>
                          <p:cTn id="29" fill="hold">
                            <p:stCondLst>
                              <p:cond delay="3750"/>
                            </p:stCondLst>
                            <p:childTnLst>
                              <p:par>
                                <p:cTn id="30" presetID="2" presetClass="entr" presetSubtype="2" fill="hold" nodeType="after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75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3" dur="75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par>
                          <p:cTn id="34" fill="hold">
                            <p:stCondLst>
                              <p:cond delay="4500"/>
                            </p:stCondLst>
                            <p:childTnLst>
                              <p:par>
                                <p:cTn id="35" presetID="2" presetClass="entr" presetSubtype="2" fill="hold" nodeType="after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75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38" dur="75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par>
                          <p:cTn id="39" fill="hold">
                            <p:stCondLst>
                              <p:cond delay="5250"/>
                            </p:stCondLst>
                            <p:childTnLst>
                              <p:par>
                                <p:cTn id="40" presetID="2" presetClass="entr" presetSubtype="2" fill="hold" nodeType="after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 calcmode="lin" valueType="num">
                                      <p:cBhvr additive="base">
                                        <p:cTn id="42" dur="75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43" dur="75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par>
                          <p:cTn id="44" fill="hold">
                            <p:stCondLst>
                              <p:cond delay="6000"/>
                            </p:stCondLst>
                            <p:childTnLst>
                              <p:par>
                                <p:cTn id="45" presetID="2" presetClass="entr" presetSubtype="2" fill="hold" nodeType="after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 calcmode="lin" valueType="num">
                                      <p:cBhvr additive="base">
                                        <p:cTn id="47" dur="75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48" dur="75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229600" cy="1143000"/>
          </a:xfrm>
        </p:spPr>
        <p:txBody>
          <a:bodyPr>
            <a:normAutofit fontScale="90000"/>
          </a:bodyPr>
          <a:lstStyle/>
          <a:p>
            <a:r>
              <a:rPr lang="ru-RU" b="1" dirty="0" smtClean="0">
                <a:solidFill>
                  <a:srgbClr val="660033"/>
                </a:solidFill>
              </a:rPr>
              <a:t>Диктант на замену</a:t>
            </a:r>
            <a:br>
              <a:rPr lang="ru-RU" b="1" dirty="0" smtClean="0">
                <a:solidFill>
                  <a:srgbClr val="660033"/>
                </a:solidFill>
              </a:rPr>
            </a:br>
            <a:endParaRPr lang="ru-RU" b="1" dirty="0">
              <a:solidFill>
                <a:srgbClr val="660033"/>
              </a:solidFill>
            </a:endParaRPr>
          </a:p>
        </p:txBody>
      </p:sp>
      <p:sp>
        <p:nvSpPr>
          <p:cNvPr id="3" name="Объект 2"/>
          <p:cNvSpPr>
            <a:spLocks noGrp="1"/>
          </p:cNvSpPr>
          <p:nvPr>
            <p:ph idx="1"/>
          </p:nvPr>
        </p:nvSpPr>
        <p:spPr/>
        <p:txBody>
          <a:bodyPr>
            <a:normAutofit fontScale="92500" lnSpcReduction="10000"/>
          </a:bodyPr>
          <a:lstStyle/>
          <a:p>
            <a:pPr marL="0" indent="0">
              <a:buNone/>
            </a:pPr>
            <a:r>
              <a:rPr lang="ru-RU" dirty="0" smtClean="0"/>
              <a:t>Образец</a:t>
            </a:r>
            <a:r>
              <a:rPr lang="ru-RU" dirty="0"/>
              <a:t>.</a:t>
            </a:r>
            <a:r>
              <a:rPr lang="ru-RU" i="1" dirty="0">
                <a:latin typeface="Times New Roman" pitchFamily="18" charset="0"/>
                <a:cs typeface="Times New Roman" pitchFamily="18" charset="0"/>
              </a:rPr>
              <a:t> </a:t>
            </a:r>
            <a:r>
              <a:rPr lang="ru-RU" i="1" dirty="0" smtClean="0">
                <a:latin typeface="Times New Roman" pitchFamily="18" charset="0"/>
                <a:cs typeface="Times New Roman" pitchFamily="18" charset="0"/>
              </a:rPr>
              <a:t>  </a:t>
            </a:r>
            <a:r>
              <a:rPr lang="ru-RU" i="1" dirty="0" smtClean="0">
                <a:solidFill>
                  <a:srgbClr val="FF0000"/>
                </a:solidFill>
                <a:latin typeface="Times New Roman" pitchFamily="18" charset="0"/>
                <a:cs typeface="Times New Roman" pitchFamily="18" charset="0"/>
              </a:rPr>
              <a:t>Ночь </a:t>
            </a:r>
            <a:r>
              <a:rPr lang="ru-RU" i="1" dirty="0">
                <a:solidFill>
                  <a:srgbClr val="FF0000"/>
                </a:solidFill>
                <a:latin typeface="Times New Roman" pitchFamily="18" charset="0"/>
                <a:cs typeface="Times New Roman" pitchFamily="18" charset="0"/>
              </a:rPr>
              <a:t>без звезд — беззвездная ночь</a:t>
            </a:r>
            <a:r>
              <a:rPr lang="ru-RU" i="1" dirty="0" smtClean="0">
                <a:solidFill>
                  <a:srgbClr val="FF0000"/>
                </a:solidFill>
                <a:latin typeface="Times New Roman" pitchFamily="18" charset="0"/>
                <a:cs typeface="Times New Roman" pitchFamily="18" charset="0"/>
              </a:rPr>
              <a:t>.</a:t>
            </a:r>
          </a:p>
          <a:p>
            <a:pPr marL="0" indent="0">
              <a:buNone/>
            </a:pPr>
            <a:endParaRPr lang="ru-RU" b="1" i="1" dirty="0">
              <a:latin typeface="Times New Roman" pitchFamily="18" charset="0"/>
              <a:cs typeface="Times New Roman" pitchFamily="18" charset="0"/>
            </a:endParaRPr>
          </a:p>
          <a:p>
            <a:pPr marL="0" indent="0">
              <a:buNone/>
            </a:pPr>
            <a:r>
              <a:rPr lang="ru-RU" dirty="0"/>
              <a:t>1) Небо без облаков. 2) Даль без предела. 3) Рыцарь без страха. 4) Труд без пользы. 5) Малыш без защиты. 6) Жидкость без цвета.7)Пропасть без дна. 8) Зима без снега. 9) Ночь без сна. 10) Человек без жалости. 11) Крестьянин без земли. 12) Мир без ядерного оружия. 13) Небо без звезд. 14) Гласный без ударения. 15) Вахта без смены.</a:t>
            </a:r>
          </a:p>
          <a:p>
            <a:endParaRPr lang="ru-RU" dirty="0"/>
          </a:p>
        </p:txBody>
      </p:sp>
    </p:spTree>
    <p:extLst>
      <p:ext uri="{BB962C8B-B14F-4D97-AF65-F5344CB8AC3E}">
        <p14:creationId xmlns:p14="http://schemas.microsoft.com/office/powerpoint/2010/main" val="27687084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8229600" cy="1143000"/>
          </a:xfrm>
        </p:spPr>
        <p:txBody>
          <a:bodyPr>
            <a:normAutofit fontScale="90000"/>
          </a:bodyPr>
          <a:lstStyle/>
          <a:p>
            <a:r>
              <a:rPr lang="ru-RU" b="1" dirty="0" smtClean="0">
                <a:solidFill>
                  <a:srgbClr val="660033"/>
                </a:solidFill>
              </a:rPr>
              <a:t>Творческий диктант</a:t>
            </a:r>
            <a:br>
              <a:rPr lang="ru-RU" b="1" dirty="0" smtClean="0">
                <a:solidFill>
                  <a:srgbClr val="660033"/>
                </a:solidFill>
              </a:rPr>
            </a:br>
            <a:endParaRPr lang="ru-RU" b="1" dirty="0">
              <a:solidFill>
                <a:srgbClr val="660033"/>
              </a:solidFill>
            </a:endParaRPr>
          </a:p>
        </p:txBody>
      </p:sp>
      <p:sp>
        <p:nvSpPr>
          <p:cNvPr id="3" name="Объект 2"/>
          <p:cNvSpPr>
            <a:spLocks noGrp="1"/>
          </p:cNvSpPr>
          <p:nvPr>
            <p:ph idx="1"/>
          </p:nvPr>
        </p:nvSpPr>
        <p:spPr/>
        <p:txBody>
          <a:bodyPr>
            <a:normAutofit/>
          </a:bodyPr>
          <a:lstStyle/>
          <a:p>
            <a:pPr marL="0" indent="0" algn="ctr">
              <a:buNone/>
            </a:pPr>
            <a:r>
              <a:rPr lang="ru-RU" sz="2400" b="1" dirty="0" smtClean="0"/>
              <a:t>Замените </a:t>
            </a:r>
            <a:r>
              <a:rPr lang="ru-RU" sz="2400" b="1" dirty="0"/>
              <a:t>выделенные слова </a:t>
            </a:r>
            <a:endParaRPr lang="ru-RU" sz="2400" b="1" dirty="0" smtClean="0"/>
          </a:p>
          <a:p>
            <a:pPr marL="0" indent="0" algn="ctr">
              <a:buNone/>
            </a:pPr>
            <a:r>
              <a:rPr lang="ru-RU" sz="2400" b="1" dirty="0" smtClean="0"/>
              <a:t>синонимами </a:t>
            </a:r>
            <a:r>
              <a:rPr lang="ru-RU" sz="2400" b="1" dirty="0"/>
              <a:t>с приставками на </a:t>
            </a:r>
            <a:r>
              <a:rPr lang="ru-RU" sz="2400" b="1" i="1" dirty="0"/>
              <a:t>-з/-с</a:t>
            </a:r>
            <a:r>
              <a:rPr lang="ru-RU" sz="2400" b="1" i="1" dirty="0" smtClean="0"/>
              <a:t>.</a:t>
            </a:r>
          </a:p>
          <a:p>
            <a:pPr marL="0" indent="0">
              <a:buNone/>
            </a:pPr>
            <a:endParaRPr lang="ru-RU" sz="2400" b="1" dirty="0"/>
          </a:p>
          <a:p>
            <a:pPr marL="0" indent="0">
              <a:buNone/>
            </a:pPr>
            <a:r>
              <a:rPr lang="ru-RU" sz="2400" dirty="0" smtClean="0"/>
              <a:t>Грачи </a:t>
            </a:r>
            <a:r>
              <a:rPr lang="ru-RU" sz="2400" dirty="0"/>
              <a:t>давно </a:t>
            </a:r>
            <a:r>
              <a:rPr lang="ru-RU" sz="2400" i="1" dirty="0"/>
              <a:t>ходили</a:t>
            </a:r>
            <a:r>
              <a:rPr lang="ru-RU" sz="2400" dirty="0"/>
              <a:t> (расхаживали) по двору и начали вить гнезда в березовой роще. Скворцы тоже </a:t>
            </a:r>
            <a:r>
              <a:rPr lang="ru-RU" sz="2400" i="1" dirty="0"/>
              <a:t>переселялись</a:t>
            </a:r>
            <a:r>
              <a:rPr lang="ru-RU" sz="2400" dirty="0"/>
              <a:t> (располагались) побли­же к человеческому жилью. Отец </a:t>
            </a:r>
            <a:r>
              <a:rPr lang="ru-RU" sz="2400" i="1" dirty="0"/>
              <a:t>сообщал</a:t>
            </a:r>
            <a:r>
              <a:rPr lang="ru-RU" sz="2400" dirty="0"/>
              <a:t> (рассказывал), что видел стаю лебедей. Они летели на большой высоте, и отец едва мог их </a:t>
            </a:r>
            <a:r>
              <a:rPr lang="ru-RU" sz="2400" i="1" dirty="0"/>
              <a:t>увидеть</a:t>
            </a:r>
            <a:r>
              <a:rPr lang="ru-RU" sz="2400" dirty="0"/>
              <a:t> (разглядеть). Река </a:t>
            </a:r>
            <a:r>
              <a:rPr lang="ru-RU" sz="2400" dirty="0" err="1"/>
              <a:t>Тверца</a:t>
            </a:r>
            <a:r>
              <a:rPr lang="ru-RU" sz="2400" dirty="0"/>
              <a:t> </a:t>
            </a:r>
            <a:r>
              <a:rPr lang="ru-RU" sz="2400" i="1" dirty="0"/>
              <a:t>вышла из берегов</a:t>
            </a:r>
            <a:r>
              <a:rPr lang="ru-RU" sz="2400" dirty="0"/>
              <a:t> (разлилась) и затопила луга.</a:t>
            </a:r>
          </a:p>
          <a:p>
            <a:endParaRPr lang="ru-RU" dirty="0"/>
          </a:p>
        </p:txBody>
      </p:sp>
    </p:spTree>
    <p:extLst>
      <p:ext uri="{BB962C8B-B14F-4D97-AF65-F5344CB8AC3E}">
        <p14:creationId xmlns:p14="http://schemas.microsoft.com/office/powerpoint/2010/main" val="70398685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216</TotalTime>
  <Words>920</Words>
  <Application>Microsoft Office PowerPoint</Application>
  <PresentationFormat>Экран (4:3)</PresentationFormat>
  <Paragraphs>227</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Тема Office</vt:lpstr>
      <vt:lpstr>Подготовка к ОГЭ. Задание №5. Орфографический анализ</vt:lpstr>
      <vt:lpstr>Презентация PowerPoint</vt:lpstr>
      <vt:lpstr>Презентация PowerPoint</vt:lpstr>
      <vt:lpstr>Презентация PowerPoint</vt:lpstr>
      <vt:lpstr>Презентация PowerPoint</vt:lpstr>
      <vt:lpstr>Алгоритм выполнения задания №5</vt:lpstr>
      <vt:lpstr>Упражнения на формирование орфографической зоркости</vt:lpstr>
      <vt:lpstr>Диктант на замену </vt:lpstr>
      <vt:lpstr>Творческий диктант </vt:lpstr>
      <vt:lpstr>Диктант на распространение </vt:lpstr>
      <vt:lpstr>Презентация PowerPoint</vt:lpstr>
      <vt:lpstr>Найди ошибку </vt:lpstr>
      <vt:lpstr>Исправь ошибку</vt:lpstr>
      <vt:lpstr>Ек или ик? Запиши, исправляя ошибки. </vt:lpstr>
      <vt:lpstr>Задания  с выбором ответа </vt:lpstr>
      <vt:lpstr>Презентация PowerPoint</vt:lpstr>
      <vt:lpstr>Презентация PowerPoint</vt:lpstr>
      <vt:lpstr>Презентация PowerPoint</vt:lpstr>
      <vt:lpstr>Перфокарта по теме "Буквы з и с на конце приставок»</vt:lpstr>
      <vt:lpstr>Составь  новое слово</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Подготовка к ОГЭ. Задание №5. Орфографический анализ.</dc:title>
  <dc:creator>Пользователь</dc:creator>
  <cp:lastModifiedBy>Пользователь</cp:lastModifiedBy>
  <cp:revision>8</cp:revision>
  <dcterms:created xsi:type="dcterms:W3CDTF">2021-01-20T15:26:51Z</dcterms:created>
  <dcterms:modified xsi:type="dcterms:W3CDTF">2021-01-20T19:03:12Z</dcterms:modified>
</cp:coreProperties>
</file>