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2" r:id="rId2"/>
    <p:sldId id="336" r:id="rId3"/>
    <p:sldId id="333" r:id="rId4"/>
    <p:sldId id="334" r:id="rId5"/>
    <p:sldId id="335" r:id="rId6"/>
    <p:sldId id="342" r:id="rId7"/>
    <p:sldId id="337" r:id="rId8"/>
    <p:sldId id="338" r:id="rId9"/>
    <p:sldId id="339" r:id="rId10"/>
    <p:sldId id="340" r:id="rId11"/>
    <p:sldId id="341" r:id="rId12"/>
    <p:sldId id="320" r:id="rId13"/>
    <p:sldId id="322" r:id="rId14"/>
    <p:sldId id="313" r:id="rId15"/>
    <p:sldId id="314" r:id="rId16"/>
    <p:sldId id="310" r:id="rId17"/>
    <p:sldId id="311" r:id="rId18"/>
    <p:sldId id="287" r:id="rId19"/>
    <p:sldId id="288" r:id="rId20"/>
    <p:sldId id="289" r:id="rId21"/>
    <p:sldId id="290" r:id="rId22"/>
    <p:sldId id="324" r:id="rId23"/>
    <p:sldId id="325" r:id="rId24"/>
    <p:sldId id="327" r:id="rId25"/>
    <p:sldId id="328" r:id="rId26"/>
    <p:sldId id="330" r:id="rId27"/>
    <p:sldId id="293" r:id="rId28"/>
    <p:sldId id="33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FF"/>
    <a:srgbClr val="99FF99"/>
    <a:srgbClr val="A7F87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openxmlformats.org/officeDocument/2006/relationships/image" Target="../media/image39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10" Type="http://schemas.openxmlformats.org/officeDocument/2006/relationships/image" Target="../media/image73.wmf"/><Relationship Id="rId4" Type="http://schemas.openxmlformats.org/officeDocument/2006/relationships/image" Target="../media/image68.wmf"/><Relationship Id="rId9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image" Target="../media/image76.wmf"/><Relationship Id="rId7" Type="http://schemas.openxmlformats.org/officeDocument/2006/relationships/image" Target="../media/image80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10" Type="http://schemas.openxmlformats.org/officeDocument/2006/relationships/image" Target="../media/image47.wmf"/><Relationship Id="rId4" Type="http://schemas.openxmlformats.org/officeDocument/2006/relationships/image" Target="../media/image77.wmf"/><Relationship Id="rId9" Type="http://schemas.openxmlformats.org/officeDocument/2006/relationships/image" Target="../media/image8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9.wmf"/><Relationship Id="rId1" Type="http://schemas.openxmlformats.org/officeDocument/2006/relationships/image" Target="../media/image89.wmf"/><Relationship Id="rId4" Type="http://schemas.openxmlformats.org/officeDocument/2006/relationships/image" Target="../media/image9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4" Type="http://schemas.openxmlformats.org/officeDocument/2006/relationships/image" Target="../media/image99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47.wmf"/><Relationship Id="rId7" Type="http://schemas.openxmlformats.org/officeDocument/2006/relationships/image" Target="../media/image104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48.wmf"/><Relationship Id="rId9" Type="http://schemas.openxmlformats.org/officeDocument/2006/relationships/image" Target="../media/image11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7" Type="http://schemas.openxmlformats.org/officeDocument/2006/relationships/image" Target="../media/image120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5" Type="http://schemas.openxmlformats.org/officeDocument/2006/relationships/image" Target="../media/image118.wmf"/><Relationship Id="rId4" Type="http://schemas.openxmlformats.org/officeDocument/2006/relationships/image" Target="../media/image11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Relationship Id="rId5" Type="http://schemas.openxmlformats.org/officeDocument/2006/relationships/image" Target="../media/image125.wmf"/><Relationship Id="rId4" Type="http://schemas.openxmlformats.org/officeDocument/2006/relationships/image" Target="../media/image4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2.wmf"/><Relationship Id="rId1" Type="http://schemas.openxmlformats.org/officeDocument/2006/relationships/image" Target="../media/image35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0" Type="http://schemas.openxmlformats.org/officeDocument/2006/relationships/image" Target="../media/image49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7FEBB-2B4B-40E5-AE16-979EC365E59C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33A4B-FB01-4C80-8A4D-50249E238A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6642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33A4B-FB01-4C80-8A4D-50249E238A0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18.03.2021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oleObject" Target="../embeddings/oleObject68.bin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2.bin"/><Relationship Id="rId12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1.bin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0.bin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59.bin"/><Relationship Id="rId9" Type="http://schemas.openxmlformats.org/officeDocument/2006/relationships/oleObject" Target="../embeddings/oleObject64.bin"/><Relationship Id="rId14" Type="http://schemas.openxmlformats.org/officeDocument/2006/relationships/oleObject" Target="../embeddings/oleObject6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2.bin"/><Relationship Id="rId5" Type="http://schemas.openxmlformats.org/officeDocument/2006/relationships/image" Target="../media/image88.gif"/><Relationship Id="rId4" Type="http://schemas.openxmlformats.org/officeDocument/2006/relationships/oleObject" Target="../embeddings/oleObject7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8.bin"/><Relationship Id="rId5" Type="http://schemas.openxmlformats.org/officeDocument/2006/relationships/oleObject" Target="../embeddings/oleObject77.bin"/><Relationship Id="rId4" Type="http://schemas.openxmlformats.org/officeDocument/2006/relationships/oleObject" Target="../embeddings/oleObject7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oleObject" Target="../embeddings/oleObject82.bin"/><Relationship Id="rId9" Type="http://schemas.openxmlformats.org/officeDocument/2006/relationships/oleObject" Target="../embeddings/oleObject8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8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3.bin"/><Relationship Id="rId5" Type="http://schemas.openxmlformats.org/officeDocument/2006/relationships/oleObject" Target="../embeddings/oleObject92.bin"/><Relationship Id="rId4" Type="http://schemas.openxmlformats.org/officeDocument/2006/relationships/oleObject" Target="../embeddings/oleObject9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3" Type="http://schemas.openxmlformats.org/officeDocument/2006/relationships/oleObject" Target="../embeddings/oleObject94.bin"/><Relationship Id="rId7" Type="http://schemas.openxmlformats.org/officeDocument/2006/relationships/oleObject" Target="../embeddings/oleObject9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97.bin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6.bin"/><Relationship Id="rId10" Type="http://schemas.openxmlformats.org/officeDocument/2006/relationships/oleObject" Target="../embeddings/oleObject101.bin"/><Relationship Id="rId4" Type="http://schemas.openxmlformats.org/officeDocument/2006/relationships/oleObject" Target="../embeddings/oleObject95.bin"/><Relationship Id="rId9" Type="http://schemas.openxmlformats.org/officeDocument/2006/relationships/oleObject" Target="../embeddings/oleObject100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13" Type="http://schemas.openxmlformats.org/officeDocument/2006/relationships/oleObject" Target="../embeddings/oleObject113.bin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7.bin"/><Relationship Id="rId12" Type="http://schemas.openxmlformats.org/officeDocument/2006/relationships/oleObject" Target="../embeddings/oleObject1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06.bin"/><Relationship Id="rId11" Type="http://schemas.openxmlformats.org/officeDocument/2006/relationships/oleObject" Target="../embeddings/oleObject111.bin"/><Relationship Id="rId5" Type="http://schemas.openxmlformats.org/officeDocument/2006/relationships/oleObject" Target="../embeddings/oleObject105.bin"/><Relationship Id="rId10" Type="http://schemas.openxmlformats.org/officeDocument/2006/relationships/oleObject" Target="../embeddings/oleObject110.bin"/><Relationship Id="rId4" Type="http://schemas.openxmlformats.org/officeDocument/2006/relationships/oleObject" Target="../embeddings/oleObject104.bin"/><Relationship Id="rId9" Type="http://schemas.openxmlformats.org/officeDocument/2006/relationships/oleObject" Target="../embeddings/oleObject109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9.bin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17.bin"/><Relationship Id="rId11" Type="http://schemas.openxmlformats.org/officeDocument/2006/relationships/image" Target="../media/image122.png"/><Relationship Id="rId5" Type="http://schemas.openxmlformats.org/officeDocument/2006/relationships/oleObject" Target="../embeddings/oleObject116.bin"/><Relationship Id="rId10" Type="http://schemas.openxmlformats.org/officeDocument/2006/relationships/image" Target="../media/image121.png"/><Relationship Id="rId4" Type="http://schemas.openxmlformats.org/officeDocument/2006/relationships/oleObject" Target="../embeddings/oleObject115.bin"/><Relationship Id="rId9" Type="http://schemas.openxmlformats.org/officeDocument/2006/relationships/oleObject" Target="../embeddings/oleObject12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3" Type="http://schemas.openxmlformats.org/officeDocument/2006/relationships/oleObject" Target="../embeddings/oleObject121.bin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24.bin"/><Relationship Id="rId11" Type="http://schemas.openxmlformats.org/officeDocument/2006/relationships/oleObject" Target="../embeddings/oleObject129.bin"/><Relationship Id="rId5" Type="http://schemas.openxmlformats.org/officeDocument/2006/relationships/oleObject" Target="../embeddings/oleObject123.bin"/><Relationship Id="rId10" Type="http://schemas.openxmlformats.org/officeDocument/2006/relationships/oleObject" Target="../embeddings/oleObject128.bin"/><Relationship Id="rId4" Type="http://schemas.openxmlformats.org/officeDocument/2006/relationships/oleObject" Target="../embeddings/oleObject122.bin"/><Relationship Id="rId9" Type="http://schemas.openxmlformats.org/officeDocument/2006/relationships/oleObject" Target="../embeddings/oleObject12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верх 2"/>
          <p:cNvSpPr/>
          <p:nvPr/>
        </p:nvSpPr>
        <p:spPr>
          <a:xfrm>
            <a:off x="500034" y="857232"/>
            <a:ext cx="7286676" cy="1571636"/>
          </a:xfrm>
          <a:prstGeom prst="ribbon2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Профильная математика</a:t>
            </a:r>
            <a:endParaRPr lang="ru-RU" sz="4400" b="1" i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1" y="2643182"/>
            <a:ext cx="74295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Подготовка к ЕГЭ.</a:t>
            </a:r>
          </a:p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 неравенств.</a:t>
            </a:r>
          </a:p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№15.</a:t>
            </a:r>
            <a:endParaRPr lang="ru-RU" sz="5400" b="1" i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28604"/>
            <a:ext cx="2600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236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Решите неравенство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7154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Решение: 1)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142984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1643050"/>
            <a:ext cx="412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 Применяем метод рационализации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14554"/>
            <a:ext cx="34385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214554"/>
            <a:ext cx="3857652" cy="43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500438"/>
            <a:ext cx="3324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5572140"/>
            <a:ext cx="28479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285984" y="1357298"/>
            <a:ext cx="714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57166"/>
            <a:ext cx="29051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236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Решите неравенство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71546"/>
            <a:ext cx="145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Решение: 1)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714488"/>
            <a:ext cx="412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 Применяем метод рационализации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142984"/>
            <a:ext cx="167127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143116"/>
            <a:ext cx="35665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2786058"/>
            <a:ext cx="216911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500438"/>
            <a:ext cx="198948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714620"/>
            <a:ext cx="5181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 стрелкой 11"/>
          <p:cNvCxnSpPr/>
          <p:nvPr/>
        </p:nvCxnSpPr>
        <p:spPr>
          <a:xfrm>
            <a:off x="642910" y="4500570"/>
            <a:ext cx="2786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928662" y="4429132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500166" y="4429132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85984" y="4429132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14348" y="4572008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-11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4572008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-4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071670" y="4572008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1/5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643174" y="407194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714480" y="414338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28596" y="407194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142976" y="414338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214678" y="457200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28596" y="4500570"/>
            <a:ext cx="500066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28860" y="4500570"/>
            <a:ext cx="785818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714480" y="4500570"/>
            <a:ext cx="490542" cy="9524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722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5000636"/>
            <a:ext cx="401665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5643578"/>
            <a:ext cx="344285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357158" y="5643578"/>
            <a:ext cx="804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33575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643306" y="357166"/>
          <a:ext cx="2898878" cy="462846"/>
        </p:xfrm>
        <a:graphic>
          <a:graphicData uri="http://schemas.openxmlformats.org/presentationml/2006/ole">
            <p:oleObj spid="_x0000_s94222" name="Формула" r:id="rId3" imgW="1511300" imgH="241300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58" y="714356"/>
            <a:ext cx="1428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071546"/>
            <a:ext cx="7000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3+х−х²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0,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х²-х-3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&lt;0,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f(x)=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х²-х-3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х²-х-3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=0,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94223" name="Формула" r:id="rId4" imgW="114151" imgH="215619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57158" y="2714620"/>
          <a:ext cx="1357322" cy="1000132"/>
        </p:xfrm>
        <a:graphic>
          <a:graphicData uri="http://schemas.openxmlformats.org/presentationml/2006/ole">
            <p:oleObj spid="_x0000_s94224" name="Формула" r:id="rId5" imgW="952087" imgH="863225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00033" y="3786190"/>
          <a:ext cx="1735523" cy="500066"/>
        </p:xfrm>
        <a:graphic>
          <a:graphicData uri="http://schemas.openxmlformats.org/presentationml/2006/ole">
            <p:oleObj spid="_x0000_s94225" name="Формула" r:id="rId6" imgW="1497950" imgH="431613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857620" y="2714620"/>
          <a:ext cx="3747776" cy="1238252"/>
        </p:xfrm>
        <a:graphic>
          <a:graphicData uri="http://schemas.openxmlformats.org/presentationml/2006/ole">
            <p:oleObj spid="_x0000_s94226" name="Формула" r:id="rId7" imgW="2882900" imgH="9525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8596" y="4357694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Упрощаем неравенство, используя метод рационализации, в котором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571604" y="4714884"/>
          <a:ext cx="2381267" cy="357190"/>
        </p:xfrm>
        <a:graphic>
          <a:graphicData uri="http://schemas.openxmlformats.org/presentationml/2006/ole">
            <p:oleObj spid="_x0000_s94227" name="Формула" r:id="rId8" imgW="1524000" imgH="22860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0" y="5072074"/>
            <a:ext cx="42148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(5-1)(3+х−х²−1)≥0,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4х(-х²+х+2)≥0   : (-4)</a:t>
            </a:r>
          </a:p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(х²−х−2)≤0</a:t>
            </a:r>
          </a:p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(х-2)(х+1) ≤0,</a:t>
            </a: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2072465" y="5642783"/>
            <a:ext cx="427834" cy="7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500034" y="1357298"/>
            <a:ext cx="1285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</a:t>
            </a:r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42910" y="1571612"/>
            <a:ext cx="4286280" cy="440770"/>
            <a:chOff x="864614" y="1000108"/>
            <a:chExt cx="4064576" cy="440770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864614" y="1071546"/>
              <a:ext cx="3993138" cy="714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4500562" y="107154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714480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571736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1643042" y="1142984"/>
            <a:ext cx="285752" cy="214314"/>
          </p:xfrm>
          <a:graphic>
            <a:graphicData uri="http://schemas.openxmlformats.org/presentationml/2006/ole">
              <p:oleObj spid="_x0000_s95266" name="Формула" r:id="rId3" imgW="241091" imgH="164957" progId="Equation.3">
                <p:embed/>
              </p:oleObj>
            </a:graphicData>
          </a:graphic>
        </p:graphicFrame>
        <p:sp>
          <p:nvSpPr>
            <p:cNvPr id="15" name="Овал 14"/>
            <p:cNvSpPr/>
            <p:nvPr/>
          </p:nvSpPr>
          <p:spPr>
            <a:xfrm>
              <a:off x="3643306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6" name="Объект 15"/>
            <p:cNvGraphicFramePr>
              <a:graphicFrameLocks noChangeAspect="1"/>
            </p:cNvGraphicFramePr>
            <p:nvPr/>
          </p:nvGraphicFramePr>
          <p:xfrm>
            <a:off x="2500298" y="1142984"/>
            <a:ext cx="198167" cy="285752"/>
          </p:xfrm>
          <a:graphic>
            <a:graphicData uri="http://schemas.openxmlformats.org/presentationml/2006/ole">
              <p:oleObj spid="_x0000_s95267" name="Формула" r:id="rId4" imgW="126725" imgH="177415" progId="Equation.3">
                <p:embed/>
              </p:oleObj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/>
          </p:nvGraphicFramePr>
          <p:xfrm>
            <a:off x="3643306" y="1214422"/>
            <a:ext cx="214314" cy="214314"/>
          </p:xfrm>
          <a:graphic>
            <a:graphicData uri="http://schemas.openxmlformats.org/presentationml/2006/ole">
              <p:oleObj spid="_x0000_s95268" name="Формула" r:id="rId5" imgW="126780" imgH="164814" progId="Equation.3">
                <p:embed/>
              </p:oleObj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571472" y="3714752"/>
            <a:ext cx="4429156" cy="884561"/>
            <a:chOff x="852759" y="1000108"/>
            <a:chExt cx="4290745" cy="748475"/>
          </a:xfrm>
        </p:grpSpPr>
        <p:graphicFrame>
          <p:nvGraphicFramePr>
            <p:cNvPr id="27" name="Объект 26"/>
            <p:cNvGraphicFramePr>
              <a:graphicFrameLocks noChangeAspect="1"/>
            </p:cNvGraphicFramePr>
            <p:nvPr/>
          </p:nvGraphicFramePr>
          <p:xfrm>
            <a:off x="3786184" y="1214422"/>
            <a:ext cx="734471" cy="534161"/>
          </p:xfrm>
          <a:graphic>
            <a:graphicData uri="http://schemas.openxmlformats.org/presentationml/2006/ole">
              <p:oleObj spid="_x0000_s95269" name="Формула" r:id="rId6" imgW="558558" imgH="431613" progId="Equation.3">
                <p:embed/>
              </p:oleObj>
            </a:graphicData>
          </a:graphic>
        </p:graphicFrame>
        <p:cxnSp>
          <p:nvCxnSpPr>
            <p:cNvPr id="20" name="Прямая со стрелкой 19"/>
            <p:cNvCxnSpPr>
              <a:endCxn id="21" idx="0"/>
            </p:cNvCxnSpPr>
            <p:nvPr/>
          </p:nvCxnSpPr>
          <p:spPr>
            <a:xfrm>
              <a:off x="852759" y="1060556"/>
              <a:ext cx="4147869" cy="1099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857752" y="1071546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1285852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24" name="Объект 23"/>
            <p:cNvGraphicFramePr>
              <a:graphicFrameLocks noChangeAspect="1"/>
            </p:cNvGraphicFramePr>
            <p:nvPr/>
          </p:nvGraphicFramePr>
          <p:xfrm>
            <a:off x="857224" y="1142984"/>
            <a:ext cx="661987" cy="560388"/>
          </p:xfrm>
          <a:graphic>
            <a:graphicData uri="http://schemas.openxmlformats.org/presentationml/2006/ole">
              <p:oleObj spid="_x0000_s95270" name="Формула" r:id="rId7" imgW="558558" imgH="431613" progId="Equation.3">
                <p:embed/>
              </p:oleObj>
            </a:graphicData>
          </a:graphic>
        </p:graphicFrame>
        <p:sp>
          <p:nvSpPr>
            <p:cNvPr id="25" name="Овал 24"/>
            <p:cNvSpPr/>
            <p:nvPr/>
          </p:nvSpPr>
          <p:spPr>
            <a:xfrm>
              <a:off x="4174626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2910" y="3071810"/>
            <a:ext cx="4357718" cy="440770"/>
            <a:chOff x="796871" y="1000108"/>
            <a:chExt cx="4132319" cy="440770"/>
          </a:xfrm>
        </p:grpSpPr>
        <p:cxnSp>
          <p:nvCxnSpPr>
            <p:cNvPr id="30" name="Прямая со стрелкой 29"/>
            <p:cNvCxnSpPr/>
            <p:nvPr/>
          </p:nvCxnSpPr>
          <p:spPr>
            <a:xfrm>
              <a:off x="796871" y="1071546"/>
              <a:ext cx="4060880" cy="714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500562" y="1071546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1714480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2571736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4" name="Объект 33"/>
            <p:cNvGraphicFramePr>
              <a:graphicFrameLocks noChangeAspect="1"/>
            </p:cNvGraphicFramePr>
            <p:nvPr/>
          </p:nvGraphicFramePr>
          <p:xfrm>
            <a:off x="1643042" y="1142984"/>
            <a:ext cx="285752" cy="214314"/>
          </p:xfrm>
          <a:graphic>
            <a:graphicData uri="http://schemas.openxmlformats.org/presentationml/2006/ole">
              <p:oleObj spid="_x0000_s95271" name="Формула" r:id="rId8" imgW="241091" imgH="164957" progId="Equation.3">
                <p:embed/>
              </p:oleObj>
            </a:graphicData>
          </a:graphic>
        </p:graphicFrame>
        <p:sp>
          <p:nvSpPr>
            <p:cNvPr id="35" name="Овал 34"/>
            <p:cNvSpPr/>
            <p:nvPr/>
          </p:nvSpPr>
          <p:spPr>
            <a:xfrm>
              <a:off x="3643306" y="1000108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6" name="Объект 35"/>
            <p:cNvGraphicFramePr>
              <a:graphicFrameLocks noChangeAspect="1"/>
            </p:cNvGraphicFramePr>
            <p:nvPr/>
          </p:nvGraphicFramePr>
          <p:xfrm>
            <a:off x="2500298" y="1142984"/>
            <a:ext cx="198167" cy="285752"/>
          </p:xfrm>
          <a:graphic>
            <a:graphicData uri="http://schemas.openxmlformats.org/presentationml/2006/ole">
              <p:oleObj spid="_x0000_s95272" name="Формула" r:id="rId9" imgW="126725" imgH="177415" progId="Equation.3">
                <p:embed/>
              </p:oleObj>
            </a:graphicData>
          </a:graphic>
        </p:graphicFrame>
        <p:graphicFrame>
          <p:nvGraphicFramePr>
            <p:cNvPr id="37" name="Объект 36"/>
            <p:cNvGraphicFramePr>
              <a:graphicFrameLocks noChangeAspect="1"/>
            </p:cNvGraphicFramePr>
            <p:nvPr/>
          </p:nvGraphicFramePr>
          <p:xfrm>
            <a:off x="3643306" y="1214422"/>
            <a:ext cx="214314" cy="214314"/>
          </p:xfrm>
          <a:graphic>
            <a:graphicData uri="http://schemas.openxmlformats.org/presentationml/2006/ole">
              <p:oleObj spid="_x0000_s95273" name="Формула" r:id="rId10" imgW="126780" imgH="164814" progId="Equation.3">
                <p:embed/>
              </p:oleObj>
            </a:graphicData>
          </a:graphic>
        </p:graphicFrame>
      </p:grpSp>
      <p:graphicFrame>
        <p:nvGraphicFramePr>
          <p:cNvPr id="38" name="Object 3"/>
          <p:cNvGraphicFramePr>
            <a:graphicFrameLocks noChangeAspect="1"/>
          </p:cNvGraphicFramePr>
          <p:nvPr/>
        </p:nvGraphicFramePr>
        <p:xfrm>
          <a:off x="3929058" y="1214422"/>
          <a:ext cx="357190" cy="287338"/>
        </p:xfrm>
        <a:graphic>
          <a:graphicData uri="http://schemas.openxmlformats.org/presentationml/2006/ole">
            <p:oleObj spid="_x0000_s95274" name="Формула" r:id="rId11" imgW="139700" imgH="139700" progId="Equation.3">
              <p:embed/>
            </p:oleObj>
          </a:graphicData>
        </a:graphic>
      </p:graphicFrame>
      <p:graphicFrame>
        <p:nvGraphicFramePr>
          <p:cNvPr id="39" name="Object 3"/>
          <p:cNvGraphicFramePr>
            <a:graphicFrameLocks noChangeAspect="1"/>
          </p:cNvGraphicFramePr>
          <p:nvPr/>
        </p:nvGraphicFramePr>
        <p:xfrm>
          <a:off x="1857356" y="1214422"/>
          <a:ext cx="285753" cy="287338"/>
        </p:xfrm>
        <a:graphic>
          <a:graphicData uri="http://schemas.openxmlformats.org/presentationml/2006/ole">
            <p:oleObj spid="_x0000_s95275" name="Формула" r:id="rId12" imgW="139700" imgH="139700" progId="Equation.3">
              <p:embed/>
            </p:oleObj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2928926" y="1214422"/>
          <a:ext cx="214314" cy="285752"/>
        </p:xfrm>
        <a:graphic>
          <a:graphicData uri="http://schemas.openxmlformats.org/presentationml/2006/ole">
            <p:oleObj spid="_x0000_s95276" name="Формула" r:id="rId13" imgW="139518" imgH="76101" progId="Equation.3">
              <p:embed/>
            </p:oleObj>
          </a:graphicData>
        </a:graphic>
      </p:graphicFrame>
      <p:graphicFrame>
        <p:nvGraphicFramePr>
          <p:cNvPr id="41" name="Объект 40"/>
          <p:cNvGraphicFramePr>
            <a:graphicFrameLocks noChangeAspect="1"/>
          </p:cNvGraphicFramePr>
          <p:nvPr/>
        </p:nvGraphicFramePr>
        <p:xfrm>
          <a:off x="1000100" y="1214422"/>
          <a:ext cx="214314" cy="214314"/>
        </p:xfrm>
        <a:graphic>
          <a:graphicData uri="http://schemas.openxmlformats.org/presentationml/2006/ole">
            <p:oleObj spid="_x0000_s95277" name="Формула" r:id="rId14" imgW="139518" imgH="76101" progId="Equation.3">
              <p:embed/>
            </p:oleObj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2428860" y="1428736"/>
            <a:ext cx="1285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785786" y="1785926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хЄ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(-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∞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;-1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]       [0;2]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5248" name="Object 16"/>
          <p:cNvGraphicFramePr>
            <a:graphicFrameLocks noChangeAspect="1"/>
          </p:cNvGraphicFramePr>
          <p:nvPr/>
        </p:nvGraphicFramePr>
        <p:xfrm>
          <a:off x="1928794" y="1928802"/>
          <a:ext cx="357187" cy="285750"/>
        </p:xfrm>
        <a:graphic>
          <a:graphicData uri="http://schemas.openxmlformats.org/presentationml/2006/ole">
            <p:oleObj spid="_x0000_s95278" name="Формула" r:id="rId15" imgW="164814" imgH="126780" progId="Equation.3">
              <p:embed/>
            </p:oleObj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571473" y="2214554"/>
            <a:ext cx="5836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3)Пересечение с ОДЗ дает решение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500299" y="2928934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571472" y="2857496"/>
            <a:ext cx="1428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 rot="10800000">
            <a:off x="1000099" y="3125213"/>
            <a:ext cx="32154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000100" y="357187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ııııııııııııııııııııııııııııııııııııııııııııııııııııı</a:t>
            </a:r>
            <a:endParaRPr lang="ru-RU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573055" y="3427416"/>
            <a:ext cx="998553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 flipH="1" flipV="1">
            <a:off x="1144560" y="3427416"/>
            <a:ext cx="998553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 flipH="1" flipV="1">
            <a:off x="2073253" y="3355978"/>
            <a:ext cx="998553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 flipH="1" flipV="1">
            <a:off x="3216261" y="3498854"/>
            <a:ext cx="998553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78"/>
          <p:cNvSpPr>
            <a:spLocks noChangeArrowheads="1"/>
          </p:cNvSpPr>
          <p:nvPr/>
        </p:nvSpPr>
        <p:spPr bwMode="auto">
          <a:xfrm>
            <a:off x="1071538" y="2928934"/>
            <a:ext cx="571504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2" name="Прямоугольник 78"/>
          <p:cNvSpPr>
            <a:spLocks noChangeArrowheads="1"/>
          </p:cNvSpPr>
          <p:nvPr/>
        </p:nvSpPr>
        <p:spPr bwMode="auto">
          <a:xfrm>
            <a:off x="2571736" y="3000372"/>
            <a:ext cx="1143008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graphicFrame>
        <p:nvGraphicFramePr>
          <p:cNvPr id="63" name="Объект 62"/>
          <p:cNvGraphicFramePr>
            <a:graphicFrameLocks noChangeAspect="1"/>
          </p:cNvGraphicFramePr>
          <p:nvPr/>
        </p:nvGraphicFramePr>
        <p:xfrm>
          <a:off x="1214415" y="4643446"/>
          <a:ext cx="2839660" cy="714380"/>
        </p:xfrm>
        <a:graphic>
          <a:graphicData uri="http://schemas.openxmlformats.org/presentationml/2006/ole">
            <p:oleObj spid="_x0000_s95279" name="Формула" r:id="rId16" imgW="1663700" imgH="508000" progId="Equation.3">
              <p:embed/>
            </p:oleObj>
          </a:graphicData>
        </a:graphic>
      </p:graphicFrame>
      <p:graphicFrame>
        <p:nvGraphicFramePr>
          <p:cNvPr id="95250" name="Object 18"/>
          <p:cNvGraphicFramePr>
            <a:graphicFrameLocks noChangeAspect="1"/>
          </p:cNvGraphicFramePr>
          <p:nvPr/>
        </p:nvGraphicFramePr>
        <p:xfrm>
          <a:off x="857224" y="5643578"/>
          <a:ext cx="2786082" cy="714380"/>
        </p:xfrm>
        <a:graphic>
          <a:graphicData uri="http://schemas.openxmlformats.org/presentationml/2006/ole">
            <p:oleObj spid="_x0000_s95280" name="Формула" r:id="rId17" imgW="2019300" imgH="508000" progId="Equation.3">
              <p:embed/>
            </p:oleObj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500034" y="142852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f(x)=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(х-2)(х+1)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(х-2)(х+1)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x=0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или х=2 или х=-1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49" grpId="0"/>
      <p:bldP spid="54" grpId="0"/>
      <p:bldP spid="61" grpId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9" y="500042"/>
            <a:ext cx="3286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500298" y="928670"/>
          <a:ext cx="4320119" cy="500066"/>
        </p:xfrm>
        <a:graphic>
          <a:graphicData uri="http://schemas.openxmlformats.org/presentationml/2006/ole">
            <p:oleObj spid="_x0000_s73740" name="Формула" r:id="rId3" imgW="2222500" imgH="241300" progId="Equation.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1142984"/>
            <a:ext cx="40045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571612"/>
            <a:ext cx="5715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928794" y="1571612"/>
          <a:ext cx="5866250" cy="1214446"/>
        </p:xfrm>
        <a:graphic>
          <a:graphicData uri="http://schemas.openxmlformats.org/presentationml/2006/ole">
            <p:oleObj spid="_x0000_s73741" name="Формула" r:id="rId4" imgW="4813300" imgH="76200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42976" y="2714620"/>
            <a:ext cx="56635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Применим метод  рационализации.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3286124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(5х-13)(2х-5-1)(х²-6х+10-1)≥0;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3714752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(5х-13)(2х-6)(х-3)² ≥0;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3714752"/>
            <a:ext cx="285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latin typeface="Calibri"/>
                <a:cs typeface="Times New Roman" pitchFamily="18" charset="0"/>
              </a:rPr>
              <a:t>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(5х-13)(х-3)(х-3)² ≥0;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4071942"/>
            <a:ext cx="3511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(5х-13)(х-3)³ ≥0;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4357694"/>
            <a:ext cx="71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Получаем следующие точки на числовой оси:  х=2,6 и х=3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7"/>
          <p:cNvGrpSpPr/>
          <p:nvPr/>
        </p:nvGrpSpPr>
        <p:grpSpPr>
          <a:xfrm>
            <a:off x="1857356" y="4929198"/>
            <a:ext cx="3970945" cy="1000132"/>
            <a:chOff x="1857356" y="4572008"/>
            <a:chExt cx="3970945" cy="869398"/>
          </a:xfrm>
        </p:grpSpPr>
        <p:cxnSp>
          <p:nvCxnSpPr>
            <p:cNvPr id="19" name="Прямая со стрелкой 18"/>
            <p:cNvCxnSpPr/>
            <p:nvPr/>
          </p:nvCxnSpPr>
          <p:spPr>
            <a:xfrm>
              <a:off x="1928794" y="5072074"/>
              <a:ext cx="3429024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48"/>
            <p:cNvSpPr>
              <a:spLocks noChangeArrowheads="1"/>
            </p:cNvSpPr>
            <p:nvPr/>
          </p:nvSpPr>
          <p:spPr bwMode="auto">
            <a:xfrm flipH="1" flipV="1">
              <a:off x="3000364" y="5000636"/>
              <a:ext cx="142876" cy="14287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1" name="Oval 48"/>
            <p:cNvSpPr>
              <a:spLocks noChangeArrowheads="1"/>
            </p:cNvSpPr>
            <p:nvPr/>
          </p:nvSpPr>
          <p:spPr bwMode="auto">
            <a:xfrm flipH="1" flipV="1">
              <a:off x="4143372" y="5000636"/>
              <a:ext cx="142876" cy="14287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857488" y="5072074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2,6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71934" y="5072074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3</a:t>
              </a:r>
              <a:endParaRPr lang="ru-RU" b="1" i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72066" y="5072074"/>
              <a:ext cx="756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graphicFrame>
          <p:nvGraphicFramePr>
            <p:cNvPr id="25" name="Object 4"/>
            <p:cNvGraphicFramePr>
              <a:graphicFrameLocks noChangeAspect="1"/>
            </p:cNvGraphicFramePr>
            <p:nvPr/>
          </p:nvGraphicFramePr>
          <p:xfrm>
            <a:off x="4500562" y="4572008"/>
            <a:ext cx="285750" cy="285750"/>
          </p:xfrm>
          <a:graphic>
            <a:graphicData uri="http://schemas.openxmlformats.org/presentationml/2006/ole">
              <p:oleObj spid="_x0000_s73742" name="Формула" r:id="rId5" imgW="139700" imgH="139700" progId="Equation.3">
                <p:embed/>
              </p:oleObj>
            </a:graphicData>
          </a:graphic>
        </p:graphicFrame>
        <p:graphicFrame>
          <p:nvGraphicFramePr>
            <p:cNvPr id="26" name="Object 5"/>
            <p:cNvGraphicFramePr>
              <a:graphicFrameLocks noChangeAspect="1"/>
            </p:cNvGraphicFramePr>
            <p:nvPr/>
          </p:nvGraphicFramePr>
          <p:xfrm>
            <a:off x="2357422" y="4572008"/>
            <a:ext cx="285750" cy="285750"/>
          </p:xfrm>
          <a:graphic>
            <a:graphicData uri="http://schemas.openxmlformats.org/presentationml/2006/ole">
              <p:oleObj spid="_x0000_s73743" name="Формула" r:id="rId6" imgW="139700" imgH="139700" progId="Equation.3">
                <p:embed/>
              </p:oleObj>
            </a:graphicData>
          </a:graphic>
        </p:graphicFrame>
        <p:sp>
          <p:nvSpPr>
            <p:cNvPr id="27" name="Минус 26"/>
            <p:cNvSpPr/>
            <p:nvPr/>
          </p:nvSpPr>
          <p:spPr>
            <a:xfrm>
              <a:off x="3500430" y="4786322"/>
              <a:ext cx="214313" cy="46037"/>
            </a:xfrm>
            <a:prstGeom prst="mathMin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071934" y="4820407"/>
              <a:ext cx="1714512" cy="321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ıııııııııııııııııııı</a:t>
              </a:r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857356" y="4820407"/>
              <a:ext cx="1643074" cy="321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ııııııııııııııııııııı</a:t>
              </a:r>
              <a:endParaRPr lang="ru-RU" dirty="0"/>
            </a:p>
          </p:txBody>
        </p:sp>
      </p:grpSp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2341563" y="6089650"/>
          <a:ext cx="2303462" cy="292100"/>
        </p:xfrm>
        <a:graphic>
          <a:graphicData uri="http://schemas.openxmlformats.org/presentationml/2006/ole">
            <p:oleObj spid="_x0000_s73744" name="Формула" r:id="rId7" imgW="135864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785794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3)Пересечение с ОДЗ  дает  решение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071670" y="2714620"/>
          <a:ext cx="2000264" cy="845826"/>
        </p:xfrm>
        <a:graphic>
          <a:graphicData uri="http://schemas.openxmlformats.org/presentationml/2006/ole">
            <p:oleObj spid="_x0000_s74758" name="Формула" r:id="rId3" imgW="952087" imgH="469696" progId="Equation.3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357290" y="3714752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(2,5;2,6]        (3;+∞).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3143240" y="3786190"/>
          <a:ext cx="285750" cy="214313"/>
        </p:xfrm>
        <a:graphic>
          <a:graphicData uri="http://schemas.openxmlformats.org/presentationml/2006/ole">
            <p:oleObj spid="_x0000_s74759" name="Формула" r:id="rId4" imgW="164814" imgH="126780" progId="Equation.3">
              <p:embed/>
            </p:oleObj>
          </a:graphicData>
        </a:graphic>
      </p:graphicFrame>
      <p:cxnSp>
        <p:nvCxnSpPr>
          <p:cNvPr id="71" name="Прямая со стрелкой 70"/>
          <p:cNvCxnSpPr/>
          <p:nvPr/>
        </p:nvCxnSpPr>
        <p:spPr>
          <a:xfrm>
            <a:off x="1928794" y="1571612"/>
            <a:ext cx="3429024" cy="18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2428860" y="2071678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ıııııııııııııııııııııııııııııııııııııııııııııııııı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5072067" y="1618710"/>
            <a:ext cx="428628" cy="430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х</a:t>
            </a:r>
            <a:endParaRPr lang="ru-RU" b="1" i="1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rot="5400000" flipH="1" flipV="1">
            <a:off x="3708787" y="1862527"/>
            <a:ext cx="1011252" cy="79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 flipH="1" flipV="1">
            <a:off x="2571666" y="1868414"/>
            <a:ext cx="999479" cy="79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 flipH="1" flipV="1">
            <a:off x="2001022" y="1868479"/>
            <a:ext cx="998553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48"/>
          <p:cNvSpPr>
            <a:spLocks noChangeArrowheads="1"/>
          </p:cNvSpPr>
          <p:nvPr/>
        </p:nvSpPr>
        <p:spPr bwMode="auto">
          <a:xfrm flipH="1" flipV="1">
            <a:off x="3000364" y="1535497"/>
            <a:ext cx="142876" cy="1664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" name="Oval 48"/>
          <p:cNvSpPr>
            <a:spLocks noChangeArrowheads="1"/>
          </p:cNvSpPr>
          <p:nvPr/>
        </p:nvSpPr>
        <p:spPr bwMode="auto">
          <a:xfrm flipH="1" flipV="1">
            <a:off x="4143372" y="1535497"/>
            <a:ext cx="142876" cy="1664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71934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3</a:t>
            </a:r>
            <a:endParaRPr lang="ru-RU" b="1" i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4143372" y="1285860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</a:t>
            </a:r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1857356" y="1285860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</a:t>
            </a:r>
            <a:endParaRPr lang="ru-RU" dirty="0"/>
          </a:p>
        </p:txBody>
      </p:sp>
      <p:cxnSp>
        <p:nvCxnSpPr>
          <p:cNvPr id="82" name="Прямая со стрелкой 81"/>
          <p:cNvCxnSpPr/>
          <p:nvPr/>
        </p:nvCxnSpPr>
        <p:spPr>
          <a:xfrm>
            <a:off x="1928794" y="2201201"/>
            <a:ext cx="3429024" cy="18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48"/>
          <p:cNvSpPr>
            <a:spLocks noChangeArrowheads="1"/>
          </p:cNvSpPr>
          <p:nvPr/>
        </p:nvSpPr>
        <p:spPr bwMode="auto">
          <a:xfrm flipH="1" flipV="1">
            <a:off x="4143372" y="2117989"/>
            <a:ext cx="142876" cy="1664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000628" y="2201200"/>
            <a:ext cx="571504" cy="430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</a:t>
            </a:r>
            <a:r>
              <a:rPr lang="ru-RU" b="1" i="1" dirty="0" err="1" smtClean="0"/>
              <a:t>х</a:t>
            </a:r>
            <a:endParaRPr lang="ru-RU" b="1" i="1" dirty="0"/>
          </a:p>
        </p:txBody>
      </p:sp>
      <p:sp>
        <p:nvSpPr>
          <p:cNvPr id="86" name="Oval 48"/>
          <p:cNvSpPr>
            <a:spLocks noChangeArrowheads="1"/>
          </p:cNvSpPr>
          <p:nvPr/>
        </p:nvSpPr>
        <p:spPr bwMode="auto">
          <a:xfrm flipH="1" flipV="1">
            <a:off x="2428860" y="2117989"/>
            <a:ext cx="142876" cy="1664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857488" y="164305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2,6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78"/>
          <p:cNvSpPr>
            <a:spLocks noChangeArrowheads="1"/>
          </p:cNvSpPr>
          <p:nvPr/>
        </p:nvSpPr>
        <p:spPr bwMode="auto">
          <a:xfrm>
            <a:off x="2500298" y="1285860"/>
            <a:ext cx="571504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89" name="Прямоугольник 78"/>
          <p:cNvSpPr>
            <a:spLocks noChangeArrowheads="1"/>
          </p:cNvSpPr>
          <p:nvPr/>
        </p:nvSpPr>
        <p:spPr bwMode="auto">
          <a:xfrm>
            <a:off x="4214810" y="1428736"/>
            <a:ext cx="1000132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2285985" y="2214554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2,5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071934" y="2214554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3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90"/>
          <p:cNvSpPr/>
          <p:nvPr/>
        </p:nvSpPr>
        <p:spPr>
          <a:xfrm>
            <a:off x="4643438" y="2071678"/>
            <a:ext cx="1214446" cy="142876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52"/>
          <p:cNvGrpSpPr>
            <a:grpSpLocks/>
          </p:cNvGrpSpPr>
          <p:nvPr/>
        </p:nvGrpSpPr>
        <p:grpSpPr bwMode="auto">
          <a:xfrm>
            <a:off x="214283" y="214290"/>
            <a:ext cx="6967044" cy="451299"/>
            <a:chOff x="19311" y="458787"/>
            <a:chExt cx="9435634" cy="602620"/>
          </a:xfrm>
        </p:grpSpPr>
        <p:sp>
          <p:nvSpPr>
            <p:cNvPr id="3" name="TextBox 1"/>
            <p:cNvSpPr txBox="1">
              <a:spLocks noChangeArrowheads="1"/>
            </p:cNvSpPr>
            <p:nvPr/>
          </p:nvSpPr>
          <p:spPr bwMode="auto">
            <a:xfrm>
              <a:off x="19311" y="458787"/>
              <a:ext cx="8815556" cy="567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2400" b="1" i="1" dirty="0" smtClean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Решите </a:t>
              </a:r>
              <a:r>
                <a:rPr lang="ru-RU" sz="2400" b="1" i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неравенство</a:t>
              </a:r>
            </a:p>
          </p:txBody>
        </p:sp>
        <p:graphicFrame>
          <p:nvGraphicFramePr>
            <p:cNvPr id="4" name="Object 15"/>
            <p:cNvGraphicFramePr>
              <a:graphicFrameLocks noChangeAspect="1"/>
            </p:cNvGraphicFramePr>
            <p:nvPr/>
          </p:nvGraphicFramePr>
          <p:xfrm>
            <a:off x="4082818" y="458787"/>
            <a:ext cx="5372127" cy="602620"/>
          </p:xfrm>
          <a:graphic>
            <a:graphicData uri="http://schemas.openxmlformats.org/presentationml/2006/ole">
              <p:oleObj spid="_x0000_s54292" name="Формула" r:id="rId3" imgW="2044700" imgH="228600" progId="Equation.3">
                <p:embed/>
              </p:oleObj>
            </a:graphicData>
          </a:graphic>
        </p:graphicFrame>
      </p:grpSp>
      <p:grpSp>
        <p:nvGrpSpPr>
          <p:cNvPr id="5" name="Группа 6"/>
          <p:cNvGrpSpPr>
            <a:grpSpLocks/>
          </p:cNvGrpSpPr>
          <p:nvPr/>
        </p:nvGrpSpPr>
        <p:grpSpPr bwMode="auto">
          <a:xfrm>
            <a:off x="588963" y="428604"/>
            <a:ext cx="7054871" cy="3038835"/>
            <a:chOff x="614363" y="770729"/>
            <a:chExt cx="8351837" cy="2842998"/>
          </a:xfrm>
        </p:grpSpPr>
        <p:grpSp>
          <p:nvGrpSpPr>
            <p:cNvPr id="6" name="Группа 89"/>
            <p:cNvGrpSpPr>
              <a:grpSpLocks/>
            </p:cNvGrpSpPr>
            <p:nvPr/>
          </p:nvGrpSpPr>
          <p:grpSpPr bwMode="auto">
            <a:xfrm>
              <a:off x="614363" y="770729"/>
              <a:ext cx="8351837" cy="2842998"/>
              <a:chOff x="660930" y="1157688"/>
              <a:chExt cx="8350774" cy="2842022"/>
            </a:xfrm>
          </p:grpSpPr>
          <p:sp>
            <p:nvSpPr>
              <p:cNvPr id="8" name="Прямоугольник 56"/>
              <p:cNvSpPr>
                <a:spLocks noChangeArrowheads="1"/>
              </p:cNvSpPr>
              <p:nvPr/>
            </p:nvSpPr>
            <p:spPr bwMode="auto">
              <a:xfrm>
                <a:off x="660930" y="1157688"/>
                <a:ext cx="8350774" cy="6044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i="1" u="sng" dirty="0">
                    <a:solidFill>
                      <a:srgbClr val="000000"/>
                    </a:solidFill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Решение</a:t>
                </a:r>
                <a:r>
                  <a:rPr lang="en-US" i="1" u="sng" dirty="0">
                    <a:solidFill>
                      <a:srgbClr val="000000"/>
                    </a:solidFill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.</a:t>
                </a:r>
                <a:r>
                  <a:rPr lang="en-US" i="1" dirty="0">
                    <a:solidFill>
                      <a:srgbClr val="000000"/>
                    </a:solidFill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   </a:t>
                </a:r>
                <a:endParaRPr lang="ru-RU" i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endParaRPr>
              </a:p>
              <a:p>
                <a:pPr algn="just"/>
                <a:r>
                  <a:rPr lang="ru-RU" b="1" i="1" dirty="0" smtClean="0">
                    <a:solidFill>
                      <a:srgbClr val="000000"/>
                    </a:solidFill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1)</a:t>
                </a:r>
                <a:endParaRPr lang="ru-RU" b="1" i="1" dirty="0">
                  <a:solidFill>
                    <a:srgbClr val="00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9" name="Object 45"/>
              <p:cNvGraphicFramePr>
                <a:graphicFrameLocks noChangeAspect="1"/>
              </p:cNvGraphicFramePr>
              <p:nvPr/>
            </p:nvGraphicFramePr>
            <p:xfrm>
              <a:off x="1147588" y="1625367"/>
              <a:ext cx="2630174" cy="2374343"/>
            </p:xfrm>
            <a:graphic>
              <a:graphicData uri="http://schemas.openxmlformats.org/presentationml/2006/ole">
                <p:oleObj spid="_x0000_s54293" name="Формула" r:id="rId4" imgW="1536700" imgH="1384300" progId="Equation.3">
                  <p:embed/>
                </p:oleObj>
              </a:graphicData>
            </a:graphic>
          </p:graphicFrame>
        </p:grpSp>
        <p:sp>
          <p:nvSpPr>
            <p:cNvPr id="7" name="Прямоугольник 13"/>
            <p:cNvSpPr>
              <a:spLocks noChangeArrowheads="1"/>
            </p:cNvSpPr>
            <p:nvPr/>
          </p:nvSpPr>
          <p:spPr bwMode="auto">
            <a:xfrm>
              <a:off x="5704974" y="3205055"/>
              <a:ext cx="528846" cy="387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endParaRPr lang="ru-RU" i="1" dirty="0">
                <a:solidFill>
                  <a:srgbClr val="000000"/>
                </a:solidFill>
                <a:latin typeface="Bookman Old Style" pitchFamily="18" charset="0"/>
                <a:ea typeface="Calibri" pitchFamily="34" charset="0"/>
                <a:cs typeface="Calibri" pitchFamily="34" charset="0"/>
              </a:endParaRPr>
            </a:p>
          </p:txBody>
        </p:sp>
      </p:grp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828675" y="3632200"/>
          <a:ext cx="3294063" cy="406400"/>
        </p:xfrm>
        <a:graphic>
          <a:graphicData uri="http://schemas.openxmlformats.org/presentationml/2006/ole">
            <p:oleObj spid="_x0000_s54294" name="Формула" r:id="rId5" imgW="1828800" imgH="228600" progId="Equation.3">
              <p:embed/>
            </p:oleObj>
          </a:graphicData>
        </a:graphic>
      </p:graphicFrame>
      <p:graphicFrame>
        <p:nvGraphicFramePr>
          <p:cNvPr id="58" name="Object 13"/>
          <p:cNvGraphicFramePr>
            <a:graphicFrameLocks noChangeAspect="1"/>
          </p:cNvGraphicFramePr>
          <p:nvPr/>
        </p:nvGraphicFramePr>
        <p:xfrm>
          <a:off x="1319213" y="6143625"/>
          <a:ext cx="2382837" cy="396875"/>
        </p:xfrm>
        <a:graphic>
          <a:graphicData uri="http://schemas.openxmlformats.org/presentationml/2006/ole">
            <p:oleObj spid="_x0000_s54295" name="Формула" r:id="rId6" imgW="1294838" imgH="215806" progId="Equation.3">
              <p:embed/>
            </p:oleObj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285720" y="4000504"/>
            <a:ext cx="571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(2−х−1)(х+2 − 1)(х+3 −1)(3 −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−1)≤0,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(1−х)(х+1)(х+2)(2 −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)≤0,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(х−1)(х+1)(х+2)(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−2)≤0, 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-571536" y="5357826"/>
            <a:ext cx="6429420" cy="928695"/>
            <a:chOff x="0" y="5286389"/>
            <a:chExt cx="6429387" cy="928693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3643307" y="5572141"/>
              <a:ext cx="1385710" cy="369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</a:t>
              </a:r>
              <a:endParaRPr lang="ru-RU" dirty="0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1785918" y="5572139"/>
              <a:ext cx="1096221" cy="369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</a:t>
              </a:r>
              <a:endParaRPr lang="ru-RU" dirty="0"/>
            </a:p>
          </p:txBody>
        </p:sp>
        <p:grpSp>
          <p:nvGrpSpPr>
            <p:cNvPr id="65" name="Группа 1"/>
            <p:cNvGrpSpPr/>
            <p:nvPr/>
          </p:nvGrpSpPr>
          <p:grpSpPr>
            <a:xfrm>
              <a:off x="0" y="5286389"/>
              <a:ext cx="6429387" cy="928693"/>
              <a:chOff x="0" y="5286389"/>
              <a:chExt cx="6429387" cy="928693"/>
            </a:xfrm>
          </p:grpSpPr>
          <p:sp>
            <p:nvSpPr>
              <p:cNvPr id="73" name="Прямоугольник 57"/>
              <p:cNvSpPr>
                <a:spLocks noChangeArrowheads="1"/>
              </p:cNvSpPr>
              <p:nvPr/>
            </p:nvSpPr>
            <p:spPr bwMode="auto">
              <a:xfrm>
                <a:off x="4128445" y="5700321"/>
                <a:ext cx="602051" cy="5147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200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2</a:t>
                </a:r>
                <a:endParaRPr lang="ru-RU" sz="200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68" name="Прямоугольник 78"/>
              <p:cNvSpPr>
                <a:spLocks noChangeArrowheads="1"/>
              </p:cNvSpPr>
              <p:nvPr/>
            </p:nvSpPr>
            <p:spPr bwMode="auto">
              <a:xfrm>
                <a:off x="3752161" y="5692298"/>
                <a:ext cx="682365" cy="28319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69" name="Дуга 68"/>
              <p:cNvSpPr/>
              <p:nvPr/>
            </p:nvSpPr>
            <p:spPr bwMode="auto">
              <a:xfrm>
                <a:off x="3758901" y="5347893"/>
                <a:ext cx="660461" cy="634030"/>
              </a:xfrm>
              <a:prstGeom prst="arc">
                <a:avLst>
                  <a:gd name="adj1" fmla="val 10766628"/>
                  <a:gd name="adj2" fmla="val 0"/>
                </a:avLst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70" name="Группа 55"/>
              <p:cNvGrpSpPr>
                <a:grpSpLocks/>
              </p:cNvGrpSpPr>
              <p:nvPr/>
            </p:nvGrpSpPr>
            <p:grpSpPr bwMode="auto">
              <a:xfrm>
                <a:off x="0" y="5286389"/>
                <a:ext cx="6429387" cy="928202"/>
                <a:chOff x="3973513" y="2727289"/>
                <a:chExt cx="6057900" cy="721467"/>
              </a:xfrm>
            </p:grpSpPr>
            <p:sp>
              <p:nvSpPr>
                <p:cNvPr id="74" name="Дуга 73"/>
                <p:cNvSpPr/>
                <p:nvPr/>
              </p:nvSpPr>
              <p:spPr bwMode="auto">
                <a:xfrm flipH="1">
                  <a:off x="8143876" y="2752840"/>
                  <a:ext cx="1887537" cy="564352"/>
                </a:xfrm>
                <a:prstGeom prst="arc">
                  <a:avLst>
                    <a:gd name="adj1" fmla="val 16263334"/>
                    <a:gd name="adj2" fmla="val 0"/>
                  </a:avLst>
                </a:prstGeom>
                <a:noFill/>
                <a:ln w="1905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5" name="Дуга 74"/>
                <p:cNvSpPr/>
                <p:nvPr/>
              </p:nvSpPr>
              <p:spPr bwMode="auto">
                <a:xfrm>
                  <a:off x="3973513" y="2773506"/>
                  <a:ext cx="1809750" cy="548455"/>
                </a:xfrm>
                <a:prstGeom prst="arc">
                  <a:avLst>
                    <a:gd name="adj1" fmla="val 16263334"/>
                    <a:gd name="adj2" fmla="val 0"/>
                  </a:avLst>
                </a:prstGeom>
                <a:noFill/>
                <a:ln w="1905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76" name="Группа 54"/>
                <p:cNvGrpSpPr>
                  <a:grpSpLocks/>
                </p:cNvGrpSpPr>
                <p:nvPr/>
              </p:nvGrpSpPr>
              <p:grpSpPr bwMode="auto">
                <a:xfrm>
                  <a:off x="4873626" y="2727289"/>
                  <a:ext cx="4329516" cy="721467"/>
                  <a:chOff x="4873626" y="2727289"/>
                  <a:chExt cx="4329516" cy="721467"/>
                </a:xfrm>
              </p:grpSpPr>
              <p:sp>
                <p:nvSpPr>
                  <p:cNvPr id="77" name="Дуга 76"/>
                  <p:cNvSpPr/>
                  <p:nvPr/>
                </p:nvSpPr>
                <p:spPr bwMode="auto">
                  <a:xfrm>
                    <a:off x="5788026" y="2770327"/>
                    <a:ext cx="639762" cy="507122"/>
                  </a:xfrm>
                  <a:prstGeom prst="arc">
                    <a:avLst>
                      <a:gd name="adj1" fmla="val 10766628"/>
                      <a:gd name="adj2" fmla="val 0"/>
                    </a:avLst>
                  </a:prstGeom>
                  <a:noFill/>
                  <a:ln w="1905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8" name="Дуга 77"/>
                  <p:cNvSpPr/>
                  <p:nvPr/>
                </p:nvSpPr>
                <p:spPr bwMode="auto">
                  <a:xfrm>
                    <a:off x="6418263" y="2778276"/>
                    <a:ext cx="1082675" cy="507121"/>
                  </a:xfrm>
                  <a:prstGeom prst="arc">
                    <a:avLst>
                      <a:gd name="adj1" fmla="val 10766628"/>
                      <a:gd name="adj2" fmla="val 0"/>
                    </a:avLst>
                  </a:prstGeom>
                  <a:noFill/>
                  <a:ln w="1905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cxnSp>
                <p:nvCxnSpPr>
                  <p:cNvPr id="79" name="Прямая со стрелкой 5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873626" y="3050204"/>
                    <a:ext cx="4268787" cy="1501"/>
                  </a:xfrm>
                  <a:prstGeom prst="straightConnector1">
                    <a:avLst/>
                  </a:prstGeom>
                  <a:noFill/>
                  <a:ln w="19050" algn="ctr">
                    <a:solidFill>
                      <a:srgbClr val="000000"/>
                    </a:solidFill>
                    <a:round/>
                    <a:headEnd/>
                    <a:tailEnd type="stealth" w="med" len="lg"/>
                  </a:ln>
                </p:spPr>
              </p:cxnSp>
              <p:sp>
                <p:nvSpPr>
                  <p:cNvPr id="80" name="Прямоугольник 56"/>
                  <p:cNvSpPr>
                    <a:spLocks noChangeArrowheads="1"/>
                  </p:cNvSpPr>
                  <p:nvPr/>
                </p:nvSpPr>
                <p:spPr bwMode="auto">
                  <a:xfrm>
                    <a:off x="5526949" y="3040564"/>
                    <a:ext cx="445956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2000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-2</a:t>
                    </a:r>
                    <a:endParaRPr lang="ru-RU" sz="2000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1" name="Прямоугольник 57"/>
                  <p:cNvSpPr>
                    <a:spLocks noChangeArrowheads="1"/>
                  </p:cNvSpPr>
                  <p:nvPr/>
                </p:nvSpPr>
                <p:spPr bwMode="auto">
                  <a:xfrm>
                    <a:off x="7349927" y="3035802"/>
                    <a:ext cx="343364" cy="40007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2000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1</a:t>
                    </a:r>
                    <a:endParaRPr lang="ru-RU" sz="2000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2" name="Прямоугольник 59"/>
                  <p:cNvSpPr>
                    <a:spLocks noChangeArrowheads="1"/>
                  </p:cNvSpPr>
                  <p:nvPr/>
                </p:nvSpPr>
                <p:spPr bwMode="auto">
                  <a:xfrm>
                    <a:off x="6173591" y="3041620"/>
                    <a:ext cx="445956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2000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-1</a:t>
                    </a:r>
                    <a:endParaRPr lang="ru-RU" sz="2000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3" name="Овал 60"/>
                  <p:cNvSpPr>
                    <a:spLocks noChangeArrowheads="1"/>
                  </p:cNvSpPr>
                  <p:nvPr/>
                </p:nvSpPr>
                <p:spPr bwMode="auto">
                  <a:xfrm>
                    <a:off x="5740400" y="3012108"/>
                    <a:ext cx="90487" cy="91670"/>
                  </a:xfrm>
                  <a:prstGeom prst="ellipse">
                    <a:avLst/>
                  </a:prstGeom>
                  <a:ln>
                    <a:headEnd/>
                    <a:tailEnd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84" name="Овал 61"/>
                  <p:cNvSpPr>
                    <a:spLocks noChangeArrowheads="1"/>
                  </p:cNvSpPr>
                  <p:nvPr/>
                </p:nvSpPr>
                <p:spPr bwMode="auto">
                  <a:xfrm>
                    <a:off x="6386512" y="3008405"/>
                    <a:ext cx="90487" cy="9167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9050" algn="ctr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85" name="Овал 63"/>
                  <p:cNvSpPr>
                    <a:spLocks noChangeArrowheads="1"/>
                  </p:cNvSpPr>
                  <p:nvPr/>
                </p:nvSpPr>
                <p:spPr bwMode="auto">
                  <a:xfrm>
                    <a:off x="7458602" y="3009462"/>
                    <a:ext cx="90487" cy="91670"/>
                  </a:xfrm>
                  <a:prstGeom prst="ellipse">
                    <a:avLst/>
                  </a:prstGeom>
                  <a:ln>
                    <a:headEnd/>
                    <a:tailEnd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86" name="Прямоугольник 70"/>
                  <p:cNvSpPr>
                    <a:spLocks noChangeArrowheads="1"/>
                  </p:cNvSpPr>
                  <p:nvPr/>
                </p:nvSpPr>
                <p:spPr bwMode="auto">
                  <a:xfrm>
                    <a:off x="8508272" y="2727290"/>
                    <a:ext cx="369012" cy="287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+</a:t>
                    </a:r>
                    <a:endParaRPr lang="ru-RU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7" name="Прямоугольник 71"/>
                  <p:cNvSpPr>
                    <a:spLocks noChangeArrowheads="1"/>
                  </p:cNvSpPr>
                  <p:nvPr/>
                </p:nvSpPr>
                <p:spPr bwMode="auto">
                  <a:xfrm>
                    <a:off x="7629325" y="2782816"/>
                    <a:ext cx="369012" cy="287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−</a:t>
                    </a:r>
                    <a:endParaRPr lang="ru-RU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8" name="Прямоугольник 72"/>
                  <p:cNvSpPr>
                    <a:spLocks noChangeArrowheads="1"/>
                  </p:cNvSpPr>
                  <p:nvPr/>
                </p:nvSpPr>
                <p:spPr bwMode="auto">
                  <a:xfrm>
                    <a:off x="6764868" y="2727289"/>
                    <a:ext cx="369012" cy="287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+</a:t>
                    </a:r>
                    <a:endParaRPr lang="ru-RU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89" name="Прямоугольник 73"/>
                  <p:cNvSpPr>
                    <a:spLocks noChangeArrowheads="1"/>
                  </p:cNvSpPr>
                  <p:nvPr/>
                </p:nvSpPr>
                <p:spPr bwMode="auto">
                  <a:xfrm>
                    <a:off x="5919060" y="2727289"/>
                    <a:ext cx="369012" cy="2870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−</a:t>
                    </a:r>
                    <a:endParaRPr lang="ru-RU" dirty="0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  <p:sp>
                <p:nvSpPr>
                  <p:cNvPr id="90" name="Прямоугольник 76"/>
                  <p:cNvSpPr>
                    <a:spLocks noChangeArrowheads="1"/>
                  </p:cNvSpPr>
                  <p:nvPr/>
                </p:nvSpPr>
                <p:spPr bwMode="auto">
                  <a:xfrm>
                    <a:off x="8845352" y="2987127"/>
                    <a:ext cx="357790" cy="4616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i="1">
                        <a:solidFill>
                          <a:srgbClr val="000000"/>
                        </a:solidFill>
                        <a:latin typeface="Bookman Old Style" pitchFamily="18" charset="0"/>
                        <a:ea typeface="Calibri" pitchFamily="34" charset="0"/>
                        <a:cs typeface="Calibri" pitchFamily="34" charset="0"/>
                      </a:rPr>
                      <a:t>х</a:t>
                    </a:r>
                    <a:endParaRPr lang="ru-RU" i="1">
                      <a:solidFill>
                        <a:srgbClr val="000000"/>
                      </a:solidFill>
                      <a:latin typeface="Bookman Old Style" pitchFamily="18" charset="0"/>
                    </a:endParaRPr>
                  </a:p>
                </p:txBody>
              </p:sp>
            </p:grpSp>
          </p:grpSp>
          <p:sp>
            <p:nvSpPr>
              <p:cNvPr id="71" name="Овал 63"/>
              <p:cNvSpPr>
                <a:spLocks noChangeArrowheads="1"/>
              </p:cNvSpPr>
              <p:nvPr/>
            </p:nvSpPr>
            <p:spPr bwMode="auto">
              <a:xfrm>
                <a:off x="4374430" y="5648054"/>
                <a:ext cx="96036" cy="11793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72" name="Прямоугольник 72"/>
              <p:cNvSpPr>
                <a:spLocks noChangeArrowheads="1"/>
              </p:cNvSpPr>
              <p:nvPr/>
            </p:nvSpPr>
            <p:spPr bwMode="auto">
              <a:xfrm>
                <a:off x="1075497" y="5357826"/>
                <a:ext cx="39164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+</a:t>
                </a:r>
                <a:endParaRPr lang="ru-RU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</p:grpSp>
      </p:grpSp>
      <p:grpSp>
        <p:nvGrpSpPr>
          <p:cNvPr id="45" name="Группа 44"/>
          <p:cNvGrpSpPr/>
          <p:nvPr/>
        </p:nvGrpSpPr>
        <p:grpSpPr>
          <a:xfrm>
            <a:off x="3571868" y="2071678"/>
            <a:ext cx="3756631" cy="583646"/>
            <a:chOff x="3571868" y="2000240"/>
            <a:chExt cx="3756631" cy="583646"/>
          </a:xfrm>
        </p:grpSpPr>
        <p:sp>
          <p:nvSpPr>
            <p:cNvPr id="46" name="TextBox 45"/>
            <p:cNvSpPr txBox="1"/>
            <p:nvPr/>
          </p:nvSpPr>
          <p:spPr>
            <a:xfrm>
              <a:off x="5072066" y="2143116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29124" y="2143116"/>
              <a:ext cx="571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-2</a:t>
              </a:r>
              <a:endParaRPr lang="ru-RU" dirty="0"/>
            </a:p>
          </p:txBody>
        </p:sp>
        <p:cxnSp>
          <p:nvCxnSpPr>
            <p:cNvPr id="48" name="Прямая со стрелкой 47"/>
            <p:cNvCxnSpPr/>
            <p:nvPr/>
          </p:nvCxnSpPr>
          <p:spPr>
            <a:xfrm>
              <a:off x="3571868" y="2071678"/>
              <a:ext cx="3643338" cy="7143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3929058" y="2000240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4572000" y="2000240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5143504" y="2000240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786446" y="2000240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388" y="2071678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786182" y="2071678"/>
              <a:ext cx="428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-3</a:t>
              </a:r>
              <a:endParaRPr lang="ru-RU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715008" y="2214554"/>
              <a:ext cx="327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357950" y="221455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ru-RU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000892" y="2143116"/>
              <a:ext cx="327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x</a:t>
              </a:r>
              <a:endParaRPr lang="ru-RU" dirty="0"/>
            </a:p>
          </p:txBody>
        </p:sp>
      </p:grpSp>
      <p:cxnSp>
        <p:nvCxnSpPr>
          <p:cNvPr id="63" name="Shape 62"/>
          <p:cNvCxnSpPr>
            <a:stCxn id="54" idx="0"/>
          </p:cNvCxnSpPr>
          <p:nvPr/>
        </p:nvCxnSpPr>
        <p:spPr>
          <a:xfrm rot="5400000" flipH="1" flipV="1">
            <a:off x="5250661" y="250009"/>
            <a:ext cx="642942" cy="314327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hape 91"/>
          <p:cNvCxnSpPr/>
          <p:nvPr/>
        </p:nvCxnSpPr>
        <p:spPr>
          <a:xfrm rot="5400000" flipH="1" flipV="1">
            <a:off x="5694084" y="592404"/>
            <a:ext cx="449552" cy="2550844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hape 93"/>
          <p:cNvCxnSpPr>
            <a:stCxn id="52" idx="1"/>
          </p:cNvCxnSpPr>
          <p:nvPr/>
        </p:nvCxnSpPr>
        <p:spPr>
          <a:xfrm rot="16200000" flipV="1">
            <a:off x="4643438" y="928670"/>
            <a:ext cx="306676" cy="202118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hape 95"/>
          <p:cNvCxnSpPr>
            <a:stCxn id="53" idx="1"/>
          </p:cNvCxnSpPr>
          <p:nvPr/>
        </p:nvCxnSpPr>
        <p:spPr>
          <a:xfrm rot="16200000" flipV="1">
            <a:off x="4679157" y="392885"/>
            <a:ext cx="878180" cy="266413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4284" name="Object 6"/>
          <p:cNvGraphicFramePr>
            <a:graphicFrameLocks noChangeAspect="1"/>
          </p:cNvGraphicFramePr>
          <p:nvPr/>
        </p:nvGraphicFramePr>
        <p:xfrm>
          <a:off x="4071934" y="2928934"/>
          <a:ext cx="1931988" cy="377825"/>
        </p:xfrm>
        <a:graphic>
          <a:graphicData uri="http://schemas.openxmlformats.org/presentationml/2006/ole">
            <p:oleObj spid="_x0000_s54296" name="Формула" r:id="rId7" imgW="1294838" imgH="215806" progId="Equation.3">
              <p:embed/>
            </p:oleObj>
          </a:graphicData>
        </a:graphic>
      </p:graphicFrame>
      <p:sp>
        <p:nvSpPr>
          <p:cNvPr id="59" name="Прямоугольник 58"/>
          <p:cNvSpPr/>
          <p:nvPr/>
        </p:nvSpPr>
        <p:spPr>
          <a:xfrm>
            <a:off x="428596" y="4929198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Получаем следующие точки на числовой оси: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1" name="Объект 60"/>
          <p:cNvGraphicFramePr>
            <a:graphicFrameLocks noChangeAspect="1"/>
          </p:cNvGraphicFramePr>
          <p:nvPr/>
        </p:nvGraphicFramePr>
        <p:xfrm>
          <a:off x="5429256" y="4429132"/>
          <a:ext cx="714380" cy="1451562"/>
        </p:xfrm>
        <a:graphic>
          <a:graphicData uri="http://schemas.openxmlformats.org/presentationml/2006/ole">
            <p:oleObj spid="_x0000_s54297" name="Формула" r:id="rId8" imgW="596900" imgH="927100" progId="Equation.3">
              <p:embed/>
            </p:oleObj>
          </a:graphicData>
        </a:graphic>
      </p:graphicFrame>
      <p:sp>
        <p:nvSpPr>
          <p:cNvPr id="62" name="Прямоугольник 61"/>
          <p:cNvSpPr/>
          <p:nvPr/>
        </p:nvSpPr>
        <p:spPr>
          <a:xfrm>
            <a:off x="857224" y="3357562"/>
            <a:ext cx="56635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Применим метод  рационализации.</a:t>
            </a:r>
            <a:endParaRPr lang="ru-RU" sz="2000" dirty="0"/>
          </a:p>
        </p:txBody>
      </p:sp>
      <p:graphicFrame>
        <p:nvGraphicFramePr>
          <p:cNvPr id="54298" name="Object 26"/>
          <p:cNvGraphicFramePr>
            <a:graphicFrameLocks noChangeAspect="1"/>
          </p:cNvGraphicFramePr>
          <p:nvPr/>
        </p:nvGraphicFramePr>
        <p:xfrm>
          <a:off x="4929190" y="3714752"/>
          <a:ext cx="2374900" cy="355600"/>
        </p:xfrm>
        <a:graphic>
          <a:graphicData uri="http://schemas.openxmlformats.org/presentationml/2006/ole">
            <p:oleObj spid="_x0000_s54298" name="Формула" r:id="rId9" imgW="15240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4"/>
          <p:cNvSpPr/>
          <p:nvPr/>
        </p:nvSpPr>
        <p:spPr>
          <a:xfrm rot="10800000">
            <a:off x="1285852" y="1413135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643042" y="1928802"/>
            <a:ext cx="2928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ıııııııııııııııııııııııııııııııııııııııııııı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74" name="Object 13"/>
          <p:cNvGraphicFramePr>
            <a:graphicFrameLocks noChangeAspect="1"/>
          </p:cNvGraphicFramePr>
          <p:nvPr/>
        </p:nvGraphicFramePr>
        <p:xfrm>
          <a:off x="928662" y="2643182"/>
          <a:ext cx="2593975" cy="396875"/>
        </p:xfrm>
        <a:graphic>
          <a:graphicData uri="http://schemas.openxmlformats.org/presentationml/2006/ole">
            <p:oleObj spid="_x0000_s55305" name="Формула" r:id="rId3" imgW="1409088" imgH="215806" progId="Equation.3">
              <p:embed/>
            </p:oleObj>
          </a:graphicData>
        </a:graphic>
      </p:graphicFrame>
      <p:graphicFrame>
        <p:nvGraphicFramePr>
          <p:cNvPr id="18446" name="Object 14"/>
          <p:cNvGraphicFramePr>
            <a:graphicFrameLocks noChangeAspect="1"/>
          </p:cNvGraphicFramePr>
          <p:nvPr/>
        </p:nvGraphicFramePr>
        <p:xfrm>
          <a:off x="463550" y="3357563"/>
          <a:ext cx="3365500" cy="396875"/>
        </p:xfrm>
        <a:graphic>
          <a:graphicData uri="http://schemas.openxmlformats.org/presentationml/2006/ole">
            <p:oleObj spid="_x0000_s55306" name="Формула" r:id="rId4" imgW="1828800" imgH="215900" progId="Equation.3">
              <p:embed/>
            </p:oleObj>
          </a:graphicData>
        </a:graphic>
      </p:graphicFrame>
      <p:graphicFrame>
        <p:nvGraphicFramePr>
          <p:cNvPr id="2" name="Object 27"/>
          <p:cNvGraphicFramePr>
            <a:graphicFrameLocks noChangeAspect="1"/>
          </p:cNvGraphicFramePr>
          <p:nvPr/>
        </p:nvGraphicFramePr>
        <p:xfrm>
          <a:off x="996950" y="495300"/>
          <a:ext cx="2881313" cy="355600"/>
        </p:xfrm>
        <a:graphic>
          <a:graphicData uri="http://schemas.openxmlformats.org/presentationml/2006/ole">
            <p:oleObj spid="_x0000_s55307" name="Формула" r:id="rId5" imgW="1612800" imgH="203040" progId="Equation.3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 rot="10800000">
            <a:off x="3000351" y="1410380"/>
            <a:ext cx="1214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</a:t>
            </a:r>
            <a:endParaRPr lang="ru-RU" dirty="0"/>
          </a:p>
        </p:txBody>
      </p:sp>
      <p:grpSp>
        <p:nvGrpSpPr>
          <p:cNvPr id="22" name="Группа 46"/>
          <p:cNvGrpSpPr>
            <a:grpSpLocks/>
          </p:cNvGrpSpPr>
          <p:nvPr/>
        </p:nvGrpSpPr>
        <p:grpSpPr bwMode="auto">
          <a:xfrm>
            <a:off x="857224" y="1571612"/>
            <a:ext cx="4329112" cy="462382"/>
            <a:chOff x="2560638" y="3351194"/>
            <a:chExt cx="4329516" cy="462013"/>
          </a:xfrm>
        </p:grpSpPr>
        <p:sp>
          <p:nvSpPr>
            <p:cNvPr id="23" name="Прямоугольник 57"/>
            <p:cNvSpPr>
              <a:spLocks noChangeArrowheads="1"/>
            </p:cNvSpPr>
            <p:nvPr/>
          </p:nvSpPr>
          <p:spPr bwMode="auto">
            <a:xfrm>
              <a:off x="5550430" y="3413097"/>
              <a:ext cx="56726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dirty="0">
                  <a:solidFill>
                    <a:srgbClr val="000000"/>
                  </a:solidFill>
                  <a:latin typeface="Bookman Old Style" pitchFamily="18" charset="0"/>
                  <a:ea typeface="Calibri" pitchFamily="34" charset="0"/>
                  <a:cs typeface="Calibri" pitchFamily="34" charset="0"/>
                </a:rPr>
                <a:t>2</a:t>
              </a:r>
              <a:endParaRPr lang="ru-RU" sz="2000" dirty="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grpSp>
          <p:nvGrpSpPr>
            <p:cNvPr id="24" name="Группа 54"/>
            <p:cNvGrpSpPr>
              <a:grpSpLocks/>
            </p:cNvGrpSpPr>
            <p:nvPr/>
          </p:nvGrpSpPr>
          <p:grpSpPr bwMode="auto">
            <a:xfrm>
              <a:off x="2560638" y="3351194"/>
              <a:ext cx="4329516" cy="461629"/>
              <a:chOff x="4873626" y="2987127"/>
              <a:chExt cx="4329516" cy="461629"/>
            </a:xfrm>
          </p:grpSpPr>
          <p:sp>
            <p:nvSpPr>
              <p:cNvPr id="44" name="Прямоугольник 57"/>
              <p:cNvSpPr>
                <a:spLocks noChangeArrowheads="1"/>
              </p:cNvSpPr>
              <p:nvPr/>
            </p:nvSpPr>
            <p:spPr bwMode="auto">
              <a:xfrm>
                <a:off x="7349927" y="3035802"/>
                <a:ext cx="343364" cy="4000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1</a:t>
                </a:r>
                <a:endParaRPr lang="ru-RU" sz="200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cxnSp>
            <p:nvCxnSpPr>
              <p:cNvPr id="26" name="Прямая со стрелкой 54"/>
              <p:cNvCxnSpPr>
                <a:cxnSpLocks noChangeShapeType="1"/>
              </p:cNvCxnSpPr>
              <p:nvPr/>
            </p:nvCxnSpPr>
            <p:spPr bwMode="auto">
              <a:xfrm>
                <a:off x="4873626" y="3050204"/>
                <a:ext cx="4268787" cy="1501"/>
              </a:xfrm>
              <a:prstGeom prst="straightConnector1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 type="stealth" w="med" len="lg"/>
              </a:ln>
            </p:spPr>
          </p:cxnSp>
          <p:sp>
            <p:nvSpPr>
              <p:cNvPr id="27" name="Прямоугольник 56"/>
              <p:cNvSpPr>
                <a:spLocks noChangeArrowheads="1"/>
              </p:cNvSpPr>
              <p:nvPr/>
            </p:nvSpPr>
            <p:spPr bwMode="auto">
              <a:xfrm>
                <a:off x="5526949" y="3040564"/>
                <a:ext cx="4459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 dirty="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-2</a:t>
                </a:r>
                <a:endParaRPr lang="ru-RU" sz="2000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45" name="Прямоугольник 59"/>
              <p:cNvSpPr>
                <a:spLocks noChangeArrowheads="1"/>
              </p:cNvSpPr>
              <p:nvPr/>
            </p:nvSpPr>
            <p:spPr bwMode="auto">
              <a:xfrm>
                <a:off x="6173591" y="3041620"/>
                <a:ext cx="4459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-1</a:t>
                </a:r>
                <a:endParaRPr lang="ru-RU" sz="200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46" name="Овал 60"/>
              <p:cNvSpPr>
                <a:spLocks noChangeArrowheads="1"/>
              </p:cNvSpPr>
              <p:nvPr/>
            </p:nvSpPr>
            <p:spPr bwMode="auto">
              <a:xfrm>
                <a:off x="5740400" y="3012108"/>
                <a:ext cx="90487" cy="9167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47" name="Овал 61"/>
              <p:cNvSpPr>
                <a:spLocks noChangeArrowheads="1"/>
              </p:cNvSpPr>
              <p:nvPr/>
            </p:nvSpPr>
            <p:spPr bwMode="auto">
              <a:xfrm>
                <a:off x="6386512" y="3008405"/>
                <a:ext cx="90487" cy="91670"/>
              </a:xfrm>
              <a:prstGeom prst="ellipse">
                <a:avLst/>
              </a:prstGeom>
              <a:solidFill>
                <a:srgbClr val="000000"/>
              </a:solidFill>
              <a:ln w="19050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48" name="Овал 63"/>
              <p:cNvSpPr>
                <a:spLocks noChangeArrowheads="1"/>
              </p:cNvSpPr>
              <p:nvPr/>
            </p:nvSpPr>
            <p:spPr bwMode="auto">
              <a:xfrm>
                <a:off x="7458602" y="3009462"/>
                <a:ext cx="90487" cy="9167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49" name="Прямоугольник 76"/>
              <p:cNvSpPr>
                <a:spLocks noChangeArrowheads="1"/>
              </p:cNvSpPr>
              <p:nvPr/>
            </p:nvSpPr>
            <p:spPr bwMode="auto">
              <a:xfrm>
                <a:off x="8845352" y="2987127"/>
                <a:ext cx="357790" cy="461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i="1" dirty="0" err="1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х</a:t>
                </a:r>
                <a:endParaRPr lang="ru-RU" i="1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</p:grpSp>
        <p:sp>
          <p:nvSpPr>
            <p:cNvPr id="25" name="Овал 63"/>
            <p:cNvSpPr>
              <a:spLocks noChangeArrowheads="1"/>
            </p:cNvSpPr>
            <p:nvPr/>
          </p:nvSpPr>
          <p:spPr bwMode="auto">
            <a:xfrm>
              <a:off x="5782202" y="3372471"/>
              <a:ext cx="90487" cy="9167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endParaRPr lang="ru-RU"/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4714876" y="2071678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>
              <a:solidFill>
                <a:srgbClr val="000000"/>
              </a:solidFill>
              <a:latin typeface="Bookman Old Style" pitchFamily="18" charset="0"/>
            </a:endParaRPr>
          </a:p>
        </p:txBody>
      </p:sp>
      <p:grpSp>
        <p:nvGrpSpPr>
          <p:cNvPr id="53" name="Группа 46"/>
          <p:cNvGrpSpPr>
            <a:grpSpLocks/>
          </p:cNvGrpSpPr>
          <p:nvPr/>
        </p:nvGrpSpPr>
        <p:grpSpPr bwMode="auto">
          <a:xfrm>
            <a:off x="857224" y="2000240"/>
            <a:ext cx="4329112" cy="462382"/>
            <a:chOff x="2560638" y="3351194"/>
            <a:chExt cx="4329516" cy="462013"/>
          </a:xfrm>
        </p:grpSpPr>
        <p:sp>
          <p:nvSpPr>
            <p:cNvPr id="54" name="Прямоугольник 53"/>
            <p:cNvSpPr>
              <a:spLocks noChangeArrowheads="1"/>
            </p:cNvSpPr>
            <p:nvPr/>
          </p:nvSpPr>
          <p:spPr bwMode="auto">
            <a:xfrm>
              <a:off x="5550430" y="3413097"/>
              <a:ext cx="56726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dirty="0">
                  <a:solidFill>
                    <a:srgbClr val="000000"/>
                  </a:solidFill>
                  <a:latin typeface="Bookman Old Style" pitchFamily="18" charset="0"/>
                  <a:ea typeface="Calibri" pitchFamily="34" charset="0"/>
                  <a:cs typeface="Calibri" pitchFamily="34" charset="0"/>
                </a:rPr>
                <a:t>2</a:t>
              </a:r>
              <a:endParaRPr lang="ru-RU" sz="2000" dirty="0">
                <a:solidFill>
                  <a:srgbClr val="000000"/>
                </a:solidFill>
                <a:latin typeface="Bookman Old Style" pitchFamily="18" charset="0"/>
              </a:endParaRPr>
            </a:p>
          </p:txBody>
        </p:sp>
        <p:grpSp>
          <p:nvGrpSpPr>
            <p:cNvPr id="55" name="Группа 54"/>
            <p:cNvGrpSpPr>
              <a:grpSpLocks/>
            </p:cNvGrpSpPr>
            <p:nvPr/>
          </p:nvGrpSpPr>
          <p:grpSpPr bwMode="auto">
            <a:xfrm>
              <a:off x="2560638" y="3351194"/>
              <a:ext cx="4329516" cy="461629"/>
              <a:chOff x="4873626" y="2987127"/>
              <a:chExt cx="4329516" cy="461629"/>
            </a:xfrm>
          </p:grpSpPr>
          <p:cxnSp>
            <p:nvCxnSpPr>
              <p:cNvPr id="57" name="Прямая со стрелкой 54"/>
              <p:cNvCxnSpPr>
                <a:cxnSpLocks noChangeShapeType="1"/>
              </p:cNvCxnSpPr>
              <p:nvPr/>
            </p:nvCxnSpPr>
            <p:spPr bwMode="auto">
              <a:xfrm>
                <a:off x="4873626" y="3050204"/>
                <a:ext cx="4268787" cy="1501"/>
              </a:xfrm>
              <a:prstGeom prst="straightConnector1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 type="stealth" w="med" len="lg"/>
              </a:ln>
            </p:spPr>
          </p:cxnSp>
          <p:sp>
            <p:nvSpPr>
              <p:cNvPr id="58" name="Прямоугольник 56"/>
              <p:cNvSpPr>
                <a:spLocks noChangeArrowheads="1"/>
              </p:cNvSpPr>
              <p:nvPr/>
            </p:nvSpPr>
            <p:spPr bwMode="auto">
              <a:xfrm>
                <a:off x="5526949" y="3040564"/>
                <a:ext cx="4459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 dirty="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-2</a:t>
                </a:r>
                <a:endParaRPr lang="ru-RU" sz="2000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59" name="Прямоугольник 57"/>
              <p:cNvSpPr>
                <a:spLocks noChangeArrowheads="1"/>
              </p:cNvSpPr>
              <p:nvPr/>
            </p:nvSpPr>
            <p:spPr bwMode="auto">
              <a:xfrm>
                <a:off x="7349927" y="3035802"/>
                <a:ext cx="343364" cy="4000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1</a:t>
                </a:r>
                <a:endParaRPr lang="ru-RU" sz="200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60" name="Прямоугольник 59"/>
              <p:cNvSpPr>
                <a:spLocks noChangeArrowheads="1"/>
              </p:cNvSpPr>
              <p:nvPr/>
            </p:nvSpPr>
            <p:spPr bwMode="auto">
              <a:xfrm>
                <a:off x="6173591" y="3041620"/>
                <a:ext cx="184748" cy="3997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61" name="Овал 60"/>
              <p:cNvSpPr>
                <a:spLocks noChangeArrowheads="1"/>
              </p:cNvSpPr>
              <p:nvPr/>
            </p:nvSpPr>
            <p:spPr bwMode="auto">
              <a:xfrm>
                <a:off x="5740400" y="3012108"/>
                <a:ext cx="90487" cy="9167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62" name="Овал 63"/>
              <p:cNvSpPr>
                <a:spLocks noChangeArrowheads="1"/>
              </p:cNvSpPr>
              <p:nvPr/>
            </p:nvSpPr>
            <p:spPr bwMode="auto">
              <a:xfrm>
                <a:off x="7458602" y="3009462"/>
                <a:ext cx="90487" cy="9167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63" name="Прямоугольник 76"/>
              <p:cNvSpPr>
                <a:spLocks noChangeArrowheads="1"/>
              </p:cNvSpPr>
              <p:nvPr/>
            </p:nvSpPr>
            <p:spPr bwMode="auto">
              <a:xfrm>
                <a:off x="8845352" y="2987127"/>
                <a:ext cx="357790" cy="461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i="1" dirty="0" err="1">
                    <a:solidFill>
                      <a:srgbClr val="000000"/>
                    </a:solidFill>
                    <a:latin typeface="Bookman Old Style" pitchFamily="18" charset="0"/>
                    <a:ea typeface="Calibri" pitchFamily="34" charset="0"/>
                    <a:cs typeface="Calibri" pitchFamily="34" charset="0"/>
                  </a:rPr>
                  <a:t>х</a:t>
                </a:r>
                <a:endParaRPr lang="ru-RU" i="1" dirty="0">
                  <a:solidFill>
                    <a:srgbClr val="000000"/>
                  </a:solidFill>
                  <a:latin typeface="Bookman Old Style" pitchFamily="18" charset="0"/>
                </a:endParaRPr>
              </a:p>
            </p:txBody>
          </p:sp>
        </p:grpSp>
        <p:sp>
          <p:nvSpPr>
            <p:cNvPr id="56" name="Овал 63"/>
            <p:cNvSpPr>
              <a:spLocks noChangeArrowheads="1"/>
            </p:cNvSpPr>
            <p:nvPr/>
          </p:nvSpPr>
          <p:spPr bwMode="auto">
            <a:xfrm>
              <a:off x="5782202" y="3372471"/>
              <a:ext cx="90487" cy="9167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/>
            <a:lstStyle/>
            <a:p>
              <a:endParaRPr lang="ru-RU"/>
            </a:p>
          </p:txBody>
        </p:sp>
      </p:grp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1326987" y="1887668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1969929" y="1887668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3041499" y="1959106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3684440" y="1887668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78"/>
          <p:cNvSpPr>
            <a:spLocks noChangeArrowheads="1"/>
          </p:cNvSpPr>
          <p:nvPr/>
        </p:nvSpPr>
        <p:spPr bwMode="auto">
          <a:xfrm>
            <a:off x="1785918" y="1428736"/>
            <a:ext cx="642942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0" name="Прямоугольник 78"/>
          <p:cNvSpPr>
            <a:spLocks noChangeArrowheads="1"/>
          </p:cNvSpPr>
          <p:nvPr/>
        </p:nvSpPr>
        <p:spPr bwMode="auto">
          <a:xfrm>
            <a:off x="3500430" y="1500174"/>
            <a:ext cx="642942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1" grpId="0"/>
      <p:bldP spid="69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85786" y="285729"/>
            <a:ext cx="50006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4071934" y="285728"/>
          <a:ext cx="2895600" cy="714375"/>
        </p:xfrm>
        <a:graphic>
          <a:graphicData uri="http://schemas.openxmlformats.org/presentationml/2006/ole">
            <p:oleObj spid="_x0000_s16408" name="Формула" r:id="rId3" imgW="1562100" imgH="457200" progId="Equation.3">
              <p:embed/>
            </p:oleObj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11" y="928670"/>
            <a:ext cx="20002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8596" y="1357299"/>
            <a:ext cx="4286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928794" y="1214422"/>
          <a:ext cx="5000625" cy="1285875"/>
        </p:xfrm>
        <a:graphic>
          <a:graphicData uri="http://schemas.openxmlformats.org/presentationml/2006/ole">
            <p:oleObj spid="_x0000_s16409" name="Формула" r:id="rId4" imgW="3251200" imgH="660400" progId="Equation.3">
              <p:embed/>
            </p:oleObj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58" y="2928938"/>
            <a:ext cx="62151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2)Воспользуемся методом рационализации, в котором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71604" y="4143380"/>
          <a:ext cx="2114550" cy="541338"/>
        </p:xfrm>
        <a:graphic>
          <a:graphicData uri="http://schemas.openxmlformats.org/presentationml/2006/ole">
            <p:oleObj spid="_x0000_s16410" name="Формула" r:id="rId5" imgW="1586811" imgH="406224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1285875" y="4929188"/>
          <a:ext cx="3238500" cy="642937"/>
        </p:xfrm>
        <a:graphic>
          <a:graphicData uri="http://schemas.openxmlformats.org/presentationml/2006/ole">
            <p:oleObj spid="_x0000_s16411" name="Формула" r:id="rId6" imgW="2171700" imgH="43180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5429256" y="5786454"/>
          <a:ext cx="2082800" cy="642938"/>
        </p:xfrm>
        <a:graphic>
          <a:graphicData uri="http://schemas.openxmlformats.org/presentationml/2006/ole">
            <p:oleObj spid="_x0000_s16412" name="Формула" r:id="rId7" imgW="1397000" imgH="431800" progId="Equation.3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4214810" y="4143380"/>
          <a:ext cx="2114550" cy="576262"/>
        </p:xfrm>
        <a:graphic>
          <a:graphicData uri="http://schemas.openxmlformats.org/presentationml/2006/ole">
            <p:oleObj spid="_x0000_s16413" name="Формула" r:id="rId8" imgW="1587500" imgH="431800" progId="Equation.3">
              <p:embed/>
            </p:oleObj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1706563" y="5815013"/>
          <a:ext cx="2593975" cy="661987"/>
        </p:xfrm>
        <a:graphic>
          <a:graphicData uri="http://schemas.openxmlformats.org/presentationml/2006/ole">
            <p:oleObj spid="_x0000_s16414" name="Формула" r:id="rId9" imgW="1739900" imgH="4445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500562" y="578645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имеем: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9058" y="350043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5339958" y="3429000"/>
          <a:ext cx="964414" cy="428628"/>
        </p:xfrm>
        <a:graphic>
          <a:graphicData uri="http://schemas.openxmlformats.org/presentationml/2006/ole">
            <p:oleObj spid="_x0000_s16415" name="Формула" r:id="rId10" imgW="482391" imgH="241195" progId="Equation.3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357422" y="264318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хЄ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(0;0,2)</a:t>
            </a:r>
            <a:r>
              <a:rPr lang="en-US" b="1" i="1" dirty="0" smtClean="0">
                <a:latin typeface="+mj-lt"/>
                <a:cs typeface="Times New Roman" pitchFamily="18" charset="0"/>
              </a:rPr>
              <a:t>U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(0,2;+∞)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6416" name="Формула" r:id="rId11" imgW="114151" imgH="215619" progId="Equation.3">
              <p:embed/>
            </p:oleObj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571472" y="3357562"/>
          <a:ext cx="3429025" cy="714380"/>
        </p:xfrm>
        <a:graphic>
          <a:graphicData uri="http://schemas.openxmlformats.org/presentationml/2006/ole">
            <p:oleObj spid="_x0000_s16417" name="Формула" r:id="rId12" imgW="2133600" imgH="444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5000625" y="3714751"/>
            <a:ext cx="1214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2928938" y="3714752"/>
            <a:ext cx="1357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</a:t>
            </a:r>
            <a:endParaRPr lang="ru-RU" dirty="0">
              <a:latin typeface="Calibri" pitchFamily="34" charset="0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00628" y="357166"/>
          <a:ext cx="2100263" cy="1266825"/>
        </p:xfrm>
        <a:graphic>
          <a:graphicData uri="http://schemas.openxmlformats.org/presentationml/2006/ole">
            <p:oleObj spid="_x0000_s17435" name="Формула" r:id="rId3" imgW="1409088" imgH="850531" progId="Equation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71472" y="357166"/>
          <a:ext cx="3236913" cy="1266825"/>
        </p:xfrm>
        <a:graphic>
          <a:graphicData uri="http://schemas.openxmlformats.org/presentationml/2006/ole">
            <p:oleObj spid="_x0000_s17436" name="Формула" r:id="rId4" imgW="2171700" imgH="850900" progId="Equation.3">
              <p:embed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 flipH="1">
            <a:off x="1760538" y="1714500"/>
            <a:ext cx="5240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Получаем следующие точки на числовой оси: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Минус 13"/>
          <p:cNvSpPr/>
          <p:nvPr/>
        </p:nvSpPr>
        <p:spPr>
          <a:xfrm>
            <a:off x="5429256" y="3643314"/>
            <a:ext cx="214313" cy="4603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3357554" y="3643314"/>
            <a:ext cx="214312" cy="46037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Oval 56"/>
          <p:cNvSpPr>
            <a:spLocks noChangeArrowheads="1"/>
          </p:cNvSpPr>
          <p:nvPr/>
        </p:nvSpPr>
        <p:spPr bwMode="auto">
          <a:xfrm flipH="1">
            <a:off x="3857620" y="3929066"/>
            <a:ext cx="142875" cy="14287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Oval 56"/>
          <p:cNvSpPr>
            <a:spLocks noChangeArrowheads="1"/>
          </p:cNvSpPr>
          <p:nvPr/>
        </p:nvSpPr>
        <p:spPr bwMode="auto">
          <a:xfrm>
            <a:off x="5000628" y="3929066"/>
            <a:ext cx="142875" cy="14287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16" name="Прямоугольник 23"/>
          <p:cNvSpPr>
            <a:spLocks noChangeArrowheads="1"/>
          </p:cNvSpPr>
          <p:nvPr/>
        </p:nvSpPr>
        <p:spPr bwMode="auto">
          <a:xfrm>
            <a:off x="4030663" y="32448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1" y="785813"/>
            <a:ext cx="142876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Получим: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86063" y="4071941"/>
            <a:ext cx="3571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3714744" y="4071942"/>
          <a:ext cx="285750" cy="508000"/>
        </p:xfrm>
        <a:graphic>
          <a:graphicData uri="http://schemas.openxmlformats.org/presentationml/2006/ole">
            <p:oleObj spid="_x0000_s17437" name="Формула" r:id="rId5" imgW="228501" imgH="406224" progId="Equation.3">
              <p:embed/>
            </p:oleObj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4929190" y="4071942"/>
          <a:ext cx="223837" cy="500063"/>
        </p:xfrm>
        <a:graphic>
          <a:graphicData uri="http://schemas.openxmlformats.org/presentationml/2006/ole">
            <p:oleObj spid="_x0000_s17438" name="Формула" r:id="rId6" imgW="152268" imgH="406048" progId="Equation.3">
              <p:embed/>
            </p:oleObj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5929322" y="4071942"/>
          <a:ext cx="152400" cy="500062"/>
        </p:xfrm>
        <a:graphic>
          <a:graphicData uri="http://schemas.openxmlformats.org/presentationml/2006/ole">
            <p:oleObj spid="_x0000_s17439" name="Формула" r:id="rId7" imgW="152268" imgH="406048" progId="Equation.3">
              <p:embed/>
            </p:oleObj>
          </a:graphicData>
        </a:graphic>
      </p:graphicFrame>
      <p:sp>
        <p:nvSpPr>
          <p:cNvPr id="4119" name="TextBox 26"/>
          <p:cNvSpPr txBox="1">
            <a:spLocks noChangeArrowheads="1"/>
          </p:cNvSpPr>
          <p:nvPr/>
        </p:nvSpPr>
        <p:spPr bwMode="auto">
          <a:xfrm>
            <a:off x="7572375" y="27860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143768" y="4000504"/>
            <a:ext cx="3571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571472" y="4143380"/>
          <a:ext cx="1214446" cy="1274799"/>
        </p:xfrm>
        <a:graphic>
          <a:graphicData uri="http://schemas.openxmlformats.org/presentationml/2006/ole">
            <p:oleObj spid="_x0000_s17440" name="Формула" r:id="rId8" imgW="774364" imgH="1066337" progId="Equation.3">
              <p:embed/>
            </p:oleObj>
          </a:graphicData>
        </a:graphic>
      </p:graphicFrame>
      <p:graphicFrame>
        <p:nvGraphicFramePr>
          <p:cNvPr id="30" name="Object 9"/>
          <p:cNvGraphicFramePr>
            <a:graphicFrameLocks noChangeAspect="1"/>
          </p:cNvGraphicFramePr>
          <p:nvPr/>
        </p:nvGraphicFramePr>
        <p:xfrm>
          <a:off x="2090738" y="5715000"/>
          <a:ext cx="2709862" cy="658813"/>
        </p:xfrm>
        <a:graphic>
          <a:graphicData uri="http://schemas.openxmlformats.org/presentationml/2006/ole">
            <p:oleObj spid="_x0000_s17441" name="Формула" r:id="rId9" imgW="1828800" imgH="444500" progId="Equation.3">
              <p:embed/>
            </p:oleObj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785918" y="4000504"/>
            <a:ext cx="5643562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Oval 48"/>
          <p:cNvSpPr>
            <a:spLocks noChangeArrowheads="1"/>
          </p:cNvSpPr>
          <p:nvPr/>
        </p:nvSpPr>
        <p:spPr bwMode="auto">
          <a:xfrm flipH="1" flipV="1">
            <a:off x="2928926" y="3929066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" name="Oval 48"/>
          <p:cNvSpPr>
            <a:spLocks noChangeArrowheads="1"/>
          </p:cNvSpPr>
          <p:nvPr/>
        </p:nvSpPr>
        <p:spPr bwMode="auto">
          <a:xfrm flipH="1" flipV="1">
            <a:off x="5929322" y="3929066"/>
            <a:ext cx="142875" cy="142875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3857620" y="2071678"/>
          <a:ext cx="785818" cy="1768091"/>
        </p:xfrm>
        <a:graphic>
          <a:graphicData uri="http://schemas.openxmlformats.org/presentationml/2006/ole">
            <p:oleObj spid="_x0000_s17442" name="Формула" r:id="rId10" imgW="558800" imgH="1701800" progId="Equation.3">
              <p:embed/>
            </p:oleObj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14546" y="4643446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3)Пересечение с ОДЗ дает решение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8" name="Object 9"/>
          <p:cNvGraphicFramePr>
            <a:graphicFrameLocks noChangeAspect="1"/>
          </p:cNvGraphicFramePr>
          <p:nvPr/>
        </p:nvGraphicFramePr>
        <p:xfrm>
          <a:off x="2643174" y="5072074"/>
          <a:ext cx="2220912" cy="658813"/>
        </p:xfrm>
        <a:graphic>
          <a:graphicData uri="http://schemas.openxmlformats.org/presentationml/2006/ole">
            <p:oleObj spid="_x0000_s17443" name="Формула" r:id="rId11" imgW="1497950" imgH="444307" progId="Equation.3">
              <p:embed/>
            </p:oleObj>
          </a:graphicData>
        </a:graphic>
      </p:graphicFrame>
      <p:graphicFrame>
        <p:nvGraphicFramePr>
          <p:cNvPr id="29708" name="Object 12"/>
          <p:cNvGraphicFramePr>
            <a:graphicFrameLocks noChangeAspect="1"/>
          </p:cNvGraphicFramePr>
          <p:nvPr/>
        </p:nvGraphicFramePr>
        <p:xfrm>
          <a:off x="4286248" y="3571876"/>
          <a:ext cx="285750" cy="285750"/>
        </p:xfrm>
        <a:graphic>
          <a:graphicData uri="http://schemas.openxmlformats.org/presentationml/2006/ole">
            <p:oleObj spid="_x0000_s17444" name="Формула" r:id="rId12" imgW="139700" imgH="139700" progId="Equation.3">
              <p:embed/>
            </p:oleObj>
          </a:graphicData>
        </a:graphic>
      </p:graphicFrame>
      <p:graphicFrame>
        <p:nvGraphicFramePr>
          <p:cNvPr id="29709" name="Object 13"/>
          <p:cNvGraphicFramePr>
            <a:graphicFrameLocks noChangeAspect="1"/>
          </p:cNvGraphicFramePr>
          <p:nvPr/>
        </p:nvGraphicFramePr>
        <p:xfrm>
          <a:off x="6429388" y="3571876"/>
          <a:ext cx="285750" cy="285750"/>
        </p:xfrm>
        <a:graphic>
          <a:graphicData uri="http://schemas.openxmlformats.org/presentationml/2006/ole">
            <p:oleObj spid="_x0000_s17445" name="Формула" r:id="rId13" imgW="139700" imgH="139700" progId="Equation.3">
              <p:embed/>
            </p:oleObj>
          </a:graphicData>
        </a:graphic>
      </p:graphicFrame>
      <p:graphicFrame>
        <p:nvGraphicFramePr>
          <p:cNvPr id="29710" name="Object 14"/>
          <p:cNvGraphicFramePr>
            <a:graphicFrameLocks noChangeAspect="1"/>
          </p:cNvGraphicFramePr>
          <p:nvPr/>
        </p:nvGraphicFramePr>
        <p:xfrm>
          <a:off x="2214546" y="3571876"/>
          <a:ext cx="285750" cy="285750"/>
        </p:xfrm>
        <a:graphic>
          <a:graphicData uri="http://schemas.openxmlformats.org/presentationml/2006/ole">
            <p:oleObj spid="_x0000_s17446" name="Формула" r:id="rId14" imgW="139700" imgH="139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1" grpId="0" animBg="1"/>
      <p:bldP spid="12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57676106"/>
              </p:ext>
            </p:extLst>
          </p:nvPr>
        </p:nvGraphicFramePr>
        <p:xfrm>
          <a:off x="4943478" y="3055109"/>
          <a:ext cx="114300" cy="215900"/>
        </p:xfrm>
        <a:graphic>
          <a:graphicData uri="http://schemas.openxmlformats.org/presentationml/2006/ole">
            <p:oleObj spid="_x0000_s132098" name="Формула" r:id="rId3" imgW="114151" imgH="215619" progId="Equation.3">
              <p:embed/>
            </p:oleObj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061241218"/>
              </p:ext>
            </p:extLst>
          </p:nvPr>
        </p:nvGraphicFramePr>
        <p:xfrm>
          <a:off x="4943478" y="3055109"/>
          <a:ext cx="114300" cy="215900"/>
        </p:xfrm>
        <a:graphic>
          <a:graphicData uri="http://schemas.openxmlformats.org/presentationml/2006/ole">
            <p:oleObj spid="_x0000_s132099" name="Формула" r:id="rId4" imgW="114151" imgH="215619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14744" y="785794"/>
            <a:ext cx="50006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«Метод решения хорош,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Если с самого начала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мы можем предвидеть – 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впоследствии подтвердить,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Что, следуя этому методу,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Мы достигнем цели.»</a:t>
            </a:r>
          </a:p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Лейбниц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3429000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Рассмотрим один из  общих методов решения неравенств: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183309">
            <a:off x="1785918" y="4857760"/>
            <a:ext cx="476810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 рационализации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61" name="Picture 13" descr="http://i.mycdn.me/i?r=AzEPZsRbOZEKgBhR0XGMT1RkEs9D18oZoPzwQk3kYb6y36aKTM5SRkZCeTgDn6uOy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480"/>
            <a:ext cx="3779912" cy="28349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://i.mycdn.me/i?r=AzEPZsRbOZEKgBhR0XGMT1RkvELv4O0Pf7UozgG5i89JxqaKTM5SRkZCeTgDn6uOyi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542" y="4259997"/>
            <a:ext cx="2349449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71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Левая круглая скобка 24"/>
          <p:cNvSpPr/>
          <p:nvPr/>
        </p:nvSpPr>
        <p:spPr>
          <a:xfrm rot="5400000">
            <a:off x="5464975" y="1821645"/>
            <a:ext cx="357190" cy="1714512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2571744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ııııııııııııııııııııııııııııııı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28604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786182" y="500042"/>
          <a:ext cx="2632998" cy="428628"/>
        </p:xfrm>
        <a:graphic>
          <a:graphicData uri="http://schemas.openxmlformats.org/presentationml/2006/ole">
            <p:oleObj spid="_x0000_s18447" name="Формула" r:id="rId3" imgW="1637589" imgH="266584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85723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596" y="1214422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357422" y="1214422"/>
          <a:ext cx="4849812" cy="1096963"/>
        </p:xfrm>
        <a:graphic>
          <a:graphicData uri="http://schemas.openxmlformats.org/presentationml/2006/ole">
            <p:oleObj spid="_x0000_s18448" name="Формула" r:id="rId4" imgW="3759200" imgH="749300" progId="Equation.3">
              <p:embed/>
            </p:oleObj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>
            <a:off x="2214546" y="2857496"/>
            <a:ext cx="521497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8"/>
          <p:cNvSpPr>
            <a:spLocks noChangeArrowheads="1"/>
          </p:cNvSpPr>
          <p:nvPr/>
        </p:nvSpPr>
        <p:spPr bwMode="auto">
          <a:xfrm flipH="1" flipV="1">
            <a:off x="2857488" y="2786058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Oval 48"/>
          <p:cNvSpPr>
            <a:spLocks noChangeArrowheads="1"/>
          </p:cNvSpPr>
          <p:nvPr/>
        </p:nvSpPr>
        <p:spPr bwMode="auto">
          <a:xfrm flipH="1" flipV="1">
            <a:off x="3571868" y="2786058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Oval 48"/>
          <p:cNvSpPr>
            <a:spLocks noChangeArrowheads="1"/>
          </p:cNvSpPr>
          <p:nvPr/>
        </p:nvSpPr>
        <p:spPr bwMode="auto">
          <a:xfrm flipH="1" flipV="1">
            <a:off x="4286248" y="2786058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" name="Oval 48"/>
          <p:cNvSpPr>
            <a:spLocks noChangeArrowheads="1"/>
          </p:cNvSpPr>
          <p:nvPr/>
        </p:nvSpPr>
        <p:spPr bwMode="auto">
          <a:xfrm flipH="1" flipV="1">
            <a:off x="6429388" y="2786058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" name="Oval 48"/>
          <p:cNvSpPr>
            <a:spLocks noChangeArrowheads="1"/>
          </p:cNvSpPr>
          <p:nvPr/>
        </p:nvSpPr>
        <p:spPr bwMode="auto">
          <a:xfrm flipH="1" flipV="1">
            <a:off x="4714876" y="2786058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4612" y="292893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292893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14810" y="2928934"/>
            <a:ext cx="256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292893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1,5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7950" y="292893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15206" y="2928934"/>
            <a:ext cx="327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7" name="Picture 7" descr="http://self-edu.ru/htm/ege2016_36/files/15_15.files/image00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-136525"/>
            <a:ext cx="676275" cy="200025"/>
          </a:xfrm>
          <a:prstGeom prst="rect">
            <a:avLst/>
          </a:prstGeom>
          <a:noFill/>
        </p:spPr>
      </p:pic>
      <p:pic>
        <p:nvPicPr>
          <p:cNvPr id="5129" name="Picture 9" descr="http://self-edu.ru/htm/ege2016_36/files/15_15.files/image00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-136525"/>
            <a:ext cx="676275" cy="200025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2357422" y="3244334"/>
            <a:ext cx="2370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cs typeface="Times New Roman" pitchFamily="18" charset="0"/>
              </a:rPr>
              <a:t>Є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(1,5;6)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5720" y="3929066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cs typeface="Times New Roman" pitchFamily="18" charset="0"/>
              </a:rPr>
              <a:t>Є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(1,5;6),то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|х|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=х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1370013" y="3554413"/>
          <a:ext cx="3313112" cy="417512"/>
        </p:xfrm>
        <a:graphic>
          <a:graphicData uri="http://schemas.openxmlformats.org/presentationml/2006/ole">
            <p:oleObj spid="_x0000_s18449" name="Формула" r:id="rId6" imgW="2324100" imgH="292100" progId="Equation.3">
              <p:embed/>
            </p:oleObj>
          </a:graphicData>
        </a:graphic>
      </p:graphicFrame>
      <p:graphicFrame>
        <p:nvGraphicFramePr>
          <p:cNvPr id="102409" name="Object 9"/>
          <p:cNvGraphicFramePr>
            <a:graphicFrameLocks noChangeAspect="1"/>
          </p:cNvGraphicFramePr>
          <p:nvPr/>
        </p:nvGraphicFramePr>
        <p:xfrm>
          <a:off x="1295400" y="4394200"/>
          <a:ext cx="3294063" cy="344488"/>
        </p:xfrm>
        <a:graphic>
          <a:graphicData uri="http://schemas.openxmlformats.org/presentationml/2006/ole">
            <p:oleObj spid="_x0000_s18450" name="Формула" r:id="rId7" imgW="2311400" imgH="241300" progId="Equation.3">
              <p:embed/>
            </p:oleObj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285720" y="4714884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Упрощаем неравенство, используя  метод  рационализации, при котором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57290" y="600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285852" y="578645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(х−1)(15х−18−2х²−х²)≤0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2214546" y="5072074"/>
          <a:ext cx="4143404" cy="642942"/>
        </p:xfrm>
        <a:graphic>
          <a:graphicData uri="http://schemas.openxmlformats.org/presentationml/2006/ole">
            <p:oleObj spid="_x0000_s18451" name="Формула" r:id="rId8" imgW="2717800" imgH="444500" progId="Equation.3">
              <p:embed/>
            </p:oleObj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57158" y="3500438"/>
            <a:ext cx="399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/>
      <p:bldP spid="13" grpId="0" animBg="1"/>
      <p:bldP spid="14" grpId="0" animBg="1"/>
      <p:bldP spid="15" grpId="0" animBg="1"/>
      <p:bldP spid="16" grpId="0" animBg="1"/>
      <p:bldP spid="17" grpId="0" animBg="1"/>
      <p:bldP spid="38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58"/>
          <p:cNvSpPr/>
          <p:nvPr/>
        </p:nvSpPr>
        <p:spPr>
          <a:xfrm>
            <a:off x="2428860" y="3357562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357290" y="642918"/>
            <a:ext cx="4506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(х−1)(15х−18−3х²)≤ 0    </a:t>
            </a:r>
            <a:r>
              <a:rPr lang="ru-RU" b="1" i="1" dirty="0" smtClean="0">
                <a:latin typeface="Calibri"/>
                <a:cs typeface="Times New Roman" pitchFamily="18" charset="0"/>
              </a:rPr>
              <a:t>·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3602310" y="826790"/>
            <a:ext cx="36933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3857620" y="571480"/>
          <a:ext cx="419100" cy="444500"/>
        </p:xfrm>
        <a:graphic>
          <a:graphicData uri="http://schemas.openxmlformats.org/presentationml/2006/ole">
            <p:oleObj spid="_x0000_s19471" name="Формула" r:id="rId3" imgW="418918" imgH="444307" progId="Equation.3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357290" y="1000108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(х-1)(х²-5х+6)≥0,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(х-1)(х-2)(х-3)≥0.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Получаем точки, делящие числовую ось: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1571604" y="3643314"/>
            <a:ext cx="40719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Oval 48"/>
          <p:cNvSpPr>
            <a:spLocks noChangeArrowheads="1"/>
          </p:cNvSpPr>
          <p:nvPr/>
        </p:nvSpPr>
        <p:spPr bwMode="auto">
          <a:xfrm flipH="1" flipV="1">
            <a:off x="2500298" y="3571876"/>
            <a:ext cx="142876" cy="142876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7" name="Oval 48"/>
          <p:cNvSpPr>
            <a:spLocks noChangeArrowheads="1"/>
          </p:cNvSpPr>
          <p:nvPr/>
        </p:nvSpPr>
        <p:spPr bwMode="auto">
          <a:xfrm flipH="1" flipV="1">
            <a:off x="3571868" y="3571876"/>
            <a:ext cx="142876" cy="142876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8" name="Oval 48"/>
          <p:cNvSpPr>
            <a:spLocks noChangeArrowheads="1"/>
          </p:cNvSpPr>
          <p:nvPr/>
        </p:nvSpPr>
        <p:spPr bwMode="auto">
          <a:xfrm flipH="1" flipV="1">
            <a:off x="4572000" y="3571876"/>
            <a:ext cx="142876" cy="142876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3714752"/>
            <a:ext cx="256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3428992" y="3714752"/>
            <a:ext cx="327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500562" y="37147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5572132" y="442913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4572000" y="3357562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</a:t>
            </a:r>
            <a:endParaRPr lang="ru-RU" dirty="0">
              <a:latin typeface="Calibri" pitchFamily="34" charset="0"/>
            </a:endParaRPr>
          </a:p>
        </p:txBody>
      </p:sp>
      <p:cxnSp>
        <p:nvCxnSpPr>
          <p:cNvPr id="62" name="Прямая со стрелкой 61"/>
          <p:cNvCxnSpPr/>
          <p:nvPr/>
        </p:nvCxnSpPr>
        <p:spPr>
          <a:xfrm>
            <a:off x="1571604" y="4500570"/>
            <a:ext cx="43577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500694" y="3571876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х</a:t>
            </a:r>
            <a:endParaRPr lang="ru-RU" dirty="0"/>
          </a:p>
        </p:txBody>
      </p:sp>
      <p:sp>
        <p:nvSpPr>
          <p:cNvPr id="64" name="Oval 48"/>
          <p:cNvSpPr>
            <a:spLocks noChangeArrowheads="1"/>
          </p:cNvSpPr>
          <p:nvPr/>
        </p:nvSpPr>
        <p:spPr bwMode="auto">
          <a:xfrm flipH="1" flipV="1">
            <a:off x="2928926" y="4429132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5" name="Oval 48"/>
          <p:cNvSpPr>
            <a:spLocks noChangeArrowheads="1"/>
          </p:cNvSpPr>
          <p:nvPr/>
        </p:nvSpPr>
        <p:spPr bwMode="auto">
          <a:xfrm flipH="1" flipV="1">
            <a:off x="5143504" y="4429132"/>
            <a:ext cx="142876" cy="142876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714612" y="450057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1,5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5000628" y="45005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3000364" y="4214818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 smtClean="0">
                <a:latin typeface="Calibri" pitchFamily="34" charset="0"/>
              </a:rPr>
              <a:t>ııııııııııııııııııııııııııııııııııııııı</a:t>
            </a:r>
            <a:endParaRPr lang="ru-RU" dirty="0" smtClean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 rot="5400000">
            <a:off x="2393935" y="3963991"/>
            <a:ext cx="1214446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3035289" y="4036223"/>
            <a:ext cx="1215240" cy="79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965571" y="4035429"/>
            <a:ext cx="1357322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4608513" y="4035429"/>
            <a:ext cx="1214446" cy="15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Прямоугольник 75"/>
          <p:cNvSpPr/>
          <p:nvPr/>
        </p:nvSpPr>
        <p:spPr>
          <a:xfrm>
            <a:off x="2786050" y="4786322"/>
            <a:ext cx="2816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cs typeface="Times New Roman" pitchFamily="18" charset="0"/>
              </a:rPr>
              <a:t>Є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]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[3;6);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3430" name="Object 6"/>
          <p:cNvGraphicFramePr>
            <a:graphicFrameLocks noChangeAspect="1"/>
          </p:cNvGraphicFramePr>
          <p:nvPr/>
        </p:nvGraphicFramePr>
        <p:xfrm>
          <a:off x="3786182" y="4857760"/>
          <a:ext cx="357187" cy="285750"/>
        </p:xfrm>
        <a:graphic>
          <a:graphicData uri="http://schemas.openxmlformats.org/presentationml/2006/ole">
            <p:oleObj spid="_x0000_s19472" name="Формула" r:id="rId4" imgW="164814" imgH="126780" progId="Equation.3">
              <p:embed/>
            </p:oleObj>
          </a:graphicData>
        </a:graphic>
      </p:graphicFrame>
      <p:sp>
        <p:nvSpPr>
          <p:cNvPr id="77" name="Прямоугольник 76"/>
          <p:cNvSpPr/>
          <p:nvPr/>
        </p:nvSpPr>
        <p:spPr>
          <a:xfrm>
            <a:off x="1142976" y="5429264"/>
            <a:ext cx="285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1,5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]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[3;6)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3431" name="Object 7"/>
          <p:cNvGraphicFramePr>
            <a:graphicFrameLocks noChangeAspect="1"/>
          </p:cNvGraphicFramePr>
          <p:nvPr/>
        </p:nvGraphicFramePr>
        <p:xfrm>
          <a:off x="2786050" y="5500702"/>
          <a:ext cx="357187" cy="285750"/>
        </p:xfrm>
        <a:graphic>
          <a:graphicData uri="http://schemas.openxmlformats.org/presentationml/2006/ole">
            <p:oleObj spid="_x0000_s19473" name="Формула" r:id="rId5" imgW="164814" imgH="126780" progId="Equation.3">
              <p:embed/>
            </p:oleObj>
          </a:graphicData>
        </a:graphic>
      </p:graphicFrame>
      <p:sp>
        <p:nvSpPr>
          <p:cNvPr id="78" name="Прямоугольник 77"/>
          <p:cNvSpPr/>
          <p:nvPr/>
        </p:nvSpPr>
        <p:spPr>
          <a:xfrm>
            <a:off x="1285852" y="2714620"/>
            <a:ext cx="7429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Пересечение с ОДЗ дает решение данного неравенства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98"/>
          <p:cNvGrpSpPr/>
          <p:nvPr/>
        </p:nvGrpSpPr>
        <p:grpSpPr>
          <a:xfrm>
            <a:off x="1714480" y="2071678"/>
            <a:ext cx="4143405" cy="571504"/>
            <a:chOff x="1500166" y="1357298"/>
            <a:chExt cx="4429155" cy="869398"/>
          </a:xfrm>
        </p:grpSpPr>
        <p:sp>
          <p:nvSpPr>
            <p:cNvPr id="113" name="Левая круглая скобка 112"/>
            <p:cNvSpPr/>
            <p:nvPr/>
          </p:nvSpPr>
          <p:spPr>
            <a:xfrm rot="5400000">
              <a:off x="2571736" y="1071547"/>
              <a:ext cx="500066" cy="1071569"/>
            </a:xfrm>
            <a:prstGeom prst="leftBracket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143108" y="1857364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  <p:cxnSp>
          <p:nvCxnSpPr>
            <p:cNvPr id="100" name="Прямая со стрелкой 99"/>
            <p:cNvCxnSpPr/>
            <p:nvPr/>
          </p:nvCxnSpPr>
          <p:spPr>
            <a:xfrm>
              <a:off x="1500166" y="1857364"/>
              <a:ext cx="428628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5572132" y="1857364"/>
              <a:ext cx="357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err="1" smtClean="0"/>
                <a:t>х</a:t>
              </a:r>
              <a:endParaRPr lang="ru-RU" dirty="0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2214546" y="1785926"/>
              <a:ext cx="142876" cy="142876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3286116" y="1785926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4429124" y="1785926"/>
              <a:ext cx="142876" cy="14287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214678" y="1857364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86248" y="1857364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  <p:graphicFrame>
          <p:nvGraphicFramePr>
            <p:cNvPr id="108" name="Object 7"/>
            <p:cNvGraphicFramePr>
              <a:graphicFrameLocks noChangeAspect="1"/>
            </p:cNvGraphicFramePr>
            <p:nvPr/>
          </p:nvGraphicFramePr>
          <p:xfrm>
            <a:off x="4857752" y="1428736"/>
            <a:ext cx="298830" cy="342841"/>
          </p:xfrm>
          <a:graphic>
            <a:graphicData uri="http://schemas.openxmlformats.org/presentationml/2006/ole">
              <p:oleObj spid="_x0000_s19474" name="Формула" r:id="rId6" imgW="139700" imgH="139700" progId="Equation.3">
                <p:embed/>
              </p:oleObj>
            </a:graphicData>
          </a:graphic>
        </p:graphicFrame>
        <p:graphicFrame>
          <p:nvGraphicFramePr>
            <p:cNvPr id="109" name="Object 7"/>
            <p:cNvGraphicFramePr>
              <a:graphicFrameLocks noChangeAspect="1"/>
            </p:cNvGraphicFramePr>
            <p:nvPr/>
          </p:nvGraphicFramePr>
          <p:xfrm>
            <a:off x="2643174" y="1428736"/>
            <a:ext cx="298830" cy="342841"/>
          </p:xfrm>
          <a:graphic>
            <a:graphicData uri="http://schemas.openxmlformats.org/presentationml/2006/ole">
              <p:oleObj spid="_x0000_s19475" name="Формула" r:id="rId7" imgW="139700" imgH="139700" progId="Equation.3">
                <p:embed/>
              </p:oleObj>
            </a:graphicData>
          </a:graphic>
        </p:graphicFrame>
        <p:sp>
          <p:nvSpPr>
            <p:cNvPr id="110" name="Минус 109"/>
            <p:cNvSpPr/>
            <p:nvPr/>
          </p:nvSpPr>
          <p:spPr>
            <a:xfrm>
              <a:off x="3786182" y="1643050"/>
              <a:ext cx="214313" cy="52960"/>
            </a:xfrm>
            <a:prstGeom prst="mathMin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1" name="Минус 110"/>
            <p:cNvSpPr/>
            <p:nvPr/>
          </p:nvSpPr>
          <p:spPr>
            <a:xfrm>
              <a:off x="1714480" y="1643050"/>
              <a:ext cx="214313" cy="52960"/>
            </a:xfrm>
            <a:prstGeom prst="mathMin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12" name="Shape 111"/>
            <p:cNvCxnSpPr/>
            <p:nvPr/>
          </p:nvCxnSpPr>
          <p:spPr>
            <a:xfrm rot="5400000" flipH="1" flipV="1">
              <a:off x="4750596" y="1107264"/>
              <a:ext cx="428628" cy="928695"/>
            </a:xfrm>
            <a:prstGeom prst="bentConnector2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103434" name="Object 10"/>
          <p:cNvGraphicFramePr>
            <a:graphicFrameLocks noChangeAspect="1"/>
          </p:cNvGraphicFramePr>
          <p:nvPr/>
        </p:nvGraphicFramePr>
        <p:xfrm>
          <a:off x="5899150" y="1214438"/>
          <a:ext cx="798513" cy="1076325"/>
        </p:xfrm>
        <a:graphic>
          <a:graphicData uri="http://schemas.openxmlformats.org/presentationml/2006/ole">
            <p:oleObj spid="_x0000_s19476" name="Формула" r:id="rId8" imgW="508000" imgH="698500" progId="Equation.3">
              <p:embed/>
            </p:oleObj>
          </a:graphicData>
        </a:graphic>
      </p:graphicFrame>
      <p:sp>
        <p:nvSpPr>
          <p:cNvPr id="53" name="Прямоугольник 78"/>
          <p:cNvSpPr>
            <a:spLocks noChangeArrowheads="1"/>
          </p:cNvSpPr>
          <p:nvPr/>
        </p:nvSpPr>
        <p:spPr bwMode="auto">
          <a:xfrm>
            <a:off x="3000364" y="3500438"/>
            <a:ext cx="642942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4" name="Прямоугольник 78"/>
          <p:cNvSpPr>
            <a:spLocks noChangeArrowheads="1"/>
          </p:cNvSpPr>
          <p:nvPr/>
        </p:nvSpPr>
        <p:spPr bwMode="auto">
          <a:xfrm>
            <a:off x="4643438" y="3571876"/>
            <a:ext cx="571504" cy="1000132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64" grpId="0" animBg="1"/>
      <p:bldP spid="65" grpId="0" animBg="1"/>
      <p:bldP spid="68" grpId="0"/>
      <p:bldP spid="53" grpId="0" animBg="1"/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4286248" y="6215082"/>
            <a:ext cx="1143008" cy="45719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000232" y="6215082"/>
            <a:ext cx="1214446" cy="45719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357166"/>
            <a:ext cx="5368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643306" y="357166"/>
          <a:ext cx="2763523" cy="500066"/>
        </p:xfrm>
        <a:graphic>
          <a:graphicData uri="http://schemas.openxmlformats.org/presentationml/2006/ole">
            <p:oleObj spid="_x0000_s112657" name="Формула" r:id="rId3" imgW="1333500" imgH="241300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034" y="1071546"/>
            <a:ext cx="4647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en-US" sz="2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141413" y="1778000"/>
          <a:ext cx="5919787" cy="2387600"/>
        </p:xfrm>
        <a:graphic>
          <a:graphicData uri="http://schemas.openxmlformats.org/presentationml/2006/ole">
            <p:oleObj spid="_x0000_s112658" name="Формула" r:id="rId4" imgW="4000320" imgH="17524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472" y="400050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142999" y="4064000"/>
          <a:ext cx="3497494" cy="1865330"/>
        </p:xfrm>
        <a:graphic>
          <a:graphicData uri="http://schemas.openxmlformats.org/presentationml/2006/ole">
            <p:oleObj spid="_x0000_s112659" name="Формула" r:id="rId5" imgW="1854200" imgH="1143000" progId="Equation.3">
              <p:embed/>
            </p:oleObj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285720" y="5929330"/>
            <a:ext cx="6072230" cy="726522"/>
            <a:chOff x="-214346" y="3929066"/>
            <a:chExt cx="6447415" cy="76151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857621" y="4303460"/>
              <a:ext cx="403298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1</a:t>
              </a:r>
              <a:endParaRPr lang="ru-RU" b="1" i="1" dirty="0"/>
            </a:p>
          </p:txBody>
        </p:sp>
        <p:sp>
          <p:nvSpPr>
            <p:cNvPr id="11" name="Дуга 10"/>
            <p:cNvSpPr/>
            <p:nvPr/>
          </p:nvSpPr>
          <p:spPr bwMode="auto">
            <a:xfrm flipH="1">
              <a:off x="4033363" y="3929066"/>
              <a:ext cx="2199706" cy="726064"/>
            </a:xfrm>
            <a:prstGeom prst="arc">
              <a:avLst>
                <a:gd name="adj1" fmla="val 16263334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Дуга 11"/>
            <p:cNvSpPr/>
            <p:nvPr/>
          </p:nvSpPr>
          <p:spPr bwMode="auto">
            <a:xfrm>
              <a:off x="2857488" y="3929066"/>
              <a:ext cx="1110771" cy="652434"/>
            </a:xfrm>
            <a:prstGeom prst="arc">
              <a:avLst>
                <a:gd name="adj1" fmla="val 10766628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714348" y="4296364"/>
              <a:ext cx="4760201" cy="7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1500167" y="4286256"/>
              <a:ext cx="357190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0</a:t>
              </a:r>
              <a:endParaRPr lang="ru-RU" b="1" i="1" dirty="0"/>
            </a:p>
          </p:txBody>
        </p:sp>
        <p:sp>
          <p:nvSpPr>
            <p:cNvPr id="15" name="Oval 48"/>
            <p:cNvSpPr>
              <a:spLocks noChangeArrowheads="1"/>
            </p:cNvSpPr>
            <p:nvPr/>
          </p:nvSpPr>
          <p:spPr bwMode="auto">
            <a:xfrm flipH="1" flipV="1">
              <a:off x="1571604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6" name="Oval 48"/>
            <p:cNvSpPr>
              <a:spLocks noChangeArrowheads="1"/>
            </p:cNvSpPr>
            <p:nvPr/>
          </p:nvSpPr>
          <p:spPr bwMode="auto">
            <a:xfrm flipH="1" flipV="1">
              <a:off x="2786050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 flipH="1" flipV="1">
              <a:off x="3929058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246995" y="4214817"/>
              <a:ext cx="379259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714611" y="4286255"/>
              <a:ext cx="711937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0,6</a:t>
              </a:r>
              <a:endParaRPr lang="ru-RU" b="1" i="1" dirty="0"/>
            </a:p>
          </p:txBody>
        </p:sp>
        <p:sp>
          <p:nvSpPr>
            <p:cNvPr id="20" name="Дуга 19"/>
            <p:cNvSpPr/>
            <p:nvPr/>
          </p:nvSpPr>
          <p:spPr bwMode="auto">
            <a:xfrm>
              <a:off x="-214346" y="3929066"/>
              <a:ext cx="1856714" cy="705612"/>
            </a:xfrm>
            <a:prstGeom prst="arc">
              <a:avLst>
                <a:gd name="adj1" fmla="val 16263334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Дуга 20"/>
            <p:cNvSpPr/>
            <p:nvPr/>
          </p:nvSpPr>
          <p:spPr bwMode="auto">
            <a:xfrm>
              <a:off x="1714480" y="3929066"/>
              <a:ext cx="1110771" cy="652434"/>
            </a:xfrm>
            <a:prstGeom prst="arc">
              <a:avLst>
                <a:gd name="adj1" fmla="val 10766628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</p:grp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4786314" y="5929330"/>
          <a:ext cx="475379" cy="287338"/>
        </p:xfrm>
        <a:graphic>
          <a:graphicData uri="http://schemas.openxmlformats.org/presentationml/2006/ole">
            <p:oleObj spid="_x0000_s112660" name="Формула" r:id="rId6" imgW="139700" imgH="139700" progId="Equation.3">
              <p:embed/>
            </p:oleObj>
          </a:graphicData>
        </a:graphic>
      </p:graphicFrame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2357422" y="6000768"/>
          <a:ext cx="475379" cy="287338"/>
        </p:xfrm>
        <a:graphic>
          <a:graphicData uri="http://schemas.openxmlformats.org/presentationml/2006/ole">
            <p:oleObj spid="_x0000_s112661" name="Формула" r:id="rId7" imgW="139700" imgH="139700" progId="Equation.3">
              <p:embed/>
            </p:oleObj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3500430" y="5929330"/>
          <a:ext cx="285752" cy="285752"/>
        </p:xfrm>
        <a:graphic>
          <a:graphicData uri="http://schemas.openxmlformats.org/presentationml/2006/ole">
            <p:oleObj spid="_x0000_s112662" name="Формула" r:id="rId8" imgW="139518" imgH="76101" progId="Equation.3">
              <p:embed/>
            </p:oleObj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1285852" y="6000768"/>
          <a:ext cx="285752" cy="285752"/>
        </p:xfrm>
        <a:graphic>
          <a:graphicData uri="http://schemas.openxmlformats.org/presentationml/2006/ole">
            <p:oleObj spid="_x0000_s112663" name="Формула" r:id="rId9" imgW="139518" imgH="7610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50043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0,5</a:t>
            </a:r>
            <a:endParaRPr lang="ru-RU" b="1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1357298"/>
            <a:ext cx="714380" cy="142876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929190" y="1357298"/>
            <a:ext cx="1054174" cy="142876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911" y="428604"/>
            <a:ext cx="5764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3)Пересечение с ОДЗ дает решение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714480" y="1214422"/>
            <a:ext cx="4554636" cy="583646"/>
            <a:chOff x="2017628" y="2487175"/>
            <a:chExt cx="4554636" cy="58364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4160768" y="2701489"/>
              <a:ext cx="5715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0,6</a:t>
              </a:r>
              <a:endParaRPr lang="ru-RU" b="1" i="1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232338" y="2487175"/>
              <a:ext cx="1054174" cy="156007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803446" y="2487175"/>
              <a:ext cx="1589032" cy="156007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60900" y="2701488"/>
              <a:ext cx="5000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1</a:t>
              </a:r>
              <a:endParaRPr lang="ru-RU" b="1" i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660571" y="2701488"/>
              <a:ext cx="4286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0</a:t>
              </a:r>
              <a:endParaRPr lang="ru-RU" b="1" i="1" dirty="0"/>
            </a:p>
          </p:txBody>
        </p:sp>
        <p:sp>
          <p:nvSpPr>
            <p:cNvPr id="10" name="Oval 48"/>
            <p:cNvSpPr>
              <a:spLocks noChangeArrowheads="1"/>
            </p:cNvSpPr>
            <p:nvPr/>
          </p:nvSpPr>
          <p:spPr bwMode="auto">
            <a:xfrm flipV="1">
              <a:off x="4303644" y="2571744"/>
              <a:ext cx="142876" cy="15600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215075" y="2630050"/>
              <a:ext cx="3571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>
              <a:off x="2017628" y="2630051"/>
              <a:ext cx="4483198" cy="67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48"/>
            <p:cNvSpPr>
              <a:spLocks noChangeArrowheads="1"/>
            </p:cNvSpPr>
            <p:nvPr/>
          </p:nvSpPr>
          <p:spPr bwMode="auto">
            <a:xfrm flipH="1" flipV="1">
              <a:off x="2732008" y="2571744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" name="Oval 48"/>
            <p:cNvSpPr>
              <a:spLocks noChangeArrowheads="1"/>
            </p:cNvSpPr>
            <p:nvPr/>
          </p:nvSpPr>
          <p:spPr bwMode="auto">
            <a:xfrm flipH="1">
              <a:off x="5160900" y="2558613"/>
              <a:ext cx="142876" cy="14287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4" name="Oval 48"/>
          <p:cNvSpPr>
            <a:spLocks noChangeArrowheads="1"/>
          </p:cNvSpPr>
          <p:nvPr/>
        </p:nvSpPr>
        <p:spPr bwMode="auto">
          <a:xfrm flipH="1" flipV="1">
            <a:off x="3000364" y="1285860"/>
            <a:ext cx="151687" cy="13133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050" y="142873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cs typeface="Times New Roman" pitchFamily="18" charset="0"/>
              </a:rPr>
              <a:t>0,4</a:t>
            </a:r>
            <a:endParaRPr lang="ru-RU" b="1" i="1" dirty="0">
              <a:cs typeface="Times New Roman" pitchFamily="18" charset="0"/>
            </a:endParaRPr>
          </a:p>
        </p:txBody>
      </p:sp>
      <p:sp>
        <p:nvSpPr>
          <p:cNvPr id="15" name="Oval 48"/>
          <p:cNvSpPr>
            <a:spLocks noChangeArrowheads="1"/>
          </p:cNvSpPr>
          <p:nvPr/>
        </p:nvSpPr>
        <p:spPr bwMode="auto">
          <a:xfrm flipH="1" flipV="1">
            <a:off x="3643306" y="1285860"/>
            <a:ext cx="151687" cy="13133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1285852" y="2000240"/>
          <a:ext cx="2857520" cy="357190"/>
        </p:xfrm>
        <a:graphic>
          <a:graphicData uri="http://schemas.openxmlformats.org/presentationml/2006/ole">
            <p:oleObj spid="_x0000_s114693" name="Формула" r:id="rId3" imgW="1459866" imgH="215806" progId="Equation.3">
              <p:embed/>
            </p:oleObj>
          </a:graphicData>
        </a:graphic>
      </p:graphicFrame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1169988" y="2857500"/>
          <a:ext cx="2587625" cy="357188"/>
        </p:xfrm>
        <a:graphic>
          <a:graphicData uri="http://schemas.openxmlformats.org/presentationml/2006/ole">
            <p:oleObj spid="_x0000_s114694" name="Формула" r:id="rId4" imgW="1777229" imgH="21580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14" grpId="0" animBg="1"/>
      <p:bldP spid="17" grpId="0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32861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428728" y="785794"/>
          <a:ext cx="5429288" cy="714380"/>
        </p:xfrm>
        <a:graphic>
          <a:graphicData uri="http://schemas.openxmlformats.org/presentationml/2006/ole">
            <p:oleObj spid="_x0000_s120842" name="Формула" r:id="rId3" imgW="2946400" imgH="368300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034" y="1500174"/>
            <a:ext cx="47019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</a:t>
            </a:r>
            <a:r>
              <a:rPr lang="en-US" sz="2000" b="1" i="1" u="sng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92880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Найдем ОДЗ: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214546" y="1928802"/>
          <a:ext cx="2071702" cy="1979253"/>
        </p:xfrm>
        <a:graphic>
          <a:graphicData uri="http://schemas.openxmlformats.org/presentationml/2006/ole">
            <p:oleObj spid="_x0000_s120843" name="Формула" r:id="rId4" imgW="1295400" imgH="13335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472" y="3786190"/>
            <a:ext cx="5333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Решим по отдельности каждое неравенство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4214818"/>
            <a:ext cx="2214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a)2x²+x-1&gt;0,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f(x)=2x²+x-1,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2x²+x-1=0</a:t>
            </a: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00034" y="5214950"/>
          <a:ext cx="1654764" cy="1000132"/>
        </p:xfrm>
        <a:graphic>
          <a:graphicData uri="http://schemas.openxmlformats.org/presentationml/2006/ole">
            <p:oleObj spid="_x0000_s120844" name="Формула" r:id="rId5" imgW="1155700" imgH="6985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857620" y="4214818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11x-6-3x²&gt;0,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f(x)=11x-6-3x²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11x-6-3x²=0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0837" name="Object 5"/>
          <p:cNvGraphicFramePr>
            <a:graphicFrameLocks noChangeAspect="1"/>
          </p:cNvGraphicFramePr>
          <p:nvPr/>
        </p:nvGraphicFramePr>
        <p:xfrm>
          <a:off x="4232275" y="5207000"/>
          <a:ext cx="1389063" cy="1422400"/>
        </p:xfrm>
        <a:graphic>
          <a:graphicData uri="http://schemas.openxmlformats.org/presentationml/2006/ole">
            <p:oleObj spid="_x0000_s120845" name="Формула" r:id="rId6" imgW="863280" imgH="1066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714348" y="214290"/>
          <a:ext cx="3714776" cy="3002114"/>
        </p:xfrm>
        <a:graphic>
          <a:graphicData uri="http://schemas.openxmlformats.org/presentationml/2006/ole">
            <p:oleObj spid="_x0000_s122900" name="Формула" r:id="rId3" imgW="2159000" imgH="2159000" progId="Equation.3">
              <p:embed/>
            </p:oleObj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14348" y="3286124"/>
            <a:ext cx="6215106" cy="901480"/>
            <a:chOff x="1643042" y="2214554"/>
            <a:chExt cx="6215106" cy="90148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929322" y="2214554"/>
              <a:ext cx="1291451" cy="260033"/>
            </a:xfrm>
            <a:prstGeom prst="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6248" y="2500306"/>
              <a:ext cx="3357586" cy="214314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14480" y="2500306"/>
              <a:ext cx="785818" cy="214314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7" name="Группа 1"/>
            <p:cNvGrpSpPr/>
            <p:nvPr/>
          </p:nvGrpSpPr>
          <p:grpSpPr>
            <a:xfrm>
              <a:off x="1643042" y="2357430"/>
              <a:ext cx="6215105" cy="512210"/>
              <a:chOff x="1643042" y="2357430"/>
              <a:chExt cx="5500726" cy="512210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5000628" y="2357430"/>
                <a:ext cx="1953460" cy="142876"/>
              </a:xfrm>
              <a:prstGeom prst="rect">
                <a:avLst/>
              </a:prstGeom>
              <a:solidFill>
                <a:srgbClr val="FF99FF"/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1714480" y="2357430"/>
                <a:ext cx="1143008" cy="117157"/>
              </a:xfrm>
              <a:prstGeom prst="rect">
                <a:avLst/>
              </a:prstGeom>
              <a:solidFill>
                <a:srgbClr val="FF99FF"/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4906551" y="2500308"/>
                <a:ext cx="59414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i="1" dirty="0" smtClean="0"/>
                  <a:t>0,5</a:t>
                </a:r>
                <a:endParaRPr lang="ru-RU" b="1" i="1" dirty="0"/>
              </a:p>
            </p:txBody>
          </p:sp>
          <p:cxnSp>
            <p:nvCxnSpPr>
              <p:cNvPr id="21" name="Прямая со стрелкой 5"/>
              <p:cNvCxnSpPr/>
              <p:nvPr/>
            </p:nvCxnSpPr>
            <p:spPr>
              <a:xfrm>
                <a:off x="1643042" y="2500306"/>
                <a:ext cx="5500726" cy="158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Прямоугольник 21"/>
              <p:cNvSpPr/>
              <p:nvPr/>
            </p:nvSpPr>
            <p:spPr>
              <a:xfrm>
                <a:off x="2686281" y="2483894"/>
                <a:ext cx="5283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i="1" dirty="0" smtClean="0"/>
                  <a:t>-1</a:t>
                </a:r>
                <a:endParaRPr lang="ru-RU" b="1" i="1" dirty="0"/>
              </a:p>
            </p:txBody>
          </p:sp>
          <p:sp>
            <p:nvSpPr>
              <p:cNvPr id="23" name="Oval 48"/>
              <p:cNvSpPr>
                <a:spLocks noChangeArrowheads="1"/>
              </p:cNvSpPr>
              <p:nvPr/>
            </p:nvSpPr>
            <p:spPr bwMode="auto">
              <a:xfrm flipH="1" flipV="1">
                <a:off x="2753561" y="2415739"/>
                <a:ext cx="151687" cy="13133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4" name="Oval 48"/>
              <p:cNvSpPr>
                <a:spLocks noChangeArrowheads="1"/>
              </p:cNvSpPr>
              <p:nvPr/>
            </p:nvSpPr>
            <p:spPr bwMode="auto">
              <a:xfrm flipH="1" flipV="1">
                <a:off x="4973831" y="2415739"/>
                <a:ext cx="151687" cy="13133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6954088" y="2415738"/>
                <a:ext cx="18968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i="1" dirty="0" err="1" smtClean="0"/>
                  <a:t>х</a:t>
                </a:r>
                <a:endParaRPr lang="ru-RU" b="1" i="1" dirty="0"/>
              </a:p>
            </p:txBody>
          </p:sp>
        </p:grpSp>
        <p:sp>
          <p:nvSpPr>
            <p:cNvPr id="8" name="Oval 48"/>
            <p:cNvSpPr>
              <a:spLocks noChangeArrowheads="1"/>
            </p:cNvSpPr>
            <p:nvPr/>
          </p:nvSpPr>
          <p:spPr bwMode="auto">
            <a:xfrm flipH="1" flipV="1">
              <a:off x="4214810" y="2428868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" name="Oval 48"/>
            <p:cNvSpPr>
              <a:spLocks noChangeArrowheads="1"/>
            </p:cNvSpPr>
            <p:nvPr/>
          </p:nvSpPr>
          <p:spPr bwMode="auto">
            <a:xfrm flipH="1" flipV="1">
              <a:off x="5857884" y="2428868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0" name="Oval 48"/>
            <p:cNvSpPr>
              <a:spLocks noChangeArrowheads="1"/>
            </p:cNvSpPr>
            <p:nvPr/>
          </p:nvSpPr>
          <p:spPr bwMode="auto">
            <a:xfrm flipH="1" flipV="1">
              <a:off x="6500826" y="2428868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" name="Oval 48"/>
            <p:cNvSpPr>
              <a:spLocks noChangeArrowheads="1"/>
            </p:cNvSpPr>
            <p:nvPr/>
          </p:nvSpPr>
          <p:spPr bwMode="auto">
            <a:xfrm flipH="1" flipV="1">
              <a:off x="7143768" y="2428868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graphicFrame>
          <p:nvGraphicFramePr>
            <p:cNvPr id="12" name="Объект 11"/>
            <p:cNvGraphicFramePr>
              <a:graphicFrameLocks noChangeAspect="1"/>
            </p:cNvGraphicFramePr>
            <p:nvPr/>
          </p:nvGraphicFramePr>
          <p:xfrm>
            <a:off x="4071934" y="2571744"/>
            <a:ext cx="428628" cy="544290"/>
          </p:xfrm>
          <a:graphic>
            <a:graphicData uri="http://schemas.openxmlformats.org/presentationml/2006/ole">
              <p:oleObj spid="_x0000_s122901" name="Формула" r:id="rId4" imgW="266469" imgH="406048" progId="Equation.3">
                <p:embed/>
              </p:oleObj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5929322" y="2571744"/>
            <a:ext cx="152400" cy="500066"/>
          </p:xfrm>
          <a:graphic>
            <a:graphicData uri="http://schemas.openxmlformats.org/presentationml/2006/ole">
              <p:oleObj spid="_x0000_s122902" name="Формула" r:id="rId5" imgW="152268" imgH="406048" progId="Equation.3">
                <p:embed/>
              </p:oleObj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/>
          </p:nvGraphicFramePr>
          <p:xfrm>
            <a:off x="6429388" y="2643182"/>
            <a:ext cx="357190" cy="285752"/>
          </p:xfrm>
          <a:graphic>
            <a:graphicData uri="http://schemas.openxmlformats.org/presentationml/2006/ole">
              <p:oleObj spid="_x0000_s122903" name="Формула" r:id="rId6" imgW="241195" imgH="190417" progId="Equation.3">
                <p:embed/>
              </p:oleObj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/>
          </p:nvGraphicFramePr>
          <p:xfrm>
            <a:off x="7215206" y="2571744"/>
            <a:ext cx="142876" cy="357190"/>
          </p:xfrm>
          <a:graphic>
            <a:graphicData uri="http://schemas.openxmlformats.org/presentationml/2006/ole">
              <p:oleObj spid="_x0000_s122904" name="Формула" r:id="rId7" imgW="126725" imgH="177415" progId="Equation.3">
                <p:embed/>
              </p:oleObj>
            </a:graphicData>
          </a:graphic>
        </p:graphicFrame>
        <p:sp>
          <p:nvSpPr>
            <p:cNvPr id="16" name="Oval 48"/>
            <p:cNvSpPr>
              <a:spLocks noChangeArrowheads="1"/>
            </p:cNvSpPr>
            <p:nvPr/>
          </p:nvSpPr>
          <p:spPr bwMode="auto">
            <a:xfrm flipH="1" flipV="1">
              <a:off x="2428860" y="2428868"/>
              <a:ext cx="151687" cy="1313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14546" y="2500306"/>
              <a:ext cx="500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-2</a:t>
              </a:r>
              <a:endParaRPr lang="ru-RU" b="1" i="1" dirty="0"/>
            </a:p>
          </p:txBody>
        </p:sp>
      </p:grp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4541697" y="3530742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5827581" y="3602180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85720" y="285728"/>
            <a:ext cx="38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в)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572000" y="28572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2887" name="Object 7"/>
          <p:cNvGraphicFramePr>
            <a:graphicFrameLocks noChangeAspect="1"/>
          </p:cNvGraphicFramePr>
          <p:nvPr/>
        </p:nvGraphicFramePr>
        <p:xfrm>
          <a:off x="4929190" y="357166"/>
          <a:ext cx="1563688" cy="2300288"/>
        </p:xfrm>
        <a:graphic>
          <a:graphicData uri="http://schemas.openxmlformats.org/presentationml/2006/ole">
            <p:oleObj spid="_x0000_s122905" name="Формула" r:id="rId8" imgW="977900" imgH="1549400" progId="Equation.3">
              <p:embed/>
            </p:oleObj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2714612" y="4214817"/>
          <a:ext cx="2214578" cy="668191"/>
        </p:xfrm>
        <a:graphic>
          <a:graphicData uri="http://schemas.openxmlformats.org/presentationml/2006/ole">
            <p:oleObj spid="_x0000_s122906" name="Формула" r:id="rId9" imgW="1473200" imgH="444500" progId="Equation.3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57158" y="4857760"/>
            <a:ext cx="7072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4)Возвращаемся к исходному неравенству и воспользуемся методом рационализации: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 заданном ОДЗ можем записать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2889" name="Object 9"/>
          <p:cNvGraphicFramePr>
            <a:graphicFrameLocks noChangeAspect="1"/>
          </p:cNvGraphicFramePr>
          <p:nvPr/>
        </p:nvGraphicFramePr>
        <p:xfrm>
          <a:off x="3714744" y="5286388"/>
          <a:ext cx="3254375" cy="357188"/>
        </p:xfrm>
        <a:graphic>
          <a:graphicData uri="http://schemas.openxmlformats.org/presentationml/2006/ole">
            <p:oleObj spid="_x0000_s122907" name="Формула" r:id="rId10" imgW="2082800" imgH="228600" progId="Equation.3">
              <p:embed/>
            </p:oleObj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1357290" y="5965354"/>
          <a:ext cx="4286280" cy="641111"/>
        </p:xfrm>
        <a:graphic>
          <a:graphicData uri="http://schemas.openxmlformats.org/presentationml/2006/ole">
            <p:oleObj spid="_x0000_s122908" name="Формула" r:id="rId11" imgW="2971800" imgH="444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 rot="16200000">
            <a:off x="3112162" y="4245897"/>
            <a:ext cx="276474" cy="7143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86248" y="4286256"/>
            <a:ext cx="1291451" cy="117157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42976" y="4286256"/>
            <a:ext cx="934261" cy="117157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28596" y="357166"/>
          <a:ext cx="4572032" cy="3223869"/>
        </p:xfrm>
        <a:graphic>
          <a:graphicData uri="http://schemas.openxmlformats.org/presentationml/2006/ole">
            <p:oleObj spid="_x0000_s123929" name="Формула" r:id="rId3" imgW="2971800" imgH="2095500" progId="Equation.3">
              <p:embed/>
            </p:oleObj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 rot="5400000">
            <a:off x="2821769" y="2107397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428596" y="3571876"/>
            <a:ext cx="55721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Получаем следующие точки на числовой оси: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929322" y="3429000"/>
          <a:ext cx="857256" cy="1143008"/>
        </p:xfrm>
        <a:graphic>
          <a:graphicData uri="http://schemas.openxmlformats.org/presentationml/2006/ole">
            <p:oleObj spid="_x0000_s123930" name="Формула" r:id="rId4" imgW="622030" imgH="698197" progId="Equation.3">
              <p:embed/>
            </p:oleObj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285720" y="4071943"/>
            <a:ext cx="6143668" cy="726520"/>
            <a:chOff x="-214346" y="3929066"/>
            <a:chExt cx="6447415" cy="761513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714611" y="4303458"/>
              <a:ext cx="711937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1</a:t>
              </a:r>
              <a:endParaRPr lang="ru-RU" b="1" i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57621" y="4303457"/>
              <a:ext cx="555001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1,5</a:t>
              </a:r>
              <a:endParaRPr lang="ru-RU" b="1" i="1" dirty="0"/>
            </a:p>
          </p:txBody>
        </p:sp>
        <p:sp>
          <p:nvSpPr>
            <p:cNvPr id="9" name="Дуга 8"/>
            <p:cNvSpPr/>
            <p:nvPr/>
          </p:nvSpPr>
          <p:spPr bwMode="auto">
            <a:xfrm flipH="1">
              <a:off x="4033363" y="3929066"/>
              <a:ext cx="2199706" cy="726064"/>
            </a:xfrm>
            <a:prstGeom prst="arc">
              <a:avLst>
                <a:gd name="adj1" fmla="val 16263334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Дуга 9"/>
            <p:cNvSpPr/>
            <p:nvPr/>
          </p:nvSpPr>
          <p:spPr bwMode="auto">
            <a:xfrm>
              <a:off x="2857488" y="3929066"/>
              <a:ext cx="1110771" cy="652434"/>
            </a:xfrm>
            <a:prstGeom prst="arc">
              <a:avLst>
                <a:gd name="adj1" fmla="val 10766628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714348" y="4296364"/>
              <a:ext cx="4760201" cy="7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1500167" y="4286254"/>
              <a:ext cx="409341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smtClean="0"/>
                <a:t>-2</a:t>
              </a:r>
              <a:endParaRPr lang="ru-RU" b="1" i="1" dirty="0"/>
            </a:p>
          </p:txBody>
        </p:sp>
        <p:sp>
          <p:nvSpPr>
            <p:cNvPr id="13" name="Oval 48"/>
            <p:cNvSpPr>
              <a:spLocks noChangeArrowheads="1"/>
            </p:cNvSpPr>
            <p:nvPr/>
          </p:nvSpPr>
          <p:spPr bwMode="auto">
            <a:xfrm flipH="1" flipV="1">
              <a:off x="2786050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" name="Oval 48"/>
            <p:cNvSpPr>
              <a:spLocks noChangeArrowheads="1"/>
            </p:cNvSpPr>
            <p:nvPr/>
          </p:nvSpPr>
          <p:spPr bwMode="auto">
            <a:xfrm flipH="1" flipV="1">
              <a:off x="3929058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246995" y="4214817"/>
              <a:ext cx="379259" cy="387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sp>
          <p:nvSpPr>
            <p:cNvPr id="17" name="Дуга 16"/>
            <p:cNvSpPr/>
            <p:nvPr/>
          </p:nvSpPr>
          <p:spPr bwMode="auto">
            <a:xfrm>
              <a:off x="-214346" y="3929066"/>
              <a:ext cx="1856714" cy="705612"/>
            </a:xfrm>
            <a:prstGeom prst="arc">
              <a:avLst>
                <a:gd name="adj1" fmla="val 16263334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Дуга 17"/>
            <p:cNvSpPr/>
            <p:nvPr/>
          </p:nvSpPr>
          <p:spPr bwMode="auto">
            <a:xfrm>
              <a:off x="1714480" y="3929066"/>
              <a:ext cx="1110771" cy="652434"/>
            </a:xfrm>
            <a:prstGeom prst="arc">
              <a:avLst>
                <a:gd name="adj1" fmla="val 10766628"/>
                <a:gd name="adj2" fmla="val 0"/>
              </a:avLst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48"/>
            <p:cNvSpPr>
              <a:spLocks noChangeArrowheads="1"/>
            </p:cNvSpPr>
            <p:nvPr/>
          </p:nvSpPr>
          <p:spPr bwMode="auto">
            <a:xfrm flipH="1" flipV="1">
              <a:off x="1571604" y="4214818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4929190" y="4071942"/>
          <a:ext cx="322115" cy="306633"/>
        </p:xfrm>
        <a:graphic>
          <a:graphicData uri="http://schemas.openxmlformats.org/presentationml/2006/ole">
            <p:oleObj spid="_x0000_s123931" name="Формула" r:id="rId5" imgW="139700" imgH="139700" progId="Equation.3">
              <p:embed/>
            </p:oleObj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1285852" y="4071942"/>
          <a:ext cx="322115" cy="275310"/>
        </p:xfrm>
        <a:graphic>
          <a:graphicData uri="http://schemas.openxmlformats.org/presentationml/2006/ole">
            <p:oleObj spid="_x0000_s123932" name="Формула" r:id="rId6" imgW="139700" imgH="139700" progId="Equation.3">
              <p:embed/>
            </p:oleObj>
          </a:graphicData>
        </a:graphic>
      </p:graphicFrame>
      <p:graphicFrame>
        <p:nvGraphicFramePr>
          <p:cNvPr id="123911" name="Object 7"/>
          <p:cNvGraphicFramePr>
            <a:graphicFrameLocks noChangeAspect="1"/>
          </p:cNvGraphicFramePr>
          <p:nvPr/>
        </p:nvGraphicFramePr>
        <p:xfrm>
          <a:off x="3571868" y="4071942"/>
          <a:ext cx="285750" cy="285750"/>
        </p:xfrm>
        <a:graphic>
          <a:graphicData uri="http://schemas.openxmlformats.org/presentationml/2006/ole">
            <p:oleObj spid="_x0000_s123933" name="Формула" r:id="rId7" imgW="139518" imgH="76101" progId="Equation.3">
              <p:embed/>
            </p:oleObj>
          </a:graphicData>
        </a:graphic>
      </p:graphicFrame>
      <p:graphicFrame>
        <p:nvGraphicFramePr>
          <p:cNvPr id="123912" name="Object 8"/>
          <p:cNvGraphicFramePr>
            <a:graphicFrameLocks noChangeAspect="1"/>
          </p:cNvGraphicFramePr>
          <p:nvPr/>
        </p:nvGraphicFramePr>
        <p:xfrm>
          <a:off x="2571736" y="4143380"/>
          <a:ext cx="285750" cy="285750"/>
        </p:xfrm>
        <a:graphic>
          <a:graphicData uri="http://schemas.openxmlformats.org/presentationml/2006/ole">
            <p:oleObj spid="_x0000_s123934" name="Формула" r:id="rId8" imgW="139518" imgH="76101" progId="Equation.3">
              <p:embed/>
            </p:oleObj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00034" y="5072074"/>
            <a:ext cx="36710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Пересечение с ОДЗ дает решение: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1214414" y="4714884"/>
          <a:ext cx="3172688" cy="357190"/>
        </p:xfrm>
        <a:graphic>
          <a:graphicData uri="http://schemas.openxmlformats.org/presentationml/2006/ole">
            <p:oleObj spid="_x0000_s123935" name="Формула" r:id="rId9" imgW="1916868" imgH="215806" progId="Equation.3">
              <p:embed/>
            </p:oleObj>
          </a:graphicData>
        </a:graphic>
      </p:graphicFrame>
      <p:grpSp>
        <p:nvGrpSpPr>
          <p:cNvPr id="29" name="Группа 28"/>
          <p:cNvGrpSpPr/>
          <p:nvPr/>
        </p:nvGrpSpPr>
        <p:grpSpPr>
          <a:xfrm>
            <a:off x="500034" y="5500702"/>
            <a:ext cx="6215106" cy="1000132"/>
            <a:chOff x="1500166" y="2357430"/>
            <a:chExt cx="6215106" cy="1000132"/>
          </a:xfrm>
        </p:grpSpPr>
        <p:grpSp>
          <p:nvGrpSpPr>
            <p:cNvPr id="30" name="Группа 33"/>
            <p:cNvGrpSpPr/>
            <p:nvPr/>
          </p:nvGrpSpPr>
          <p:grpSpPr>
            <a:xfrm>
              <a:off x="1500165" y="2357430"/>
              <a:ext cx="6215108" cy="512210"/>
              <a:chOff x="1643041" y="2357430"/>
              <a:chExt cx="6215108" cy="51221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4286248" y="2500306"/>
                <a:ext cx="3000396" cy="21431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34" name="Группа 1"/>
              <p:cNvGrpSpPr/>
              <p:nvPr/>
            </p:nvGrpSpPr>
            <p:grpSpPr>
              <a:xfrm>
                <a:off x="1643041" y="2357430"/>
                <a:ext cx="6215108" cy="512210"/>
                <a:chOff x="1643042" y="2357430"/>
                <a:chExt cx="5500726" cy="512210"/>
              </a:xfrm>
            </p:grpSpPr>
            <p:sp>
              <p:nvSpPr>
                <p:cNvPr id="41" name="Прямоугольник 2"/>
                <p:cNvSpPr/>
                <p:nvPr/>
              </p:nvSpPr>
              <p:spPr>
                <a:xfrm>
                  <a:off x="5373419" y="2357430"/>
                  <a:ext cx="1580668" cy="14287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1714481" y="2357430"/>
                  <a:ext cx="687282" cy="14287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>
                  <a:off x="5246965" y="2500308"/>
                  <a:ext cx="442588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b="1" i="1" dirty="0" smtClean="0"/>
                    <a:t>1,5</a:t>
                  </a:r>
                  <a:endParaRPr lang="ru-RU" b="1" i="1" dirty="0"/>
                </a:p>
              </p:txBody>
            </p:sp>
            <p:cxnSp>
              <p:nvCxnSpPr>
                <p:cNvPr id="44" name="Прямая со стрелкой 43"/>
                <p:cNvCxnSpPr/>
                <p:nvPr/>
              </p:nvCxnSpPr>
              <p:spPr>
                <a:xfrm>
                  <a:off x="1643042" y="2500306"/>
                  <a:ext cx="5500726" cy="158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Прямоугольник 6"/>
                <p:cNvSpPr/>
                <p:nvPr/>
              </p:nvSpPr>
              <p:spPr>
                <a:xfrm>
                  <a:off x="2686281" y="2483894"/>
                  <a:ext cx="528397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ru-RU" b="1" i="1" dirty="0"/>
                </a:p>
              </p:txBody>
            </p:sp>
            <p:sp>
              <p:nvSpPr>
                <p:cNvPr id="46" name="Oval 48"/>
                <p:cNvSpPr>
                  <a:spLocks noChangeArrowheads="1"/>
                </p:cNvSpPr>
                <p:nvPr/>
              </p:nvSpPr>
              <p:spPr bwMode="auto">
                <a:xfrm flipV="1">
                  <a:off x="3919204" y="2428866"/>
                  <a:ext cx="126453" cy="142877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47" name="Oval 48"/>
                <p:cNvSpPr>
                  <a:spLocks noChangeArrowheads="1"/>
                </p:cNvSpPr>
                <p:nvPr/>
              </p:nvSpPr>
              <p:spPr bwMode="auto">
                <a:xfrm flipV="1">
                  <a:off x="5310192" y="2428867"/>
                  <a:ext cx="126453" cy="142875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6954088" y="2415738"/>
                  <a:ext cx="18968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b="1" i="1" dirty="0" err="1" smtClean="0"/>
                    <a:t>х</a:t>
                  </a:r>
                  <a:endParaRPr lang="ru-RU" b="1" i="1" dirty="0"/>
                </a:p>
              </p:txBody>
            </p:sp>
          </p:grpSp>
          <p:sp>
            <p:nvSpPr>
              <p:cNvPr id="35" name="Oval 48"/>
              <p:cNvSpPr>
                <a:spLocks noChangeArrowheads="1"/>
              </p:cNvSpPr>
              <p:nvPr/>
            </p:nvSpPr>
            <p:spPr bwMode="auto">
              <a:xfrm flipH="1" flipV="1">
                <a:off x="4857752" y="2428868"/>
                <a:ext cx="151687" cy="13133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36" name="Oval 48"/>
              <p:cNvSpPr>
                <a:spLocks noChangeArrowheads="1"/>
              </p:cNvSpPr>
              <p:nvPr/>
            </p:nvSpPr>
            <p:spPr bwMode="auto">
              <a:xfrm flipV="1">
                <a:off x="7215206" y="2428868"/>
                <a:ext cx="142874" cy="142876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graphicFrame>
            <p:nvGraphicFramePr>
              <p:cNvPr id="37" name="Объект 36"/>
              <p:cNvGraphicFramePr>
                <a:graphicFrameLocks noChangeAspect="1"/>
              </p:cNvGraphicFramePr>
              <p:nvPr/>
            </p:nvGraphicFramePr>
            <p:xfrm>
              <a:off x="4786313" y="2571744"/>
              <a:ext cx="358813" cy="285752"/>
            </p:xfrm>
            <a:graphic>
              <a:graphicData uri="http://schemas.openxmlformats.org/presentationml/2006/ole">
                <p:oleObj spid="_x0000_s123936" name="Формула" r:id="rId10" imgW="114151" imgH="164885" progId="Equation.3">
                  <p:embed/>
                </p:oleObj>
              </a:graphicData>
            </a:graphic>
          </p:graphicFrame>
          <p:graphicFrame>
            <p:nvGraphicFramePr>
              <p:cNvPr id="38" name="Объект 37"/>
              <p:cNvGraphicFramePr>
                <a:graphicFrameLocks noChangeAspect="1"/>
              </p:cNvGraphicFramePr>
              <p:nvPr/>
            </p:nvGraphicFramePr>
            <p:xfrm>
              <a:off x="7215206" y="2571744"/>
              <a:ext cx="171451" cy="285752"/>
            </p:xfrm>
            <a:graphic>
              <a:graphicData uri="http://schemas.openxmlformats.org/presentationml/2006/ole">
                <p:oleObj spid="_x0000_s123937" name="Формула" r:id="rId11" imgW="126725" imgH="177415" progId="Equation.3">
                  <p:embed/>
                </p:oleObj>
              </a:graphicData>
            </a:graphic>
          </p:graphicFrame>
          <p:sp>
            <p:nvSpPr>
              <p:cNvPr id="39" name="Oval 48"/>
              <p:cNvSpPr>
                <a:spLocks noChangeArrowheads="1"/>
              </p:cNvSpPr>
              <p:nvPr/>
            </p:nvSpPr>
            <p:spPr bwMode="auto">
              <a:xfrm flipH="1" flipV="1">
                <a:off x="2428860" y="2428868"/>
                <a:ext cx="151687" cy="13133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214546" y="2500306"/>
                <a:ext cx="5000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i="1" dirty="0" smtClean="0"/>
                  <a:t>-2</a:t>
                </a:r>
                <a:endParaRPr lang="ru-RU" b="1" i="1" dirty="0"/>
              </a:p>
            </p:txBody>
          </p:sp>
        </p:grpSp>
        <p:graphicFrame>
          <p:nvGraphicFramePr>
            <p:cNvPr id="31" name="Объект 30"/>
            <p:cNvGraphicFramePr>
              <a:graphicFrameLocks noChangeAspect="1"/>
            </p:cNvGraphicFramePr>
            <p:nvPr/>
          </p:nvGraphicFramePr>
          <p:xfrm>
            <a:off x="4000496" y="2571744"/>
            <a:ext cx="239486" cy="785818"/>
          </p:xfrm>
          <a:graphic>
            <a:graphicData uri="http://schemas.openxmlformats.org/presentationml/2006/ole">
              <p:oleObj spid="_x0000_s123938" name="Формула" r:id="rId12" imgW="152268" imgH="406048" progId="Equation.3">
                <p:embed/>
              </p:oleObj>
            </a:graphicData>
          </a:graphic>
        </p:graphicFrame>
      </p:grpSp>
      <p:sp>
        <p:nvSpPr>
          <p:cNvPr id="50" name="Прямоугольник 78"/>
          <p:cNvSpPr>
            <a:spLocks noChangeArrowheads="1"/>
          </p:cNvSpPr>
          <p:nvPr/>
        </p:nvSpPr>
        <p:spPr bwMode="auto">
          <a:xfrm>
            <a:off x="3714744" y="5429264"/>
            <a:ext cx="142876" cy="214314"/>
          </a:xfrm>
          <a:prstGeom prst="rect">
            <a:avLst/>
          </a:prstGeom>
          <a:solidFill>
            <a:srgbClr val="FF99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1" name="Прямоугольник 78"/>
          <p:cNvSpPr>
            <a:spLocks noChangeArrowheads="1"/>
          </p:cNvSpPr>
          <p:nvPr/>
        </p:nvSpPr>
        <p:spPr bwMode="auto">
          <a:xfrm>
            <a:off x="4714876" y="5214950"/>
            <a:ext cx="1428760" cy="1071570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571500" y="6061075"/>
          <a:ext cx="2357438" cy="808038"/>
        </p:xfrm>
        <a:graphic>
          <a:graphicData uri="http://schemas.openxmlformats.org/presentationml/2006/ole">
            <p:oleObj spid="_x0000_s123939" name="Формула" r:id="rId13" imgW="1459866" imgH="44430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1747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25" grpId="0" animBg="1"/>
      <p:bldP spid="50" grpId="0" animBg="1"/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3" y="214290"/>
            <a:ext cx="3214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Решить неравенство: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785918" y="714356"/>
          <a:ext cx="5065741" cy="879475"/>
        </p:xfrm>
        <a:graphic>
          <a:graphicData uri="http://schemas.openxmlformats.org/presentationml/2006/ole">
            <p:oleObj spid="_x0000_s22541" name="Формула" r:id="rId3" imgW="2514600" imgH="50800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7158" y="3214686"/>
            <a:ext cx="8001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2)Упрощаем неравенство, используя  метод  рационализации</a:t>
            </a:r>
            <a:endParaRPr lang="ru-RU" sz="20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00034" y="3786190"/>
          <a:ext cx="3429000" cy="768350"/>
        </p:xfrm>
        <a:graphic>
          <a:graphicData uri="http://schemas.openxmlformats.org/presentationml/2006/ole">
            <p:oleObj spid="_x0000_s22543" name="Формула" r:id="rId4" imgW="2387520" imgH="48240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00034" y="4714884"/>
          <a:ext cx="3175000" cy="765175"/>
        </p:xfrm>
        <a:graphic>
          <a:graphicData uri="http://schemas.openxmlformats.org/presentationml/2006/ole">
            <p:oleObj spid="_x0000_s22544" name="Формула" r:id="rId5" imgW="2641320" imgH="50796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71472" y="5572140"/>
          <a:ext cx="3290887" cy="750888"/>
        </p:xfrm>
        <a:graphic>
          <a:graphicData uri="http://schemas.openxmlformats.org/presentationml/2006/ole">
            <p:oleObj spid="_x0000_s22545" name="Формула" r:id="rId6" imgW="1726920" imgH="507960" progId="Equation.3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8596" y="1500174"/>
            <a:ext cx="1500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1571612"/>
            <a:ext cx="185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1) Найдем ОДЗ 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3714744" y="1428736"/>
          <a:ext cx="1071570" cy="1176626"/>
        </p:xfrm>
        <a:graphic>
          <a:graphicData uri="http://schemas.openxmlformats.org/presentationml/2006/ole">
            <p:oleObj spid="_x0000_s22546" name="Формула" r:id="rId7" imgW="647640" imgH="71100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4929190" y="1571612"/>
          <a:ext cx="928694" cy="983323"/>
        </p:xfrm>
        <a:graphic>
          <a:graphicData uri="http://schemas.openxmlformats.org/presentationml/2006/ole">
            <p:oleObj spid="_x0000_s22547" name="Формула" r:id="rId8" imgW="431640" imgH="45720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285852" y="2500306"/>
          <a:ext cx="2697836" cy="428628"/>
        </p:xfrm>
        <a:graphic>
          <a:graphicData uri="http://schemas.openxmlformats.org/presentationml/2006/ole">
            <p:oleObj spid="_x0000_s22548" name="Формула" r:id="rId9" imgW="1358640" imgH="215640" progId="Equation.3">
              <p:embed/>
            </p:oleObj>
          </a:graphicData>
        </a:graphic>
      </p:graphicFrame>
      <p:pic>
        <p:nvPicPr>
          <p:cNvPr id="22549" name="Picture 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372" y="4286256"/>
            <a:ext cx="435771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500034" y="3786190"/>
            <a:ext cx="14287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4714884"/>
            <a:ext cx="14287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1472" y="5572140"/>
            <a:ext cx="14287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50" name="Picture 2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05275" y="3857628"/>
            <a:ext cx="446725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571472" y="357166"/>
          <a:ext cx="1803400" cy="722313"/>
        </p:xfrm>
        <a:graphic>
          <a:graphicData uri="http://schemas.openxmlformats.org/presentationml/2006/ole">
            <p:oleObj spid="_x0000_s128020" name="Формула" r:id="rId3" imgW="1143000" imgH="457200" progId="Equation.3">
              <p:embed/>
            </p:oleObj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500034" y="3500438"/>
          <a:ext cx="1428760" cy="1428760"/>
        </p:xfrm>
        <a:graphic>
          <a:graphicData uri="http://schemas.openxmlformats.org/presentationml/2006/ole">
            <p:oleObj spid="_x0000_s128021" name="Формула" r:id="rId4" imgW="698500" imgH="698500" progId="Equation.3">
              <p:embed/>
            </p:oleObj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571472" y="5143512"/>
            <a:ext cx="5761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(1;2)  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{3}    (4;5).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588" name="Object 12"/>
          <p:cNvGraphicFramePr>
            <a:graphicFrameLocks noChangeAspect="1"/>
          </p:cNvGraphicFramePr>
          <p:nvPr/>
        </p:nvGraphicFramePr>
        <p:xfrm>
          <a:off x="2928926" y="5286388"/>
          <a:ext cx="285752" cy="214313"/>
        </p:xfrm>
        <a:graphic>
          <a:graphicData uri="http://schemas.openxmlformats.org/presentationml/2006/ole">
            <p:oleObj spid="_x0000_s128022" name="Формула" r:id="rId5" imgW="164814" imgH="126780" progId="Equation.3">
              <p:embed/>
            </p:oleObj>
          </a:graphicData>
        </a:graphic>
      </p:graphicFrame>
      <p:graphicFrame>
        <p:nvGraphicFramePr>
          <p:cNvPr id="24589" name="Object 13"/>
          <p:cNvGraphicFramePr>
            <a:graphicFrameLocks noChangeAspect="1"/>
          </p:cNvGraphicFramePr>
          <p:nvPr/>
        </p:nvGraphicFramePr>
        <p:xfrm>
          <a:off x="2285984" y="5286388"/>
          <a:ext cx="214314" cy="214313"/>
        </p:xfrm>
        <a:graphic>
          <a:graphicData uri="http://schemas.openxmlformats.org/presentationml/2006/ole">
            <p:oleObj spid="_x0000_s128023" name="Формула" r:id="rId6" imgW="164814" imgH="126780" progId="Equation.3">
              <p:embed/>
            </p:oleObj>
          </a:graphicData>
        </a:graphic>
      </p:graphicFrame>
      <p:grpSp>
        <p:nvGrpSpPr>
          <p:cNvPr id="2" name="Группа 78"/>
          <p:cNvGrpSpPr/>
          <p:nvPr/>
        </p:nvGrpSpPr>
        <p:grpSpPr>
          <a:xfrm>
            <a:off x="582605" y="2189021"/>
            <a:ext cx="5775345" cy="1252121"/>
            <a:chOff x="582605" y="2189021"/>
            <a:chExt cx="5775345" cy="1252121"/>
          </a:xfrm>
        </p:grpSpPr>
        <p:sp>
          <p:nvSpPr>
            <p:cNvPr id="81" name="TextBox 80"/>
            <p:cNvSpPr txBox="1"/>
            <p:nvPr/>
          </p:nvSpPr>
          <p:spPr>
            <a:xfrm>
              <a:off x="2786050" y="3071810"/>
              <a:ext cx="464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3</a:t>
              </a:r>
              <a:endParaRPr lang="ru-RU" b="1" i="1" dirty="0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582605" y="2820052"/>
              <a:ext cx="1848110" cy="298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ıııııııııııııııııııııııı</a:t>
              </a:r>
              <a:endParaRPr lang="ru-RU" dirty="0"/>
            </a:p>
          </p:txBody>
        </p:sp>
        <p:cxnSp>
          <p:nvCxnSpPr>
            <p:cNvPr id="89" name="Прямая со стрелкой 88"/>
            <p:cNvCxnSpPr/>
            <p:nvPr/>
          </p:nvCxnSpPr>
          <p:spPr>
            <a:xfrm>
              <a:off x="582605" y="2418487"/>
              <a:ext cx="5544331" cy="127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 стрелкой 89"/>
            <p:cNvCxnSpPr/>
            <p:nvPr/>
          </p:nvCxnSpPr>
          <p:spPr>
            <a:xfrm flipV="1">
              <a:off x="582605" y="3039408"/>
              <a:ext cx="5567104" cy="1010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Oval 48"/>
            <p:cNvSpPr>
              <a:spLocks noChangeArrowheads="1"/>
            </p:cNvSpPr>
            <p:nvPr/>
          </p:nvSpPr>
          <p:spPr bwMode="auto">
            <a:xfrm flipH="1" flipV="1">
              <a:off x="1962179" y="2969051"/>
              <a:ext cx="161059" cy="137656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2" name="Oval 48"/>
            <p:cNvSpPr>
              <a:spLocks noChangeArrowheads="1"/>
            </p:cNvSpPr>
            <p:nvPr/>
          </p:nvSpPr>
          <p:spPr bwMode="auto">
            <a:xfrm flipH="1" flipV="1">
              <a:off x="2928532" y="2969050"/>
              <a:ext cx="143270" cy="174197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graphicFrame>
          <p:nvGraphicFramePr>
            <p:cNvPr id="93" name="Object 7"/>
            <p:cNvGraphicFramePr>
              <a:graphicFrameLocks noChangeAspect="1"/>
            </p:cNvGraphicFramePr>
            <p:nvPr/>
          </p:nvGraphicFramePr>
          <p:xfrm>
            <a:off x="5344415" y="2693739"/>
            <a:ext cx="322115" cy="275310"/>
          </p:xfrm>
          <a:graphic>
            <a:graphicData uri="http://schemas.openxmlformats.org/presentationml/2006/ole">
              <p:oleObj spid="_x0000_s128024" name="Формула" r:id="rId7" imgW="139700" imgH="139700" progId="Equation.3">
                <p:embed/>
              </p:oleObj>
            </a:graphicData>
          </a:graphic>
        </p:graphicFrame>
        <p:graphicFrame>
          <p:nvGraphicFramePr>
            <p:cNvPr id="94" name="Объект 93"/>
            <p:cNvGraphicFramePr>
              <a:graphicFrameLocks noChangeAspect="1"/>
            </p:cNvGraphicFramePr>
            <p:nvPr/>
          </p:nvGraphicFramePr>
          <p:xfrm>
            <a:off x="4297533" y="2693739"/>
            <a:ext cx="241588" cy="307431"/>
          </p:xfrm>
          <a:graphic>
            <a:graphicData uri="http://schemas.openxmlformats.org/presentationml/2006/ole">
              <p:oleObj spid="_x0000_s128025" name="Формула" r:id="rId8" imgW="139518" imgH="76101" progId="Equation.3">
                <p:embed/>
              </p:oleObj>
            </a:graphicData>
          </a:graphic>
        </p:graphicFrame>
        <p:graphicFrame>
          <p:nvGraphicFramePr>
            <p:cNvPr id="95" name="Object 9"/>
            <p:cNvGraphicFramePr>
              <a:graphicFrameLocks noChangeAspect="1"/>
            </p:cNvGraphicFramePr>
            <p:nvPr/>
          </p:nvGraphicFramePr>
          <p:xfrm>
            <a:off x="3250651" y="2693739"/>
            <a:ext cx="322115" cy="275310"/>
          </p:xfrm>
          <a:graphic>
            <a:graphicData uri="http://schemas.openxmlformats.org/presentationml/2006/ole">
              <p:oleObj spid="_x0000_s128026" name="Формула" r:id="rId9" imgW="139700" imgH="139700" progId="Equation.3">
                <p:embed/>
              </p:oleObj>
            </a:graphicData>
          </a:graphic>
        </p:graphicFrame>
        <p:graphicFrame>
          <p:nvGraphicFramePr>
            <p:cNvPr id="96" name="Object 10"/>
            <p:cNvGraphicFramePr>
              <a:graphicFrameLocks noChangeAspect="1"/>
            </p:cNvGraphicFramePr>
            <p:nvPr/>
          </p:nvGraphicFramePr>
          <p:xfrm>
            <a:off x="2364826" y="2693739"/>
            <a:ext cx="322115" cy="275310"/>
          </p:xfrm>
          <a:graphic>
            <a:graphicData uri="http://schemas.openxmlformats.org/presentationml/2006/ole">
              <p:oleObj spid="_x0000_s128027" name="Формула" r:id="rId10" imgW="139700" imgH="139700" progId="Equation.3">
                <p:embed/>
              </p:oleObj>
            </a:graphicData>
          </a:graphic>
        </p:graphicFrame>
        <p:graphicFrame>
          <p:nvGraphicFramePr>
            <p:cNvPr id="97" name="Object 11"/>
            <p:cNvGraphicFramePr>
              <a:graphicFrameLocks noChangeAspect="1"/>
            </p:cNvGraphicFramePr>
            <p:nvPr/>
          </p:nvGraphicFramePr>
          <p:xfrm>
            <a:off x="1156885" y="2693739"/>
            <a:ext cx="241586" cy="307429"/>
          </p:xfrm>
          <a:graphic>
            <a:graphicData uri="http://schemas.openxmlformats.org/presentationml/2006/ole">
              <p:oleObj spid="_x0000_s128028" name="Формула" r:id="rId11" imgW="139518" imgH="76101" progId="Equation.3">
                <p:embed/>
              </p:oleObj>
            </a:graphicData>
          </a:graphic>
        </p:graphicFrame>
        <p:sp>
          <p:nvSpPr>
            <p:cNvPr id="98" name="Прямоугольник 97"/>
            <p:cNvSpPr/>
            <p:nvPr/>
          </p:nvSpPr>
          <p:spPr>
            <a:xfrm>
              <a:off x="2848003" y="2693739"/>
              <a:ext cx="402647" cy="3558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atin typeface="Calibri" pitchFamily="34" charset="0"/>
                </a:rPr>
                <a:t> </a:t>
              </a:r>
              <a:endParaRPr lang="ru-RU" dirty="0"/>
            </a:p>
          </p:txBody>
        </p:sp>
        <p:sp>
          <p:nvSpPr>
            <p:cNvPr id="99" name="TextBox 98"/>
            <p:cNvSpPr txBox="1"/>
            <p:nvPr/>
          </p:nvSpPr>
          <p:spPr>
            <a:xfrm flipH="1">
              <a:off x="2643174" y="2693739"/>
              <a:ext cx="204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891683" y="3060979"/>
              <a:ext cx="385023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2</a:t>
              </a:r>
              <a:endParaRPr lang="ru-RU" b="1" i="1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827592" y="2418486"/>
              <a:ext cx="530358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818918" y="3037879"/>
              <a:ext cx="385023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err="1" smtClean="0"/>
                <a:t>х</a:t>
              </a:r>
              <a:endParaRPr lang="ru-RU" b="1" i="1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967629" y="2429948"/>
              <a:ext cx="308018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1</a:t>
              </a:r>
              <a:endParaRPr lang="ru-RU" b="1" i="1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881650" y="2429948"/>
              <a:ext cx="318051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2</a:t>
              </a:r>
              <a:endParaRPr lang="ru-RU" b="1" i="1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739794" y="3060979"/>
              <a:ext cx="462028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4</a:t>
              </a:r>
              <a:endParaRPr lang="ru-RU" b="1" i="1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780710" y="3049518"/>
              <a:ext cx="268162" cy="296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5</a:t>
              </a:r>
              <a:endParaRPr lang="ru-RU" b="1" i="1" dirty="0"/>
            </a:p>
          </p:txBody>
        </p:sp>
        <p:sp>
          <p:nvSpPr>
            <p:cNvPr id="108" name="Прямоугольник 107"/>
            <p:cNvSpPr/>
            <p:nvPr/>
          </p:nvSpPr>
          <p:spPr>
            <a:xfrm>
              <a:off x="3816799" y="2786058"/>
              <a:ext cx="136655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err="1" smtClean="0">
                  <a:latin typeface="Calibri" pitchFamily="34" charset="0"/>
                </a:rPr>
                <a:t>ııııııııııııııııı</a:t>
              </a:r>
              <a:endParaRPr lang="ru-RU" dirty="0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915297" y="2189021"/>
              <a:ext cx="5395069" cy="2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i="1" dirty="0" smtClean="0">
                  <a:latin typeface="Calibri" pitchFamily="34" charset="0"/>
                </a:rPr>
                <a:t>ııııııııııııııııııııııııııııııııııııııııııııııııııııııııııııııııııııııııııııııııı</a:t>
              </a:r>
              <a:endParaRPr lang="ru-RU" dirty="0">
                <a:latin typeface="Calibri" pitchFamily="34" charset="0"/>
              </a:endParaRPr>
            </a:p>
          </p:txBody>
        </p:sp>
        <p:sp>
          <p:nvSpPr>
            <p:cNvPr id="110" name="Oval 48"/>
            <p:cNvSpPr>
              <a:spLocks noChangeArrowheads="1"/>
            </p:cNvSpPr>
            <p:nvPr/>
          </p:nvSpPr>
          <p:spPr bwMode="auto">
            <a:xfrm flipH="1" flipV="1">
              <a:off x="1962179" y="2349599"/>
              <a:ext cx="161059" cy="137656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1" name="Oval 48"/>
            <p:cNvSpPr>
              <a:spLocks noChangeArrowheads="1"/>
            </p:cNvSpPr>
            <p:nvPr/>
          </p:nvSpPr>
          <p:spPr bwMode="auto">
            <a:xfrm flipH="1" flipV="1">
              <a:off x="995827" y="2349599"/>
              <a:ext cx="161059" cy="137656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2" name="Oval 48"/>
            <p:cNvSpPr>
              <a:spLocks noChangeArrowheads="1"/>
            </p:cNvSpPr>
            <p:nvPr/>
          </p:nvSpPr>
          <p:spPr bwMode="auto">
            <a:xfrm flipH="1" flipV="1">
              <a:off x="3814357" y="2969051"/>
              <a:ext cx="161059" cy="137656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3" name="Oval 48"/>
            <p:cNvSpPr>
              <a:spLocks noChangeArrowheads="1"/>
            </p:cNvSpPr>
            <p:nvPr/>
          </p:nvSpPr>
          <p:spPr bwMode="auto">
            <a:xfrm flipH="1" flipV="1">
              <a:off x="4861239" y="2969051"/>
              <a:ext cx="161059" cy="137656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14" name="Прямоугольник 113"/>
            <p:cNvSpPr/>
            <p:nvPr/>
          </p:nvSpPr>
          <p:spPr>
            <a:xfrm>
              <a:off x="2738734" y="2659414"/>
              <a:ext cx="6160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 rot="16200000" flipH="1">
            <a:off x="612607" y="2744923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6200000" flipH="1">
            <a:off x="1612739" y="2744923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H="1">
            <a:off x="3470127" y="2744924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>
            <a:off x="4470259" y="2673486"/>
            <a:ext cx="917865" cy="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78"/>
          <p:cNvSpPr>
            <a:spLocks noChangeArrowheads="1"/>
          </p:cNvSpPr>
          <p:nvPr/>
        </p:nvSpPr>
        <p:spPr bwMode="auto">
          <a:xfrm>
            <a:off x="1071538" y="2214554"/>
            <a:ext cx="1000132" cy="1071570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0" name="Прямоугольник 78"/>
          <p:cNvSpPr>
            <a:spLocks noChangeArrowheads="1"/>
          </p:cNvSpPr>
          <p:nvPr/>
        </p:nvSpPr>
        <p:spPr bwMode="auto">
          <a:xfrm>
            <a:off x="3929058" y="2214554"/>
            <a:ext cx="1000132" cy="1071570"/>
          </a:xfrm>
          <a:prstGeom prst="rect">
            <a:avLst/>
          </a:prstGeom>
          <a:solidFill>
            <a:srgbClr val="FFADFF">
              <a:alpha val="47842"/>
            </a:srgbClr>
          </a:solidFill>
          <a:ln w="9525" algn="ctr">
            <a:noFill/>
            <a:round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786050" y="2285992"/>
            <a:ext cx="4286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rgbClr val="FF99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3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1DC9"/>
                                      </p:to>
                                    </p:animClr>
                                    <p:animClr clrSpc="rgb" dir="cw">
                                      <p:cBhvr>
                                        <p:cTn id="5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C9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3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4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357158" y="2214554"/>
            <a:ext cx="728667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и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g(x)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монотонно возрастающ</a:t>
            </a: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функции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&gt;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то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&gt;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из неравенства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f(a) - f(b) &gt;o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a-b&gt;0.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Т.е. эти неравенства совпадают по знаку.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Аналогично, неравенство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&lt;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эквивалентно неравенству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&lt; 0.</a:t>
            </a:r>
            <a:endParaRPr lang="ru-RU" sz="20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Значит, неравенство   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&gt;0 (1) можно заменить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рациональным неравенством             &gt;0 (2), которое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решается методом интервалов. </a:t>
            </a: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Неравенство (2) является следствием неравенства (1).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 чтобы исключить  «лишние» решения, надо «пересечь» их с  областью определения исходного неравенства.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3470078"/>
              </p:ext>
            </p:extLst>
          </p:nvPr>
        </p:nvGraphicFramePr>
        <p:xfrm>
          <a:off x="2928926" y="3929066"/>
          <a:ext cx="1398144" cy="611688"/>
        </p:xfrm>
        <a:graphic>
          <a:graphicData uri="http://schemas.openxmlformats.org/presentationml/2006/ole">
            <p:oleObj spid="_x0000_s129026" name="Формула" r:id="rId3" imgW="800100" imgH="419100" progId="Equation.3">
              <p:embed/>
            </p:oleObj>
          </a:graphicData>
        </a:graphic>
      </p:graphicFrame>
      <p:graphicFrame>
        <p:nvGraphicFramePr>
          <p:cNvPr id="440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09184229"/>
              </p:ext>
            </p:extLst>
          </p:nvPr>
        </p:nvGraphicFramePr>
        <p:xfrm>
          <a:off x="3786182" y="4643446"/>
          <a:ext cx="745742" cy="518228"/>
        </p:xfrm>
        <a:graphic>
          <a:graphicData uri="http://schemas.openxmlformats.org/presentationml/2006/ole">
            <p:oleObj spid="_x0000_s129027" name="Формула" r:id="rId4" imgW="380835" imgH="393529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00034" y="357166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Метод рационализации позволяет упростить и сократить время решения неравенств. Этот метод     заключается в замене сложного выражения на более простое, равносильное данному на области  определения, выражение.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24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879" y="1366051"/>
            <a:ext cx="84542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	Таблица работает при условии: 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f&gt;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0,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g&gt;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0,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h&gt;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0,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≠1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p&gt;0,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≠1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где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— функции от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h,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— функция или число,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—  один из знаков ≤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,≥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&gt;.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11944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            Метод рационализации</a:t>
            </a:r>
          </a:p>
          <a:p>
            <a:r>
              <a:rPr lang="ru-RU" sz="2800" b="1" i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   в логарифмических неравенствах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55120929"/>
              </p:ext>
            </p:extLst>
          </p:nvPr>
        </p:nvGraphicFramePr>
        <p:xfrm>
          <a:off x="622300" y="2439988"/>
          <a:ext cx="6970713" cy="2190750"/>
        </p:xfrm>
        <a:graphic>
          <a:graphicData uri="http://schemas.openxmlformats.org/presentationml/2006/ole">
            <p:oleObj spid="_x0000_s130050" name="Формула" r:id="rId3" imgW="3504960" imgH="11682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214546" y="5857892"/>
          <a:ext cx="291524" cy="285752"/>
        </p:xfrm>
        <a:graphic>
          <a:graphicData uri="http://schemas.openxmlformats.org/presentationml/2006/ole">
            <p:oleObj spid="_x0000_s130051" name="Формула" r:id="rId4" imgW="152202" imgH="126835" progId="Equation.3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rot="5400000">
            <a:off x="2894398" y="3534966"/>
            <a:ext cx="221378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5734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071546"/>
            <a:ext cx="67687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Метод рационализации в неравенствах</a:t>
            </a:r>
          </a:p>
          <a:p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— функции от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— функция или число,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— один из знаков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≤ , ≥ ,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   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Таблица работает с учетом ОДЗ.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704850" y="3786188"/>
          <a:ext cx="5805488" cy="2405062"/>
        </p:xfrm>
        <a:graphic>
          <a:graphicData uri="http://schemas.openxmlformats.org/presentationml/2006/ole">
            <p:oleObj spid="_x0000_s131074" name="Формула" r:id="rId4" imgW="2743200" imgH="1257120" progId="Equation.3">
              <p:embed/>
            </p:oleObj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6921112"/>
              </p:ext>
            </p:extLst>
          </p:nvPr>
        </p:nvGraphicFramePr>
        <p:xfrm>
          <a:off x="642910" y="3571876"/>
          <a:ext cx="6286544" cy="25922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3272"/>
                <a:gridCol w="3143272"/>
              </a:tblGrid>
              <a:tr h="542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29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5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642910" y="2428868"/>
          <a:ext cx="357190" cy="349425"/>
        </p:xfrm>
        <a:graphic>
          <a:graphicData uri="http://schemas.openxmlformats.org/presentationml/2006/ole">
            <p:oleObj spid="_x0000_s131075" name="Формула" r:id="rId5" imgW="152202" imgH="126835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75110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285860"/>
            <a:ext cx="6286544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Алгоритм применения метода рационализации.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1.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Выписать условия, задающие ОДЗ исходного неравенства и найти ОДЗ.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2.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Привести исходное неравенство к виду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x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)     0 .Все возможные слагаемые в левой части привести к общему знаменателю.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3.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По возможности заменить все выражения на более простые.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4.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Решить получившееся неравенство.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5.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Записать ответ неравенства, учитывая ОДЗ исходного неравенства. 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429256" y="2143116"/>
          <a:ext cx="357190" cy="285752"/>
        </p:xfrm>
        <a:graphic>
          <a:graphicData uri="http://schemas.openxmlformats.org/presentationml/2006/ole">
            <p:oleObj spid="_x0000_s138243" name="Формула" r:id="rId3" imgW="139680" imgH="126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7072362" cy="349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57166"/>
            <a:ext cx="31623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357166"/>
            <a:ext cx="236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Решите неравенство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71546"/>
            <a:ext cx="145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Решение: 1)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4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000108"/>
            <a:ext cx="1750231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071546"/>
            <a:ext cx="2000264" cy="82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928802"/>
            <a:ext cx="3048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3214686"/>
            <a:ext cx="412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2) Применяем метод рационализации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4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643314"/>
            <a:ext cx="23475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286256"/>
            <a:ext cx="375049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786322"/>
            <a:ext cx="272357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3643314"/>
            <a:ext cx="4495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4143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2285992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3) </a:t>
            </a:r>
            <a:endParaRPr lang="ru-RU" dirty="0"/>
          </a:p>
        </p:txBody>
      </p:sp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285992"/>
            <a:ext cx="49625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Фокина Л. П. Шаблон презентации - 1а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- 1а</Template>
  <TotalTime>791</TotalTime>
  <Words>1001</Words>
  <Application>Microsoft Office PowerPoint</Application>
  <PresentationFormat>Экран (4:3)</PresentationFormat>
  <Paragraphs>276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Фокина Л. П. Шаблон презентации - 1а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ooo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</dc:creator>
  <cp:lastModifiedBy>Пользователь</cp:lastModifiedBy>
  <cp:revision>177</cp:revision>
  <dcterms:created xsi:type="dcterms:W3CDTF">2017-10-31T19:29:31Z</dcterms:created>
  <dcterms:modified xsi:type="dcterms:W3CDTF">2021-03-18T14:15:20Z</dcterms:modified>
</cp:coreProperties>
</file>