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kpolyakov.spb.ru/download/ege18del.p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85736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Задание № </a:t>
            </a:r>
            <a:r>
              <a:rPr lang="ru-RU" b="1" dirty="0" smtClean="0"/>
              <a:t>15 ЕГЭ </a:t>
            </a:r>
            <a:br>
              <a:rPr lang="ru-RU" b="1" dirty="0" smtClean="0"/>
            </a:br>
            <a:r>
              <a:rPr lang="ru-RU" b="1" dirty="0" smtClean="0"/>
              <a:t>Задачи </a:t>
            </a:r>
            <a:r>
              <a:rPr lang="ru-RU" b="1" dirty="0" smtClean="0"/>
              <a:t>с делимостью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214818"/>
            <a:ext cx="6929486" cy="1752600"/>
          </a:xfrm>
        </p:spPr>
        <p:txBody>
          <a:bodyPr/>
          <a:lstStyle/>
          <a:p>
            <a:r>
              <a:rPr lang="ru-RU" dirty="0" smtClean="0"/>
              <a:t>Учитель информатики МАОУ СОШ № 2 Савранская Нина Павловна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Используемые источники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572560" cy="1785950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Сайт К.Ю.Полякова </a:t>
            </a:r>
            <a:br>
              <a:rPr lang="ru-RU" sz="2400" dirty="0" smtClean="0"/>
            </a:br>
            <a:r>
              <a:rPr lang="en-US" sz="2400" dirty="0" smtClean="0"/>
              <a:t>https</a:t>
            </a:r>
            <a:r>
              <a:rPr lang="en-US" sz="2400" dirty="0" smtClean="0"/>
              <a:t>://kpolyakov.spb.ru/school/ege.htm</a:t>
            </a:r>
            <a:r>
              <a:rPr lang="ru-RU" sz="2400" dirty="0" smtClean="0"/>
              <a:t>	</a:t>
            </a:r>
          </a:p>
          <a:p>
            <a:r>
              <a:rPr lang="ru-RU" sz="2400" dirty="0" smtClean="0"/>
              <a:t>Н.Л. Конина </a:t>
            </a:r>
            <a:r>
              <a:rPr lang="ru-RU" sz="2400" dirty="0" smtClean="0">
                <a:hlinkClick r:id="rId2"/>
              </a:rPr>
              <a:t>Задачи 18 с делимостью</a:t>
            </a:r>
            <a:r>
              <a:rPr lang="ru-RU" sz="2400" dirty="0" smtClean="0"/>
              <a:t>. </a:t>
            </a:r>
            <a:endParaRPr lang="ru-RU" sz="2400" dirty="0" smtClean="0"/>
          </a:p>
          <a:p>
            <a:endParaRPr lang="ru-RU" sz="2400" b="1" dirty="0" smtClean="0"/>
          </a:p>
          <a:p>
            <a:pPr>
              <a:buNone/>
            </a:pPr>
            <a:endParaRPr lang="ru-RU" sz="2400" dirty="0" smtClean="0"/>
          </a:p>
          <a:p>
            <a:endParaRPr lang="ru-RU" sz="2400" dirty="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Немного теории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929718" cy="5072098"/>
          </a:xfrm>
        </p:spPr>
        <p:txBody>
          <a:bodyPr>
            <a:noAutofit/>
          </a:bodyPr>
          <a:lstStyle/>
          <a:p>
            <a:r>
              <a:rPr lang="ru-RU" sz="2400" dirty="0" smtClean="0"/>
              <a:t>Обозначим через </a:t>
            </a:r>
            <a:r>
              <a:rPr lang="ru-RU" sz="2400" b="1" i="1" dirty="0" smtClean="0"/>
              <a:t>ДЕЛ(​</a:t>
            </a:r>
            <a:r>
              <a:rPr lang="ru-RU" sz="2400" b="1" i="1" dirty="0" err="1" smtClean="0"/>
              <a:t>n</a:t>
            </a:r>
            <a:r>
              <a:rPr lang="ru-RU" sz="2400" b="1" i="1" dirty="0" smtClean="0"/>
              <a:t>, </a:t>
            </a:r>
            <a:r>
              <a:rPr lang="ru-RU" sz="2400" b="1" i="1" dirty="0" err="1" smtClean="0"/>
              <a:t>m</a:t>
            </a:r>
            <a:r>
              <a:rPr lang="ru-RU" sz="2400" b="1" i="1" dirty="0" smtClean="0"/>
              <a:t>​)</a:t>
            </a:r>
            <a:r>
              <a:rPr lang="ru-RU" sz="2400" dirty="0" smtClean="0"/>
              <a:t> утверждение «натуральное число ​</a:t>
            </a:r>
            <a:r>
              <a:rPr lang="ru-RU" sz="2400" dirty="0" err="1" smtClean="0"/>
              <a:t>n</a:t>
            </a:r>
            <a:r>
              <a:rPr lang="ru-RU" sz="2400" dirty="0" smtClean="0"/>
              <a:t>​ делится без остатка на натуральное число ​</a:t>
            </a:r>
            <a:r>
              <a:rPr lang="ru-RU" sz="2400" dirty="0" err="1" smtClean="0"/>
              <a:t>m</a:t>
            </a:r>
            <a:r>
              <a:rPr lang="ru-RU" sz="2400" dirty="0" smtClean="0"/>
              <a:t>​». </a:t>
            </a:r>
            <a:endParaRPr lang="ru-RU" sz="2400" dirty="0" smtClean="0"/>
          </a:p>
          <a:p>
            <a:r>
              <a:rPr lang="ru-RU" sz="2400" dirty="0" smtClean="0"/>
              <a:t>Введём обозначение </a:t>
            </a:r>
            <a:r>
              <a:rPr lang="ru-RU" sz="2400" b="1" i="1" dirty="0" smtClean="0"/>
              <a:t>ДЕЛ</a:t>
            </a:r>
            <a:r>
              <a:rPr lang="ru-RU" sz="2400" b="1" i="1" dirty="0" smtClean="0"/>
              <a:t>(​</a:t>
            </a:r>
            <a:r>
              <a:rPr lang="ru-RU" sz="2400" b="1" i="1" dirty="0" err="1" smtClean="0"/>
              <a:t>х</a:t>
            </a:r>
            <a:r>
              <a:rPr lang="ru-RU" sz="2400" b="1" i="1" dirty="0" smtClean="0"/>
              <a:t>, к)= </a:t>
            </a:r>
            <a:r>
              <a:rPr lang="en-US" sz="2400" b="1" i="1" dirty="0" err="1" smtClean="0"/>
              <a:t>D</a:t>
            </a:r>
            <a:r>
              <a:rPr lang="en-US" sz="2400" b="1" i="1" baseline="-25000" dirty="0" err="1" smtClean="0"/>
              <a:t>k</a:t>
            </a:r>
            <a:endParaRPr lang="ru-RU" sz="2400" dirty="0" smtClean="0"/>
          </a:p>
          <a:p>
            <a:r>
              <a:rPr lang="ru-RU" sz="2400" dirty="0" smtClean="0"/>
              <a:t>Тогда справедливы следующие утверждения</a:t>
            </a:r>
            <a:r>
              <a:rPr lang="ru-RU" sz="2400" dirty="0" smtClean="0"/>
              <a:t>: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1. </a:t>
            </a:r>
            <a:r>
              <a:rPr lang="ru-RU" sz="2400" dirty="0" err="1" smtClean="0"/>
              <a:t>D</a:t>
            </a:r>
            <a:r>
              <a:rPr lang="ru-RU" sz="2000" dirty="0" err="1" smtClean="0"/>
              <a:t>k</a:t>
            </a:r>
            <a:r>
              <a:rPr lang="ru-RU" sz="2400" dirty="0" smtClean="0"/>
              <a:t>∧ </a:t>
            </a:r>
            <a:r>
              <a:rPr lang="ru-RU" sz="2400" dirty="0" err="1" smtClean="0"/>
              <a:t>D</a:t>
            </a:r>
            <a:r>
              <a:rPr lang="ru-RU" sz="2000" dirty="0" err="1" smtClean="0"/>
              <a:t>n</a:t>
            </a:r>
            <a:r>
              <a:rPr lang="ru-RU" sz="2400" dirty="0" smtClean="0"/>
              <a:t> </a:t>
            </a:r>
            <a:r>
              <a:rPr lang="ru-RU" sz="2400" dirty="0" smtClean="0"/>
              <a:t>= </a:t>
            </a:r>
            <a:r>
              <a:rPr lang="ru-RU" sz="2400" dirty="0" err="1" smtClean="0"/>
              <a:t>D</a:t>
            </a:r>
            <a:r>
              <a:rPr lang="ru-RU" sz="2000" dirty="0" err="1" smtClean="0"/>
              <a:t>m</a:t>
            </a:r>
            <a:r>
              <a:rPr lang="ru-RU" sz="2400" dirty="0" smtClean="0"/>
              <a:t>, где </a:t>
            </a:r>
            <a:r>
              <a:rPr lang="ru-RU" sz="2400" dirty="0" err="1" smtClean="0"/>
              <a:t>m</a:t>
            </a:r>
            <a:r>
              <a:rPr lang="ru-RU" sz="2400" dirty="0" smtClean="0"/>
              <a:t> = НОК(</a:t>
            </a:r>
            <a:r>
              <a:rPr lang="ru-RU" sz="2400" dirty="0" err="1" smtClean="0"/>
              <a:t>k,n</a:t>
            </a:r>
            <a:r>
              <a:rPr lang="ru-RU" sz="2400" dirty="0" smtClean="0"/>
              <a:t>), </a:t>
            </a:r>
            <a:r>
              <a:rPr lang="ru-RU" sz="2400" dirty="0" smtClean="0"/>
              <a:t>то есть множество простых делителей числа </a:t>
            </a:r>
            <a:r>
              <a:rPr lang="ru-RU" sz="2400" dirty="0" err="1" smtClean="0"/>
              <a:t>m</a:t>
            </a:r>
            <a:r>
              <a:rPr lang="ru-RU" sz="2400" dirty="0" smtClean="0"/>
              <a:t> является объединением множеств простых делителей чисел </a:t>
            </a:r>
            <a:r>
              <a:rPr lang="ru-RU" sz="2400" dirty="0" err="1" smtClean="0"/>
              <a:t>k</a:t>
            </a:r>
            <a:r>
              <a:rPr lang="ru-RU" sz="2400" dirty="0" smtClean="0"/>
              <a:t> и </a:t>
            </a:r>
            <a:r>
              <a:rPr lang="ru-RU" sz="2400" dirty="0" err="1" smtClean="0"/>
              <a:t>n</a:t>
            </a:r>
            <a:r>
              <a:rPr lang="ru-RU" sz="2400" dirty="0" smtClean="0"/>
              <a:t>. </a:t>
            </a:r>
            <a:r>
              <a:rPr lang="ru-RU" sz="2400" u="sng" dirty="0" smtClean="0"/>
              <a:t>Например</a:t>
            </a:r>
            <a:r>
              <a:rPr lang="ru-RU" sz="2400" dirty="0" smtClean="0"/>
              <a:t>,  </a:t>
            </a:r>
            <a:r>
              <a:rPr lang="en-US" sz="2400" b="1" i="1" dirty="0" smtClean="0"/>
              <a:t>D</a:t>
            </a:r>
            <a:r>
              <a:rPr lang="ru-RU" sz="2400" b="1" i="1" baseline="-25000" dirty="0" smtClean="0"/>
              <a:t>2 </a:t>
            </a:r>
            <a:r>
              <a:rPr lang="en-US" sz="2400" b="1" i="1" dirty="0" smtClean="0">
                <a:sym typeface="Symbol"/>
              </a:rPr>
              <a:t></a:t>
            </a:r>
            <a:r>
              <a:rPr lang="en-US" sz="2400" b="1" i="1" dirty="0" smtClean="0"/>
              <a:t> D</a:t>
            </a:r>
            <a:r>
              <a:rPr lang="ru-RU" sz="2400" b="1" i="1" baseline="-25000" dirty="0" smtClean="0"/>
              <a:t>3</a:t>
            </a:r>
            <a:r>
              <a:rPr lang="ru-RU" sz="2400" b="1" i="1" dirty="0" smtClean="0"/>
              <a:t> = </a:t>
            </a:r>
            <a:r>
              <a:rPr lang="en-US" sz="2400" b="1" i="1" dirty="0" smtClean="0"/>
              <a:t>D</a:t>
            </a:r>
            <a:r>
              <a:rPr lang="ru-RU" sz="2400" b="1" i="1" baseline="-25000" dirty="0" smtClean="0"/>
              <a:t>6	</a:t>
            </a:r>
            <a:r>
              <a:rPr lang="ru-RU" sz="2400" dirty="0" smtClean="0"/>
              <a:t>НОК(2,3) = 6</a:t>
            </a:r>
            <a:endParaRPr lang="ru-RU" sz="2400" dirty="0" smtClean="0"/>
          </a:p>
          <a:p>
            <a:r>
              <a:rPr lang="ru-RU" sz="2400" dirty="0" smtClean="0"/>
              <a:t>2. </a:t>
            </a:r>
            <a:r>
              <a:rPr lang="ru-RU" sz="2400" dirty="0" err="1" smtClean="0"/>
              <a:t>D</a:t>
            </a:r>
            <a:r>
              <a:rPr lang="ru-RU" sz="2000" dirty="0" err="1" smtClean="0"/>
              <a:t>k</a:t>
            </a:r>
            <a:r>
              <a:rPr lang="ru-RU" sz="2400" dirty="0" smtClean="0"/>
              <a:t> → </a:t>
            </a:r>
            <a:r>
              <a:rPr lang="ru-RU" sz="2400" dirty="0" err="1" smtClean="0"/>
              <a:t>D</a:t>
            </a:r>
            <a:r>
              <a:rPr lang="ru-RU" sz="2000" dirty="0" err="1" smtClean="0"/>
              <a:t>n</a:t>
            </a:r>
            <a:r>
              <a:rPr lang="ru-RU" sz="2400" dirty="0" smtClean="0"/>
              <a:t> истинно тогда и только тогда</a:t>
            </a:r>
            <a:r>
              <a:rPr lang="ru-RU" sz="2400" dirty="0" smtClean="0"/>
              <a:t>, </a:t>
            </a:r>
            <a:r>
              <a:rPr lang="ru-RU" sz="2400" dirty="0" smtClean="0"/>
              <a:t>когда множество простых делителей числа </a:t>
            </a:r>
            <a:r>
              <a:rPr lang="ru-RU" sz="2400" dirty="0" err="1" smtClean="0"/>
              <a:t>n</a:t>
            </a:r>
            <a:r>
              <a:rPr lang="ru-RU" sz="2400" dirty="0" smtClean="0"/>
              <a:t> </a:t>
            </a:r>
            <a:r>
              <a:rPr lang="ru-RU" sz="2400" dirty="0" smtClean="0"/>
              <a:t>является подмножеством простых делителей </a:t>
            </a:r>
            <a:r>
              <a:rPr lang="ru-RU" sz="2400" dirty="0" smtClean="0"/>
              <a:t>числа </a:t>
            </a:r>
            <a:r>
              <a:rPr lang="en-US" sz="2400" dirty="0" smtClean="0"/>
              <a:t>k</a:t>
            </a:r>
            <a:r>
              <a:rPr lang="en-US" sz="2400" dirty="0" smtClean="0"/>
              <a:t>.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>(</a:t>
            </a:r>
            <a:r>
              <a:rPr lang="ru-RU" sz="2400" dirty="0" smtClean="0"/>
              <a:t>Если число </a:t>
            </a:r>
            <a:r>
              <a:rPr lang="ru-RU" sz="2400" dirty="0" err="1" smtClean="0"/>
              <a:t>х</a:t>
            </a:r>
            <a:r>
              <a:rPr lang="ru-RU" sz="2400" dirty="0" smtClean="0"/>
              <a:t> делится на </a:t>
            </a:r>
            <a:r>
              <a:rPr lang="en-US" sz="2400" dirty="0" smtClean="0"/>
              <a:t>k</a:t>
            </a:r>
            <a:r>
              <a:rPr lang="ru-RU" sz="2400" dirty="0" smtClean="0"/>
              <a:t>, то оно делится и на </a:t>
            </a:r>
            <a:r>
              <a:rPr lang="en-US" sz="2400" dirty="0" smtClean="0"/>
              <a:t>n</a:t>
            </a:r>
            <a:r>
              <a:rPr lang="ru-RU" sz="2400" dirty="0" smtClean="0"/>
              <a:t>). </a:t>
            </a:r>
            <a:br>
              <a:rPr lang="ru-RU" sz="2400" dirty="0" smtClean="0"/>
            </a:br>
            <a:r>
              <a:rPr lang="ru-RU" sz="2400" u="sng" dirty="0" smtClean="0"/>
              <a:t>Например</a:t>
            </a:r>
            <a:r>
              <a:rPr lang="ru-RU" sz="2400" dirty="0" smtClean="0"/>
              <a:t>, </a:t>
            </a:r>
            <a:r>
              <a:rPr lang="en-US" sz="2400" b="1" i="1" dirty="0" smtClean="0"/>
              <a:t>D</a:t>
            </a:r>
            <a:r>
              <a:rPr lang="ru-RU" sz="2400" b="1" i="1" baseline="-25000" dirty="0" smtClean="0"/>
              <a:t>6 </a:t>
            </a:r>
            <a:r>
              <a:rPr lang="en-US" sz="2400" b="1" i="1" dirty="0" smtClean="0">
                <a:sym typeface="Symbol"/>
              </a:rPr>
              <a:t></a:t>
            </a:r>
            <a:r>
              <a:rPr lang="en-US" sz="2400" b="1" i="1" dirty="0" smtClean="0"/>
              <a:t> D</a:t>
            </a:r>
            <a:r>
              <a:rPr lang="ru-RU" sz="2400" b="1" i="1" baseline="-25000" dirty="0" smtClean="0"/>
              <a:t>3</a:t>
            </a:r>
            <a:r>
              <a:rPr lang="ru-RU" sz="2400" dirty="0" smtClean="0"/>
              <a:t>  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>(</a:t>
            </a:r>
            <a:r>
              <a:rPr lang="ru-RU" sz="2400" dirty="0" smtClean="0"/>
              <a:t>Если число </a:t>
            </a:r>
            <a:r>
              <a:rPr lang="ru-RU" sz="2400" dirty="0" err="1" smtClean="0"/>
              <a:t>х</a:t>
            </a:r>
            <a:r>
              <a:rPr lang="ru-RU" sz="2400" dirty="0" smtClean="0"/>
              <a:t> делится на 6, то оно делится и на 3</a:t>
            </a:r>
            <a:r>
              <a:rPr lang="ru-RU" sz="2400" dirty="0" smtClean="0"/>
              <a:t>).</a:t>
            </a:r>
          </a:p>
          <a:p>
            <a:r>
              <a:rPr lang="ru-RU" sz="2400" dirty="0" smtClean="0"/>
              <a:t>3.</a:t>
            </a:r>
          </a:p>
          <a:p>
            <a:r>
              <a:rPr lang="ru-RU" sz="2400" dirty="0" smtClean="0"/>
              <a:t>4.  А → В = </a:t>
            </a:r>
            <a:r>
              <a:rPr lang="ru-RU" sz="2400" b="1" dirty="0" smtClean="0"/>
              <a:t>¬</a:t>
            </a:r>
            <a:r>
              <a:rPr lang="ru-RU" sz="2400" dirty="0" smtClean="0"/>
              <a:t>А + В		</a:t>
            </a:r>
            <a:endParaRPr lang="ru-RU" sz="2400" b="1" dirty="0" smtClean="0"/>
          </a:p>
          <a:p>
            <a:pPr>
              <a:buNone/>
            </a:pPr>
            <a:endParaRPr lang="ru-RU" sz="2400" dirty="0" smtClean="0"/>
          </a:p>
          <a:p>
            <a:endParaRPr lang="ru-RU" sz="24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5857892"/>
            <a:ext cx="4357718" cy="589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6572264" y="6000768"/>
          <a:ext cx="2071702" cy="500066"/>
        </p:xfrm>
        <a:graphic>
          <a:graphicData uri="http://schemas.openxmlformats.org/presentationml/2006/ole">
            <p:oleObj spid="_x0000_s3077" name="Формула" r:id="rId4" imgW="825500" imgH="203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№ 120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929718" cy="24288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Обозначим через ДЕЛ(</a:t>
            </a:r>
            <a:r>
              <a:rPr lang="ru-RU" sz="2400" dirty="0" err="1" smtClean="0"/>
              <a:t>n</a:t>
            </a:r>
            <a:r>
              <a:rPr lang="ru-RU" sz="2400" dirty="0" smtClean="0"/>
              <a:t>, </a:t>
            </a:r>
            <a:r>
              <a:rPr lang="ru-RU" sz="2400" dirty="0" err="1" smtClean="0"/>
              <a:t>m</a:t>
            </a:r>
            <a:r>
              <a:rPr lang="ru-RU" sz="2400" dirty="0" smtClean="0"/>
              <a:t>) утверждение </a:t>
            </a:r>
            <a:r>
              <a:rPr lang="ru-RU" sz="2400" dirty="0" smtClean="0"/>
              <a:t>«</a:t>
            </a:r>
            <a:r>
              <a:rPr lang="ru-RU" sz="2400" dirty="0" smtClean="0"/>
              <a:t>натуральное число </a:t>
            </a:r>
            <a:r>
              <a:rPr lang="ru-RU" sz="2400" dirty="0" err="1" smtClean="0"/>
              <a:t>n</a:t>
            </a:r>
            <a:r>
              <a:rPr lang="ru-RU" sz="2400" dirty="0" smtClean="0"/>
              <a:t> делится без остатка на натуральное число </a:t>
            </a:r>
            <a:r>
              <a:rPr lang="ru-RU" sz="2400" dirty="0" err="1" smtClean="0"/>
              <a:t>m</a:t>
            </a:r>
            <a:r>
              <a:rPr lang="ru-RU" sz="2400" dirty="0" smtClean="0"/>
              <a:t>». </a:t>
            </a:r>
            <a:r>
              <a:rPr lang="ru-RU" sz="2400" dirty="0" smtClean="0"/>
              <a:t>Для какого наибольшего натурального числа А формула</a:t>
            </a:r>
          </a:p>
          <a:p>
            <a:pPr marL="0" indent="0" algn="ctr">
              <a:buNone/>
            </a:pPr>
            <a:r>
              <a:rPr lang="ru-RU" sz="2400" b="1" dirty="0" smtClean="0"/>
              <a:t> (¬</a:t>
            </a:r>
            <a:r>
              <a:rPr lang="ru-RU" sz="2400" b="1" dirty="0" smtClean="0"/>
              <a:t>ДЕЛ(</a:t>
            </a:r>
            <a:r>
              <a:rPr lang="ru-RU" sz="2400" b="1" dirty="0" err="1" smtClean="0"/>
              <a:t>x</a:t>
            </a:r>
            <a:r>
              <a:rPr lang="ru-RU" sz="2400" b="1" dirty="0" smtClean="0"/>
              <a:t>, А) ∧ДЕЛ(</a:t>
            </a:r>
            <a:r>
              <a:rPr lang="ru-RU" sz="2400" b="1" dirty="0" err="1" smtClean="0"/>
              <a:t>x</a:t>
            </a:r>
            <a:r>
              <a:rPr lang="ru-RU" sz="2400" b="1" dirty="0" smtClean="0"/>
              <a:t>, 6)) → ¬ДЕЛ(</a:t>
            </a:r>
            <a:r>
              <a:rPr lang="ru-RU" sz="2400" b="1" dirty="0" err="1" smtClean="0"/>
              <a:t>x</a:t>
            </a:r>
            <a:r>
              <a:rPr lang="ru-RU" sz="2400" b="1" dirty="0" smtClean="0"/>
              <a:t>, 3) 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dirty="0" smtClean="0"/>
              <a:t>Тождественно истинна </a:t>
            </a:r>
            <a:r>
              <a:rPr lang="ru-RU" sz="2400" dirty="0" smtClean="0"/>
              <a:t>(</a:t>
            </a:r>
            <a:r>
              <a:rPr lang="ru-RU" sz="2400" dirty="0" smtClean="0"/>
              <a:t>то есть принимает значение </a:t>
            </a:r>
            <a:r>
              <a:rPr lang="ru-RU" sz="2400" dirty="0" smtClean="0"/>
              <a:t>1 </a:t>
            </a:r>
            <a:r>
              <a:rPr lang="ru-RU" sz="2400" dirty="0" smtClean="0"/>
              <a:t>при любом натуральном значении переменной </a:t>
            </a:r>
            <a:r>
              <a:rPr lang="ru-RU" sz="2400" dirty="0" err="1" smtClean="0"/>
              <a:t>х</a:t>
            </a:r>
            <a:r>
              <a:rPr lang="ru-RU" sz="2400" dirty="0" smtClean="0"/>
              <a:t>)? 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14282" y="3143248"/>
            <a:ext cx="8929718" cy="10715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Решение. </a:t>
            </a: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Запишем выражение в других обозначениях.</a:t>
            </a:r>
          </a:p>
          <a:p>
            <a:pPr lvl="0">
              <a:spcBef>
                <a:spcPct val="20000"/>
              </a:spcBef>
            </a:pPr>
            <a:r>
              <a:rPr lang="ru-RU" sz="2800" dirty="0" smtClean="0"/>
              <a:t>¬D</a:t>
            </a:r>
            <a:r>
              <a:rPr lang="en-US" sz="2800" baseline="-25000" dirty="0" smtClean="0"/>
              <a:t>A</a:t>
            </a:r>
            <a:r>
              <a:rPr lang="ru-RU" sz="2800" dirty="0" smtClean="0"/>
              <a:t> ·D</a:t>
            </a:r>
            <a:r>
              <a:rPr lang="en-US" sz="2800" baseline="-25000" dirty="0" smtClean="0"/>
              <a:t>6</a:t>
            </a:r>
            <a:r>
              <a:rPr lang="ru-RU" sz="2800" dirty="0" smtClean="0"/>
              <a:t>→ </a:t>
            </a:r>
            <a:r>
              <a:rPr lang="ru-RU" sz="2800" dirty="0" smtClean="0"/>
              <a:t>¬</a:t>
            </a:r>
            <a:r>
              <a:rPr lang="ru-RU" sz="2800" dirty="0" smtClean="0"/>
              <a:t>D</a:t>
            </a:r>
            <a:r>
              <a:rPr lang="en-US" sz="2800" baseline="-25000" dirty="0" smtClean="0"/>
              <a:t>3</a:t>
            </a:r>
            <a:r>
              <a:rPr lang="en-US" sz="2400" dirty="0" smtClean="0"/>
              <a:t> </a:t>
            </a:r>
            <a:r>
              <a:rPr lang="ru-RU" sz="2400" dirty="0" smtClean="0"/>
              <a:t>и преобразуем его, используя закон Моргана:</a:t>
            </a:r>
          </a:p>
          <a:p>
            <a:pPr lvl="0">
              <a:spcBef>
                <a:spcPct val="20000"/>
              </a:spcBef>
            </a:pP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4214818"/>
            <a:ext cx="5500726" cy="914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000636"/>
            <a:ext cx="4675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5715016"/>
            <a:ext cx="3628299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714744" y="5643578"/>
            <a:ext cx="5214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Согласно (2) A </a:t>
            </a:r>
            <a:r>
              <a:rPr lang="ru-RU" sz="2400" dirty="0" smtClean="0"/>
              <a:t>может быть равно </a:t>
            </a:r>
            <a:r>
              <a:rPr lang="ru-RU" sz="2400" dirty="0" smtClean="0"/>
              <a:t>1,2,3 или 6; </a:t>
            </a:r>
            <a:r>
              <a:rPr lang="ru-RU" sz="2400" b="1" dirty="0" smtClean="0">
                <a:solidFill>
                  <a:srgbClr val="FF0000"/>
                </a:solidFill>
              </a:rPr>
              <a:t>максимальное – 6.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№ 121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929718" cy="1143008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ru-RU" sz="2400" dirty="0" smtClean="0"/>
              <a:t>Для какого наибольшего натурального числа </a:t>
            </a:r>
            <a:r>
              <a:rPr lang="ru-RU" sz="2400" i="1" dirty="0" smtClean="0"/>
              <a:t>А</a:t>
            </a:r>
            <a:r>
              <a:rPr lang="ru-RU" sz="2400" dirty="0" smtClean="0"/>
              <a:t> </a:t>
            </a:r>
            <a:r>
              <a:rPr lang="ru-RU" sz="2400" dirty="0" smtClean="0"/>
              <a:t>формула </a:t>
            </a:r>
            <a:br>
              <a:rPr lang="ru-RU" sz="2400" dirty="0" smtClean="0"/>
            </a:br>
            <a:r>
              <a:rPr lang="ru-RU" sz="2400" b="1" dirty="0" smtClean="0"/>
              <a:t>(¬</a:t>
            </a:r>
            <a:r>
              <a:rPr lang="ru-RU" sz="2400" b="1" dirty="0" smtClean="0"/>
              <a:t>ДЕЛ(</a:t>
            </a:r>
            <a:r>
              <a:rPr lang="ru-RU" sz="2400" b="1" i="1" dirty="0" err="1" smtClean="0"/>
              <a:t>x</a:t>
            </a:r>
            <a:r>
              <a:rPr lang="ru-RU" sz="2400" b="1" dirty="0" smtClean="0"/>
              <a:t>, </a:t>
            </a:r>
            <a:r>
              <a:rPr lang="ru-RU" sz="2400" b="1" i="1" dirty="0" smtClean="0"/>
              <a:t>А</a:t>
            </a:r>
            <a:r>
              <a:rPr lang="ru-RU" sz="2400" b="1" dirty="0" smtClean="0"/>
              <a:t>) </a:t>
            </a:r>
            <a:r>
              <a:rPr lang="ru-RU" sz="2400" b="1" dirty="0" smtClean="0">
                <a:sym typeface="Symbol"/>
              </a:rPr>
              <a:t></a:t>
            </a:r>
            <a:r>
              <a:rPr lang="ru-RU" sz="2400" b="1" dirty="0" smtClean="0"/>
              <a:t> ДЕЛ(</a:t>
            </a:r>
            <a:r>
              <a:rPr lang="ru-RU" sz="2400" b="1" i="1" dirty="0" err="1" smtClean="0"/>
              <a:t>x</a:t>
            </a:r>
            <a:r>
              <a:rPr lang="ru-RU" sz="2400" b="1" dirty="0" smtClean="0"/>
              <a:t>, 21)) </a:t>
            </a:r>
            <a:r>
              <a:rPr lang="ru-RU" sz="2400" b="1" dirty="0" smtClean="0">
                <a:sym typeface="Symbol"/>
              </a:rPr>
              <a:t></a:t>
            </a:r>
            <a:r>
              <a:rPr lang="ru-RU" sz="2400" b="1" dirty="0" smtClean="0"/>
              <a:t> ¬ДЕЛ(</a:t>
            </a:r>
            <a:r>
              <a:rPr lang="ru-RU" sz="2400" b="1" i="1" dirty="0" err="1" smtClean="0"/>
              <a:t>x</a:t>
            </a:r>
            <a:r>
              <a:rPr lang="ru-RU" sz="2400" b="1" dirty="0" smtClean="0"/>
              <a:t>, 14</a:t>
            </a:r>
            <a:r>
              <a:rPr lang="ru-RU" sz="2400" b="1" dirty="0" smtClean="0"/>
              <a:t>)   </a:t>
            </a:r>
            <a:br>
              <a:rPr lang="ru-RU" sz="2400" b="1" dirty="0" smtClean="0"/>
            </a:br>
            <a:r>
              <a:rPr lang="ru-RU" sz="2400" dirty="0" smtClean="0"/>
              <a:t>тождественно истинна?</a:t>
            </a:r>
            <a:endParaRPr lang="ru-RU" sz="24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14282" y="1857364"/>
            <a:ext cx="8929718" cy="1143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Решение</a:t>
            </a:r>
            <a:r>
              <a:rPr lang="ru-RU" sz="2400" b="1" dirty="0" smtClean="0"/>
              <a:t>. </a:t>
            </a:r>
            <a:r>
              <a:rPr lang="ru-RU" sz="2400" dirty="0" smtClean="0"/>
              <a:t>Запишем </a:t>
            </a:r>
            <a:r>
              <a:rPr lang="ru-RU" sz="2400" dirty="0" smtClean="0"/>
              <a:t>выражение в других обозначениях.</a:t>
            </a:r>
          </a:p>
          <a:p>
            <a:pPr lvl="0">
              <a:spcBef>
                <a:spcPct val="20000"/>
              </a:spcBef>
            </a:pPr>
            <a:r>
              <a:rPr lang="ru-RU" sz="2800" dirty="0" smtClean="0"/>
              <a:t>¬D</a:t>
            </a:r>
            <a:r>
              <a:rPr lang="en-US" sz="2800" baseline="-25000" dirty="0" smtClean="0"/>
              <a:t>A</a:t>
            </a:r>
            <a:r>
              <a:rPr lang="ru-RU" sz="2800" dirty="0" smtClean="0"/>
              <a:t> ·</a:t>
            </a:r>
            <a:r>
              <a:rPr lang="ru-RU" sz="2800" dirty="0" smtClean="0"/>
              <a:t>D</a:t>
            </a:r>
            <a:r>
              <a:rPr lang="ru-RU" sz="2800" baseline="-25000" dirty="0" smtClean="0"/>
              <a:t>21</a:t>
            </a:r>
            <a:r>
              <a:rPr lang="ru-RU" sz="2800" dirty="0" smtClean="0"/>
              <a:t>→ </a:t>
            </a:r>
            <a:r>
              <a:rPr lang="ru-RU" sz="2800" dirty="0" smtClean="0"/>
              <a:t>¬</a:t>
            </a:r>
            <a:r>
              <a:rPr lang="ru-RU" sz="2800" dirty="0" smtClean="0"/>
              <a:t>D</a:t>
            </a:r>
            <a:r>
              <a:rPr lang="ru-RU" sz="2800" baseline="-25000" dirty="0" smtClean="0"/>
              <a:t>14</a:t>
            </a:r>
            <a:r>
              <a:rPr lang="en-US" sz="2400" dirty="0" smtClean="0"/>
              <a:t> </a:t>
            </a:r>
            <a:r>
              <a:rPr lang="ru-RU" sz="2400" dirty="0" smtClean="0"/>
              <a:t>и преобразуем его, используя закон Моргана</a:t>
            </a:r>
            <a:r>
              <a:rPr lang="ru-RU" sz="2400" dirty="0" smtClean="0"/>
              <a:t>:</a:t>
            </a:r>
          </a:p>
          <a:p>
            <a:pPr lvl="0">
              <a:spcBef>
                <a:spcPct val="20000"/>
              </a:spcBef>
            </a:pPr>
            <a:endParaRPr lang="ru-RU" sz="2400" dirty="0" smtClean="0"/>
          </a:p>
          <a:p>
            <a:pPr lvl="0">
              <a:spcBef>
                <a:spcPct val="20000"/>
              </a:spcBef>
            </a:pPr>
            <a:endParaRPr lang="ru-RU" sz="2400" dirty="0" smtClean="0"/>
          </a:p>
          <a:p>
            <a:pPr lvl="0">
              <a:spcBef>
                <a:spcPct val="20000"/>
              </a:spcBef>
            </a:pP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4643446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Согласно (2) </a:t>
            </a:r>
            <a:r>
              <a:rPr lang="ru-RU" sz="2400" dirty="0" smtClean="0"/>
              <a:t>      </a:t>
            </a:r>
            <a:r>
              <a:rPr lang="ru-RU" sz="2400" dirty="0" smtClean="0">
                <a:solidFill>
                  <a:srgbClr val="FF0000"/>
                </a:solidFill>
              </a:rPr>
              <a:t>A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максимальное </a:t>
            </a:r>
            <a:r>
              <a:rPr lang="ru-RU" sz="2400" b="1" dirty="0" smtClean="0">
                <a:solidFill>
                  <a:srgbClr val="FF0000"/>
                </a:solidFill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</a:rPr>
              <a:t>42.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1857356" y="3214686"/>
          <a:ext cx="5005397" cy="659985"/>
        </p:xfrm>
        <a:graphic>
          <a:graphicData uri="http://schemas.openxmlformats.org/presentationml/2006/ole">
            <p:oleObj spid="_x0000_s2051" name="Формула" r:id="rId3" imgW="2019240" imgH="266400" progId="Equation.3">
              <p:embed/>
            </p:oleObj>
          </a:graphicData>
        </a:graphic>
      </p:graphicFrame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1142976" y="4000504"/>
          <a:ext cx="6929486" cy="616502"/>
        </p:xfrm>
        <a:graphic>
          <a:graphicData uri="http://schemas.openxmlformats.org/presentationml/2006/ole">
            <p:oleObj spid="_x0000_s2053" name="Формула" r:id="rId4" imgW="2679700" imgH="241300" progId="Equation.3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214282" y="5572140"/>
            <a:ext cx="89297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Решение задачи сводится к приведению высказывания к одной импликации с последующим анализом простых делителей чисел.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8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№ 122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929718" cy="135732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Для какого наибольшего натурального числа </a:t>
            </a:r>
            <a:r>
              <a:rPr lang="ru-RU" sz="2400" i="1" dirty="0" smtClean="0"/>
              <a:t>А</a:t>
            </a:r>
            <a:r>
              <a:rPr lang="ru-RU" sz="2400" dirty="0" smtClean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(¬ДЕЛ(</a:t>
            </a:r>
            <a:r>
              <a:rPr lang="ru-RU" sz="2400" i="1" dirty="0" err="1" smtClean="0"/>
              <a:t>x</a:t>
            </a:r>
            <a:r>
              <a:rPr lang="ru-RU" sz="2400" dirty="0" smtClean="0"/>
              <a:t>, </a:t>
            </a:r>
            <a:r>
              <a:rPr lang="ru-RU" sz="2400" i="1" dirty="0" smtClean="0"/>
              <a:t>А</a:t>
            </a:r>
            <a:r>
              <a:rPr lang="ru-RU" sz="2400" dirty="0" smtClean="0"/>
              <a:t>) </a:t>
            </a:r>
            <a:r>
              <a:rPr lang="ru-RU" sz="2400" dirty="0" smtClean="0">
                <a:sym typeface="Symbol"/>
              </a:rPr>
              <a:t></a:t>
            </a:r>
            <a:r>
              <a:rPr lang="ru-RU" sz="2400" dirty="0" smtClean="0"/>
              <a:t> ДЕЛ(</a:t>
            </a:r>
            <a:r>
              <a:rPr lang="ru-RU" sz="2400" i="1" dirty="0" err="1" smtClean="0"/>
              <a:t>x</a:t>
            </a:r>
            <a:r>
              <a:rPr lang="ru-RU" sz="2400" dirty="0" smtClean="0"/>
              <a:t>, 15)) </a:t>
            </a:r>
            <a:r>
              <a:rPr lang="ru-RU" sz="2400" dirty="0" smtClean="0">
                <a:sym typeface="Symbol"/>
              </a:rPr>
              <a:t></a:t>
            </a:r>
            <a:r>
              <a:rPr lang="ru-RU" sz="2400" dirty="0" smtClean="0"/>
              <a:t> (¬ДЕЛ(</a:t>
            </a:r>
            <a:r>
              <a:rPr lang="ru-RU" sz="2400" i="1" dirty="0" err="1" smtClean="0"/>
              <a:t>x</a:t>
            </a:r>
            <a:r>
              <a:rPr lang="ru-RU" sz="2400" dirty="0" smtClean="0"/>
              <a:t>, 18) </a:t>
            </a:r>
            <a:r>
              <a:rPr lang="ru-RU" sz="2400" dirty="0" smtClean="0">
                <a:sym typeface="Symbol"/>
              </a:rPr>
              <a:t></a:t>
            </a:r>
            <a:r>
              <a:rPr lang="ru-RU" sz="2400" dirty="0" smtClean="0"/>
              <a:t> ¬ДЕЛ(</a:t>
            </a:r>
            <a:r>
              <a:rPr lang="ru-RU" sz="2400" i="1" dirty="0" err="1" smtClean="0"/>
              <a:t>x</a:t>
            </a:r>
            <a:r>
              <a:rPr lang="ru-RU" sz="2400" dirty="0" smtClean="0"/>
              <a:t>, 15</a:t>
            </a:r>
            <a:r>
              <a:rPr lang="ru-RU" sz="2400" dirty="0" smtClean="0"/>
              <a:t>)) =1</a:t>
            </a:r>
            <a:endParaRPr lang="ru-RU" sz="2400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14282" y="1928802"/>
            <a:ext cx="8929718" cy="1143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Решение</a:t>
            </a:r>
            <a:r>
              <a:rPr lang="ru-RU" sz="2400" b="1" dirty="0" smtClean="0"/>
              <a:t>. </a:t>
            </a:r>
            <a:r>
              <a:rPr lang="ru-RU" sz="2400" dirty="0" smtClean="0"/>
              <a:t>Запишем </a:t>
            </a:r>
            <a:r>
              <a:rPr lang="ru-RU" sz="2400" dirty="0" smtClean="0"/>
              <a:t>выражение в других обозначениях.</a:t>
            </a:r>
          </a:p>
          <a:p>
            <a:pPr lvl="0">
              <a:spcBef>
                <a:spcPct val="20000"/>
              </a:spcBef>
            </a:pPr>
            <a:r>
              <a:rPr lang="ru-RU" sz="2800" dirty="0" smtClean="0"/>
              <a:t>¬D</a:t>
            </a:r>
            <a:r>
              <a:rPr lang="en-US" sz="2800" baseline="-25000" dirty="0" smtClean="0"/>
              <a:t>A</a:t>
            </a:r>
            <a:r>
              <a:rPr lang="ru-RU" sz="2800" dirty="0" smtClean="0"/>
              <a:t> ·</a:t>
            </a:r>
            <a:r>
              <a:rPr lang="ru-RU" sz="2800" dirty="0" smtClean="0"/>
              <a:t>D</a:t>
            </a:r>
            <a:r>
              <a:rPr lang="ru-RU" sz="2800" baseline="-25000" dirty="0" smtClean="0"/>
              <a:t>15</a:t>
            </a:r>
            <a:r>
              <a:rPr lang="ru-RU" sz="2800" dirty="0" smtClean="0"/>
              <a:t>→ </a:t>
            </a:r>
            <a:r>
              <a:rPr lang="ru-RU" sz="2800" dirty="0" smtClean="0"/>
              <a:t>¬</a:t>
            </a:r>
            <a:r>
              <a:rPr lang="ru-RU" sz="2800" dirty="0" smtClean="0"/>
              <a:t>D</a:t>
            </a:r>
            <a:r>
              <a:rPr lang="ru-RU" sz="2800" baseline="-25000" dirty="0" smtClean="0"/>
              <a:t>18</a:t>
            </a:r>
            <a:r>
              <a:rPr lang="en-US" sz="2400" dirty="0" smtClean="0"/>
              <a:t> </a:t>
            </a:r>
            <a:r>
              <a:rPr lang="ru-RU" sz="2400" dirty="0" smtClean="0"/>
              <a:t>+</a:t>
            </a:r>
            <a:r>
              <a:rPr lang="ru-RU" sz="2400" dirty="0" smtClean="0"/>
              <a:t> </a:t>
            </a:r>
            <a:r>
              <a:rPr lang="ru-RU" sz="2800" dirty="0" smtClean="0"/>
              <a:t>¬D</a:t>
            </a:r>
            <a:r>
              <a:rPr lang="ru-RU" sz="2800" baseline="-25000" dirty="0" smtClean="0"/>
              <a:t>15</a:t>
            </a:r>
            <a:r>
              <a:rPr lang="en-US" sz="2800" dirty="0" smtClean="0"/>
              <a:t> </a:t>
            </a:r>
            <a:r>
              <a:rPr lang="ru-RU" sz="2400" dirty="0" smtClean="0"/>
              <a:t>и </a:t>
            </a:r>
            <a:r>
              <a:rPr lang="ru-RU" sz="2400" dirty="0" smtClean="0"/>
              <a:t>преобразуем </a:t>
            </a:r>
            <a:r>
              <a:rPr lang="ru-RU" sz="2400" dirty="0" smtClean="0"/>
              <a:t>его по закону </a:t>
            </a:r>
            <a:r>
              <a:rPr lang="ru-RU" sz="2400" dirty="0" smtClean="0"/>
              <a:t>Моргана</a:t>
            </a:r>
            <a:r>
              <a:rPr lang="ru-RU" sz="2400" dirty="0" smtClean="0"/>
              <a:t>:</a:t>
            </a:r>
          </a:p>
          <a:p>
            <a:pPr lvl="0">
              <a:spcBef>
                <a:spcPct val="20000"/>
              </a:spcBef>
            </a:pPr>
            <a:endParaRPr lang="ru-RU" sz="2400" dirty="0" smtClean="0"/>
          </a:p>
          <a:p>
            <a:pPr lvl="0">
              <a:spcBef>
                <a:spcPct val="20000"/>
              </a:spcBef>
            </a:pPr>
            <a:endParaRPr lang="ru-RU" sz="2400" dirty="0" smtClean="0"/>
          </a:p>
          <a:p>
            <a:pPr lvl="0">
              <a:spcBef>
                <a:spcPct val="20000"/>
              </a:spcBef>
            </a:pP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5143512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Согласно (2) </a:t>
            </a:r>
            <a:r>
              <a:rPr lang="ru-RU" sz="2400" dirty="0" smtClean="0"/>
              <a:t>      </a:t>
            </a:r>
            <a:r>
              <a:rPr lang="ru-RU" sz="2400" dirty="0" smtClean="0">
                <a:solidFill>
                  <a:srgbClr val="FF0000"/>
                </a:solidFill>
              </a:rPr>
              <a:t>A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максимальное </a:t>
            </a:r>
            <a:r>
              <a:rPr lang="ru-RU" sz="2400" b="1" dirty="0" smtClean="0">
                <a:solidFill>
                  <a:srgbClr val="FF0000"/>
                </a:solidFill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</a:rPr>
              <a:t>90.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1023938" y="3198813"/>
          <a:ext cx="6672262" cy="692150"/>
        </p:xfrm>
        <a:graphic>
          <a:graphicData uri="http://schemas.openxmlformats.org/presentationml/2006/ole">
            <p:oleObj spid="_x0000_s17410" name="Формула" r:id="rId3" imgW="2692080" imgH="279360" progId="Equation.3">
              <p:embed/>
            </p:oleObj>
          </a:graphicData>
        </a:graphic>
      </p:graphicFrame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1174750" y="3984625"/>
          <a:ext cx="6864350" cy="647700"/>
        </p:xfrm>
        <a:graphic>
          <a:graphicData uri="http://schemas.openxmlformats.org/presentationml/2006/ole">
            <p:oleObj spid="_x0000_s17411" name="Формула" r:id="rId4" imgW="2654280" imgH="253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№ 123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642918"/>
            <a:ext cx="7215238" cy="135732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Для какого наибольшего натурального числа </a:t>
            </a:r>
            <a:r>
              <a:rPr lang="ru-RU" sz="2400" i="1" dirty="0" smtClean="0"/>
              <a:t>А</a:t>
            </a:r>
            <a:r>
              <a:rPr lang="ru-RU" sz="2400" dirty="0" smtClean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ДЕЛ(</a:t>
            </a:r>
            <a:r>
              <a:rPr lang="ru-RU" sz="2400" i="1" dirty="0" err="1" smtClean="0"/>
              <a:t>x</a:t>
            </a:r>
            <a:r>
              <a:rPr lang="ru-RU" sz="2400" dirty="0" smtClean="0"/>
              <a:t>, 18) </a:t>
            </a:r>
            <a:r>
              <a:rPr lang="ru-RU" sz="2400" dirty="0" smtClean="0">
                <a:sym typeface="Symbol"/>
              </a:rPr>
              <a:t></a:t>
            </a:r>
            <a:r>
              <a:rPr lang="ru-RU" sz="2400" dirty="0" smtClean="0"/>
              <a:t> (¬ДЕЛ(</a:t>
            </a:r>
            <a:r>
              <a:rPr lang="ru-RU" sz="2400" i="1" dirty="0" err="1" smtClean="0"/>
              <a:t>x</a:t>
            </a:r>
            <a:r>
              <a:rPr lang="ru-RU" sz="2400" dirty="0" smtClean="0"/>
              <a:t>, </a:t>
            </a:r>
            <a:r>
              <a:rPr lang="en-US" sz="2400" i="1" dirty="0" smtClean="0"/>
              <a:t>A</a:t>
            </a:r>
            <a:r>
              <a:rPr lang="ru-RU" sz="2400" dirty="0" smtClean="0"/>
              <a:t>) </a:t>
            </a:r>
            <a:r>
              <a:rPr lang="ru-RU" sz="2400" dirty="0" smtClean="0">
                <a:sym typeface="Symbol"/>
              </a:rPr>
              <a:t></a:t>
            </a:r>
            <a:r>
              <a:rPr lang="ru-RU" sz="2400" dirty="0" smtClean="0"/>
              <a:t> ¬ДЕЛ(</a:t>
            </a:r>
            <a:r>
              <a:rPr lang="ru-RU" sz="2400" i="1" dirty="0" err="1" smtClean="0"/>
              <a:t>x</a:t>
            </a:r>
            <a:r>
              <a:rPr lang="ru-RU" sz="2400" dirty="0" smtClean="0"/>
              <a:t>, 12</a:t>
            </a:r>
            <a:r>
              <a:rPr lang="ru-RU" sz="2400" dirty="0" smtClean="0"/>
              <a:t>)) = 1?</a:t>
            </a:r>
            <a:endParaRPr lang="ru-RU" sz="2400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42910" y="1928802"/>
            <a:ext cx="7572428" cy="1143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Решение</a:t>
            </a:r>
            <a:r>
              <a:rPr lang="ru-RU" sz="2400" b="1" dirty="0" smtClean="0"/>
              <a:t>. </a:t>
            </a:r>
            <a:r>
              <a:rPr lang="ru-RU" sz="2400" dirty="0" smtClean="0"/>
              <a:t>Запишем </a:t>
            </a:r>
            <a:r>
              <a:rPr lang="ru-RU" sz="2400" dirty="0" smtClean="0"/>
              <a:t>выражение в других обозначениях.</a:t>
            </a:r>
          </a:p>
          <a:p>
            <a:pPr lvl="0">
              <a:spcBef>
                <a:spcPct val="20000"/>
              </a:spcBef>
            </a:pPr>
            <a:r>
              <a:rPr lang="ru-RU" sz="2800" dirty="0" smtClean="0"/>
              <a:t>D</a:t>
            </a:r>
            <a:r>
              <a:rPr lang="ru-RU" sz="2800" baseline="-25000" dirty="0" smtClean="0"/>
              <a:t>18</a:t>
            </a:r>
            <a:r>
              <a:rPr lang="ru-RU" sz="2800" dirty="0" smtClean="0"/>
              <a:t>→(</a:t>
            </a:r>
            <a:r>
              <a:rPr lang="ru-RU" sz="2800" dirty="0" smtClean="0"/>
              <a:t>¬</a:t>
            </a:r>
            <a:r>
              <a:rPr lang="ru-RU" sz="2800" dirty="0" smtClean="0"/>
              <a:t>D</a:t>
            </a:r>
            <a:r>
              <a:rPr lang="ru-RU" sz="2800" baseline="-25000" dirty="0" smtClean="0"/>
              <a:t>А</a:t>
            </a:r>
            <a:r>
              <a:rPr lang="ru-RU" sz="2800" dirty="0" smtClean="0"/>
              <a:t>→ </a:t>
            </a:r>
            <a:r>
              <a:rPr lang="ru-RU" sz="2800" dirty="0" smtClean="0"/>
              <a:t>¬</a:t>
            </a:r>
            <a:r>
              <a:rPr lang="ru-RU" sz="2800" dirty="0" smtClean="0"/>
              <a:t>D</a:t>
            </a:r>
            <a:r>
              <a:rPr lang="ru-RU" sz="2800" baseline="-25000" dirty="0" smtClean="0"/>
              <a:t>12</a:t>
            </a:r>
            <a:r>
              <a:rPr lang="en-US" sz="2400" dirty="0" smtClean="0"/>
              <a:t> </a:t>
            </a:r>
            <a:r>
              <a:rPr lang="ru-RU" sz="2400" dirty="0" smtClean="0"/>
              <a:t>) и </a:t>
            </a:r>
            <a:r>
              <a:rPr lang="ru-RU" sz="2400" dirty="0" smtClean="0"/>
              <a:t>преобразуем </a:t>
            </a:r>
            <a:r>
              <a:rPr lang="ru-RU" sz="2400" dirty="0" smtClean="0"/>
              <a:t>его:</a:t>
            </a:r>
          </a:p>
          <a:p>
            <a:pPr lvl="0">
              <a:spcBef>
                <a:spcPct val="20000"/>
              </a:spcBef>
            </a:pPr>
            <a:endParaRPr lang="ru-RU" sz="2400" dirty="0" smtClean="0"/>
          </a:p>
          <a:p>
            <a:pPr lvl="0">
              <a:spcBef>
                <a:spcPct val="20000"/>
              </a:spcBef>
            </a:pPr>
            <a:endParaRPr lang="ru-RU" sz="2400" dirty="0" smtClean="0"/>
          </a:p>
          <a:p>
            <a:pPr lvl="0">
              <a:spcBef>
                <a:spcPct val="20000"/>
              </a:spcBef>
            </a:pP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5143512"/>
            <a:ext cx="72152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Согласно (2) </a:t>
            </a:r>
            <a:r>
              <a:rPr lang="ru-RU" sz="2400" dirty="0" smtClean="0"/>
              <a:t>   </a:t>
            </a:r>
            <a:r>
              <a:rPr lang="ru-RU" sz="2400" dirty="0" smtClean="0">
                <a:solidFill>
                  <a:srgbClr val="FF0000"/>
                </a:solidFill>
              </a:rPr>
              <a:t>A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максимальное = 36,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		A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минимальное = 1.</a:t>
            </a:r>
            <a:endParaRPr lang="ru-RU" sz="2400" b="1" dirty="0" smtClean="0">
              <a:solidFill>
                <a:srgbClr val="FF0000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714348" y="3071810"/>
          <a:ext cx="2581275" cy="692150"/>
        </p:xfrm>
        <a:graphic>
          <a:graphicData uri="http://schemas.openxmlformats.org/presentationml/2006/ole">
            <p:oleObj spid="_x0000_s18434" name="Формула" r:id="rId3" imgW="1041120" imgH="279360" progId="Equation.3">
              <p:embed/>
            </p:oleObj>
          </a:graphicData>
        </a:graphic>
      </p:graphicFrame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642910" y="4071942"/>
          <a:ext cx="6864350" cy="647700"/>
        </p:xfrm>
        <a:graphic>
          <a:graphicData uri="http://schemas.openxmlformats.org/presentationml/2006/ole">
            <p:oleObj spid="_x0000_s18436" name="Формула" r:id="rId4" imgW="2654280" imgH="253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№ 124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642918"/>
            <a:ext cx="7215238" cy="135732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Для какого наибольшего натурального числа </a:t>
            </a:r>
            <a:r>
              <a:rPr lang="ru-RU" sz="2400" i="1" dirty="0" smtClean="0"/>
              <a:t>А</a:t>
            </a:r>
            <a:r>
              <a:rPr lang="ru-RU" sz="2400" dirty="0" smtClean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ДЕЛ(</a:t>
            </a:r>
            <a:r>
              <a:rPr lang="ru-RU" sz="2400" i="1" dirty="0" err="1" smtClean="0"/>
              <a:t>x</a:t>
            </a:r>
            <a:r>
              <a:rPr lang="ru-RU" sz="2400" dirty="0" smtClean="0"/>
              <a:t>, 18) </a:t>
            </a:r>
            <a:r>
              <a:rPr lang="ru-RU" sz="2400" dirty="0" smtClean="0">
                <a:sym typeface="Symbol"/>
              </a:rPr>
              <a:t></a:t>
            </a:r>
            <a:r>
              <a:rPr lang="ru-RU" sz="2400" dirty="0" smtClean="0"/>
              <a:t> (ДЕЛ(</a:t>
            </a:r>
            <a:r>
              <a:rPr lang="ru-RU" sz="2400" i="1" dirty="0" smtClean="0"/>
              <a:t>x</a:t>
            </a:r>
            <a:r>
              <a:rPr lang="ru-RU" sz="2400" dirty="0" smtClean="0"/>
              <a:t>,54) </a:t>
            </a:r>
            <a:r>
              <a:rPr lang="ru-RU" sz="2400" dirty="0" smtClean="0">
                <a:sym typeface="Symbol"/>
              </a:rPr>
              <a:t></a:t>
            </a:r>
            <a:r>
              <a:rPr lang="ru-RU" sz="2400" dirty="0" smtClean="0"/>
              <a:t> ДЕЛ(</a:t>
            </a:r>
            <a:r>
              <a:rPr lang="ru-RU" sz="2400" i="1" dirty="0" err="1" smtClean="0"/>
              <a:t>x</a:t>
            </a:r>
            <a:r>
              <a:rPr lang="ru-RU" sz="2400" dirty="0" smtClean="0"/>
              <a:t>, </a:t>
            </a:r>
            <a:r>
              <a:rPr lang="en-US" sz="2400" i="1" dirty="0" smtClean="0"/>
              <a:t>A</a:t>
            </a:r>
            <a:r>
              <a:rPr lang="ru-RU" sz="2400" dirty="0" smtClean="0"/>
              <a:t>))</a:t>
            </a:r>
            <a:r>
              <a:rPr lang="ru-RU" sz="2400" dirty="0" smtClean="0"/>
              <a:t> = 1?</a:t>
            </a:r>
            <a:endParaRPr lang="ru-RU" sz="2400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42910" y="1928802"/>
            <a:ext cx="7572428" cy="1143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Решение</a:t>
            </a:r>
            <a:r>
              <a:rPr lang="ru-RU" sz="2400" b="1" dirty="0" smtClean="0"/>
              <a:t>. </a:t>
            </a:r>
            <a:r>
              <a:rPr lang="ru-RU" sz="2400" dirty="0" smtClean="0"/>
              <a:t>Запишем </a:t>
            </a:r>
            <a:r>
              <a:rPr lang="ru-RU" sz="2400" dirty="0" smtClean="0"/>
              <a:t>выражение в других обозначениях.</a:t>
            </a:r>
          </a:p>
          <a:p>
            <a:pPr lvl="0">
              <a:spcBef>
                <a:spcPct val="20000"/>
              </a:spcBef>
            </a:pPr>
            <a:r>
              <a:rPr lang="ru-RU" sz="2800" dirty="0" smtClean="0"/>
              <a:t>D</a:t>
            </a:r>
            <a:r>
              <a:rPr lang="ru-RU" sz="2800" baseline="-25000" dirty="0" smtClean="0"/>
              <a:t>18</a:t>
            </a:r>
            <a:r>
              <a:rPr lang="ru-RU" sz="2800" dirty="0" smtClean="0"/>
              <a:t>→(D</a:t>
            </a:r>
            <a:r>
              <a:rPr lang="ru-RU" sz="2800" baseline="-25000" dirty="0" smtClean="0"/>
              <a:t>54</a:t>
            </a:r>
            <a:r>
              <a:rPr lang="ru-RU" sz="2800" dirty="0" smtClean="0"/>
              <a:t>→ D</a:t>
            </a:r>
            <a:r>
              <a:rPr lang="ru-RU" sz="2800" baseline="-25000" dirty="0" smtClean="0"/>
              <a:t>А</a:t>
            </a:r>
            <a:r>
              <a:rPr lang="en-US" sz="2400" dirty="0" smtClean="0"/>
              <a:t> </a:t>
            </a:r>
            <a:r>
              <a:rPr lang="ru-RU" sz="2400" dirty="0" smtClean="0"/>
              <a:t>) и </a:t>
            </a:r>
            <a:r>
              <a:rPr lang="ru-RU" sz="2400" dirty="0" smtClean="0"/>
              <a:t>преобразуем </a:t>
            </a:r>
            <a:r>
              <a:rPr lang="ru-RU" sz="2400" dirty="0" smtClean="0"/>
              <a:t>его:</a:t>
            </a:r>
          </a:p>
          <a:p>
            <a:pPr lvl="0">
              <a:spcBef>
                <a:spcPct val="20000"/>
              </a:spcBef>
            </a:pPr>
            <a:endParaRPr lang="ru-RU" sz="2400" dirty="0" smtClean="0"/>
          </a:p>
          <a:p>
            <a:pPr lvl="0">
              <a:spcBef>
                <a:spcPct val="20000"/>
              </a:spcBef>
            </a:pPr>
            <a:endParaRPr lang="ru-RU" sz="2400" dirty="0" smtClean="0"/>
          </a:p>
          <a:p>
            <a:pPr lvl="0">
              <a:spcBef>
                <a:spcPct val="20000"/>
              </a:spcBef>
            </a:pP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5143512"/>
            <a:ext cx="72152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Согласно (2) </a:t>
            </a:r>
            <a:r>
              <a:rPr lang="ru-RU" sz="2400" dirty="0" smtClean="0"/>
              <a:t>   </a:t>
            </a:r>
            <a:r>
              <a:rPr lang="ru-RU" sz="2400" dirty="0" smtClean="0">
                <a:solidFill>
                  <a:srgbClr val="FF0000"/>
                </a:solidFill>
              </a:rPr>
              <a:t>A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максимальное = 54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		</a:t>
            </a:r>
            <a:endParaRPr lang="ru-RU" sz="2400" b="1" dirty="0" smtClean="0">
              <a:solidFill>
                <a:srgbClr val="FF0000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611188" y="3143250"/>
          <a:ext cx="6929437" cy="647700"/>
        </p:xfrm>
        <a:graphic>
          <a:graphicData uri="http://schemas.openxmlformats.org/presentationml/2006/ole">
            <p:oleObj spid="_x0000_s19459" name="Формула" r:id="rId3" imgW="2679480" imgH="253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№ 125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642918"/>
            <a:ext cx="7215238" cy="135732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Для какого наибольшего натурального числа </a:t>
            </a:r>
            <a:r>
              <a:rPr lang="ru-RU" sz="2400" i="1" dirty="0" smtClean="0"/>
              <a:t>А</a:t>
            </a:r>
            <a:r>
              <a:rPr lang="ru-RU" sz="2400" dirty="0" smtClean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(¬ДЕЛ(</a:t>
            </a:r>
            <a:r>
              <a:rPr lang="ru-RU" sz="2400" i="1" dirty="0" err="1" smtClean="0"/>
              <a:t>x</a:t>
            </a:r>
            <a:r>
              <a:rPr lang="ru-RU" sz="2400" dirty="0" smtClean="0"/>
              <a:t>, </a:t>
            </a:r>
            <a:r>
              <a:rPr lang="ru-RU" sz="2400" i="1" dirty="0" smtClean="0"/>
              <a:t>А</a:t>
            </a:r>
            <a:r>
              <a:rPr lang="ru-RU" sz="2400" dirty="0" smtClean="0"/>
              <a:t>) </a:t>
            </a:r>
            <a:r>
              <a:rPr lang="ru-RU" sz="2400" dirty="0" smtClean="0">
                <a:sym typeface="Symbol"/>
              </a:rPr>
              <a:t></a:t>
            </a:r>
            <a:r>
              <a:rPr lang="ru-RU" sz="2400" dirty="0" smtClean="0"/>
              <a:t> ¬ДЕЛ(</a:t>
            </a:r>
            <a:r>
              <a:rPr lang="ru-RU" sz="2400" i="1" dirty="0" err="1" smtClean="0"/>
              <a:t>x</a:t>
            </a:r>
            <a:r>
              <a:rPr lang="ru-RU" sz="2400" dirty="0" smtClean="0"/>
              <a:t>, 6)) </a:t>
            </a:r>
            <a:r>
              <a:rPr lang="ru-RU" sz="2400" dirty="0" smtClean="0">
                <a:sym typeface="Symbol"/>
              </a:rPr>
              <a:t></a:t>
            </a:r>
            <a:r>
              <a:rPr lang="ru-RU" sz="2400" dirty="0" smtClean="0"/>
              <a:t> ¬ДЕЛ(</a:t>
            </a:r>
            <a:r>
              <a:rPr lang="ru-RU" sz="2400" i="1" dirty="0" err="1" smtClean="0"/>
              <a:t>x</a:t>
            </a:r>
            <a:r>
              <a:rPr lang="ru-RU" sz="2400" dirty="0" smtClean="0"/>
              <a:t>, 3)</a:t>
            </a:r>
            <a:r>
              <a:rPr lang="ru-RU" sz="2400" dirty="0" smtClean="0"/>
              <a:t> = 1?</a:t>
            </a:r>
            <a:endParaRPr lang="ru-RU" sz="2400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42910" y="1928802"/>
            <a:ext cx="7572428" cy="1143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Решение</a:t>
            </a:r>
            <a:r>
              <a:rPr lang="ru-RU" sz="2400" b="1" dirty="0" smtClean="0"/>
              <a:t>. </a:t>
            </a:r>
            <a:r>
              <a:rPr lang="ru-RU" sz="2400" dirty="0" smtClean="0"/>
              <a:t>Запишем </a:t>
            </a:r>
            <a:r>
              <a:rPr lang="ru-RU" sz="2400" dirty="0" smtClean="0"/>
              <a:t>выражение в других обозначениях.</a:t>
            </a:r>
          </a:p>
          <a:p>
            <a:pPr lvl="0">
              <a:spcBef>
                <a:spcPct val="20000"/>
              </a:spcBef>
            </a:pPr>
            <a:r>
              <a:rPr lang="ru-RU" sz="2400" dirty="0" smtClean="0"/>
              <a:t>и </a:t>
            </a:r>
            <a:r>
              <a:rPr lang="ru-RU" sz="2400" dirty="0" smtClean="0"/>
              <a:t>преобразуем </a:t>
            </a:r>
            <a:r>
              <a:rPr lang="ru-RU" sz="2400" dirty="0" smtClean="0"/>
              <a:t>его:</a:t>
            </a:r>
          </a:p>
          <a:p>
            <a:pPr lvl="0">
              <a:spcBef>
                <a:spcPct val="20000"/>
              </a:spcBef>
            </a:pPr>
            <a:endParaRPr lang="ru-RU" sz="2400" dirty="0" smtClean="0"/>
          </a:p>
          <a:p>
            <a:pPr lvl="0">
              <a:spcBef>
                <a:spcPct val="20000"/>
              </a:spcBef>
            </a:pPr>
            <a:endParaRPr lang="ru-RU" sz="2400" dirty="0" smtClean="0"/>
          </a:p>
          <a:p>
            <a:pPr lvl="0">
              <a:spcBef>
                <a:spcPct val="20000"/>
              </a:spcBef>
            </a:pP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357430"/>
            <a:ext cx="1857388" cy="629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143248"/>
            <a:ext cx="4857784" cy="56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929066"/>
            <a:ext cx="567130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428596" y="4500570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Второе высказывание в данной дизъюнкции согласно </a:t>
            </a:r>
            <a:r>
              <a:rPr lang="ru-RU" sz="2400" dirty="0" smtClean="0"/>
              <a:t>(2) </a:t>
            </a:r>
            <a:r>
              <a:rPr lang="ru-RU" sz="2400" dirty="0" smtClean="0"/>
              <a:t>ложно (то есть, если число делится на 3, не обязательно оно делится на 6).  Поэтому должно быть истинно первое высказывание</a:t>
            </a:r>
            <a:r>
              <a:rPr lang="ru-RU" sz="2400" dirty="0" smtClean="0"/>
              <a:t>. Следовательно, </a:t>
            </a:r>
            <a:r>
              <a:rPr lang="ru-RU" sz="2400" b="1" dirty="0" smtClean="0">
                <a:solidFill>
                  <a:srgbClr val="FF0000"/>
                </a:solidFill>
              </a:rPr>
              <a:t>А=3.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ДЕМО ЕГЭ 2021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642918"/>
            <a:ext cx="7215238" cy="135732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Для какого наибольшего натурального числа </a:t>
            </a:r>
            <a:r>
              <a:rPr lang="ru-RU" sz="2400" i="1" dirty="0" smtClean="0"/>
              <a:t>А</a:t>
            </a:r>
            <a:r>
              <a:rPr lang="ru-RU" sz="2400" dirty="0" smtClean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ru-RU" sz="2400" dirty="0" smtClean="0"/>
              <a:t>¬</a:t>
            </a:r>
            <a:r>
              <a:rPr lang="ru-RU" sz="2400" dirty="0" smtClean="0"/>
              <a:t>ДЕЛ(</a:t>
            </a:r>
            <a:r>
              <a:rPr lang="ru-RU" sz="2400" i="1" dirty="0" err="1" smtClean="0"/>
              <a:t>x</a:t>
            </a:r>
            <a:r>
              <a:rPr lang="ru-RU" sz="2400" dirty="0" smtClean="0"/>
              <a:t>, </a:t>
            </a:r>
            <a:r>
              <a:rPr lang="ru-RU" sz="2400" i="1" dirty="0" smtClean="0"/>
              <a:t>А</a:t>
            </a:r>
            <a:r>
              <a:rPr lang="ru-RU" sz="2400" dirty="0" smtClean="0"/>
              <a:t>) </a:t>
            </a:r>
            <a:r>
              <a:rPr lang="ru-RU" sz="2400" dirty="0" smtClean="0">
                <a:latin typeface="Calibri"/>
                <a:cs typeface="Calibri"/>
                <a:sym typeface="Symbol"/>
              </a:rPr>
              <a:t>→</a:t>
            </a:r>
            <a:r>
              <a:rPr lang="ru-RU" sz="2400" dirty="0" smtClean="0"/>
              <a:t> (ДЕЛ(</a:t>
            </a:r>
            <a:r>
              <a:rPr lang="ru-RU" sz="2400" i="1" dirty="0" err="1" smtClean="0"/>
              <a:t>x</a:t>
            </a:r>
            <a:r>
              <a:rPr lang="ru-RU" sz="2400" dirty="0" smtClean="0"/>
              <a:t>, 6</a:t>
            </a:r>
            <a:r>
              <a:rPr lang="ru-RU" sz="2400" dirty="0" smtClean="0"/>
              <a:t>) </a:t>
            </a:r>
            <a:r>
              <a:rPr lang="ru-RU" sz="2400" dirty="0" smtClean="0">
                <a:sym typeface="Symbol"/>
              </a:rPr>
              <a:t></a:t>
            </a:r>
            <a:r>
              <a:rPr lang="ru-RU" sz="2400" dirty="0" smtClean="0"/>
              <a:t> </a:t>
            </a:r>
            <a:r>
              <a:rPr lang="ru-RU" sz="2400" dirty="0" smtClean="0"/>
              <a:t>¬ДЕЛ(</a:t>
            </a:r>
            <a:r>
              <a:rPr lang="ru-RU" sz="2400" i="1" dirty="0" err="1" smtClean="0"/>
              <a:t>x</a:t>
            </a:r>
            <a:r>
              <a:rPr lang="ru-RU" sz="2400" dirty="0" smtClean="0"/>
              <a:t>, </a:t>
            </a:r>
            <a:r>
              <a:rPr lang="ru-RU" sz="2400" dirty="0" smtClean="0"/>
              <a:t>9)) = 1?</a:t>
            </a:r>
            <a:endParaRPr lang="ru-RU" sz="2400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42910" y="1928802"/>
            <a:ext cx="7572428" cy="1143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Решение</a:t>
            </a:r>
            <a:r>
              <a:rPr lang="ru-RU" sz="2400" b="1" dirty="0" smtClean="0"/>
              <a:t>. </a:t>
            </a:r>
            <a:r>
              <a:rPr lang="ru-RU" sz="2400" dirty="0" smtClean="0"/>
              <a:t>Запишем </a:t>
            </a:r>
            <a:r>
              <a:rPr lang="ru-RU" sz="2400" dirty="0" smtClean="0"/>
              <a:t>выражение в других обозначениях.</a:t>
            </a:r>
          </a:p>
          <a:p>
            <a:pPr lvl="0">
              <a:spcBef>
                <a:spcPct val="20000"/>
              </a:spcBef>
            </a:pPr>
            <a:r>
              <a:rPr lang="ru-RU" sz="2400" dirty="0" smtClean="0"/>
              <a:t>и </a:t>
            </a:r>
            <a:r>
              <a:rPr lang="ru-RU" sz="2400" dirty="0" smtClean="0"/>
              <a:t>преобразуем </a:t>
            </a:r>
            <a:r>
              <a:rPr lang="ru-RU" sz="2400" dirty="0" smtClean="0"/>
              <a:t>его:</a:t>
            </a:r>
          </a:p>
          <a:p>
            <a:pPr lvl="0">
              <a:spcBef>
                <a:spcPct val="20000"/>
              </a:spcBef>
            </a:pPr>
            <a:endParaRPr lang="ru-RU" sz="2400" dirty="0" smtClean="0"/>
          </a:p>
          <a:p>
            <a:pPr lvl="0">
              <a:spcBef>
                <a:spcPct val="20000"/>
              </a:spcBef>
            </a:pPr>
            <a:endParaRPr lang="ru-RU" sz="2400" dirty="0" smtClean="0"/>
          </a:p>
          <a:p>
            <a:pPr lvl="0">
              <a:spcBef>
                <a:spcPct val="20000"/>
              </a:spcBef>
            </a:pP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000760" y="4857760"/>
            <a:ext cx="221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Ответ: А=</a:t>
            </a:r>
            <a:r>
              <a:rPr lang="en-US" sz="2400" b="1" dirty="0" smtClean="0">
                <a:solidFill>
                  <a:srgbClr val="FF0000"/>
                </a:solidFill>
              </a:rPr>
              <a:t>18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3357563" y="2357438"/>
          <a:ext cx="2714625" cy="615950"/>
        </p:xfrm>
        <a:graphic>
          <a:graphicData uri="http://schemas.openxmlformats.org/presentationml/2006/ole">
            <p:oleObj spid="_x0000_s21505" name="Формула" r:id="rId3" imgW="1129810" imgH="253890" progId="Equation.3">
              <p:embed/>
            </p:oleObj>
          </a:graphicData>
        </a:graphic>
      </p:graphicFrame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09" name="Object 5"/>
          <p:cNvGraphicFramePr>
            <a:graphicFrameLocks noChangeAspect="1"/>
          </p:cNvGraphicFramePr>
          <p:nvPr/>
        </p:nvGraphicFramePr>
        <p:xfrm>
          <a:off x="428596" y="3286124"/>
          <a:ext cx="8691623" cy="642942"/>
        </p:xfrm>
        <a:graphic>
          <a:graphicData uri="http://schemas.openxmlformats.org/presentationml/2006/ole">
            <p:oleObj spid="_x0000_s21509" name="Формула" r:id="rId4" imgW="3479800" imgH="2540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420</Words>
  <PresentationFormat>Экран (4:3)</PresentationFormat>
  <Paragraphs>65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Microsoft Equation 3.0</vt:lpstr>
      <vt:lpstr>Задание № 15 ЕГЭ  Задачи с делимостью </vt:lpstr>
      <vt:lpstr>Немного теории</vt:lpstr>
      <vt:lpstr>№ 120</vt:lpstr>
      <vt:lpstr>№ 121</vt:lpstr>
      <vt:lpstr>№ 122</vt:lpstr>
      <vt:lpstr>№ 123</vt:lpstr>
      <vt:lpstr>№ 124</vt:lpstr>
      <vt:lpstr>№ 125</vt:lpstr>
      <vt:lpstr>ДЕМО ЕГЭ 2021</vt:lpstr>
      <vt:lpstr>Используемые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№ 15 ЕГЭ  Задачи с делимостью</dc:title>
  <dc:creator>Нина Савранская</dc:creator>
  <cp:lastModifiedBy>Нина Савранская</cp:lastModifiedBy>
  <cp:revision>19</cp:revision>
  <dcterms:created xsi:type="dcterms:W3CDTF">2021-03-02T15:11:14Z</dcterms:created>
  <dcterms:modified xsi:type="dcterms:W3CDTF">2021-03-02T18:19:34Z</dcterms:modified>
</cp:coreProperties>
</file>