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64" r:id="rId4"/>
    <p:sldId id="269" r:id="rId5"/>
    <p:sldId id="267" r:id="rId6"/>
    <p:sldId id="273" r:id="rId7"/>
    <p:sldId id="259" r:id="rId8"/>
    <p:sldId id="266" r:id="rId9"/>
    <p:sldId id="277" r:id="rId10"/>
    <p:sldId id="263" r:id="rId11"/>
    <p:sldId id="270" r:id="rId12"/>
    <p:sldId id="268" r:id="rId13"/>
    <p:sldId id="275" r:id="rId14"/>
    <p:sldId id="278" r:id="rId15"/>
    <p:sldId id="271" r:id="rId16"/>
    <p:sldId id="272" r:id="rId17"/>
    <p:sldId id="274" r:id="rId18"/>
    <p:sldId id="276" r:id="rId19"/>
    <p:sldId id="262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9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99E07-DDCC-46EF-BD76-F398C6B06E4F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D9D6-C68D-4F7A-BC71-EE3C8DDFC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245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99E07-DDCC-46EF-BD76-F398C6B06E4F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D9D6-C68D-4F7A-BC71-EE3C8DDFC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562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99E07-DDCC-46EF-BD76-F398C6B06E4F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D9D6-C68D-4F7A-BC71-EE3C8DDFC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690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99E07-DDCC-46EF-BD76-F398C6B06E4F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D9D6-C68D-4F7A-BC71-EE3C8DDFC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993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99E07-DDCC-46EF-BD76-F398C6B06E4F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D9D6-C68D-4F7A-BC71-EE3C8DDFC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199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99E07-DDCC-46EF-BD76-F398C6B06E4F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D9D6-C68D-4F7A-BC71-EE3C8DDFC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333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99E07-DDCC-46EF-BD76-F398C6B06E4F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D9D6-C68D-4F7A-BC71-EE3C8DDFC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883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99E07-DDCC-46EF-BD76-F398C6B06E4F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D9D6-C68D-4F7A-BC71-EE3C8DDFC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182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99E07-DDCC-46EF-BD76-F398C6B06E4F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D9D6-C68D-4F7A-BC71-EE3C8DDFC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963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99E07-DDCC-46EF-BD76-F398C6B06E4F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D9D6-C68D-4F7A-BC71-EE3C8DDFC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94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99E07-DDCC-46EF-BD76-F398C6B06E4F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D9D6-C68D-4F7A-BC71-EE3C8DDFC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546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99E07-DDCC-46EF-BD76-F398C6B06E4F}" type="datetimeFigureOut">
              <a:rPr lang="ru-RU" smtClean="0"/>
              <a:t>16.03.2025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6D9D6-C68D-4F7A-BC71-EE3C8DDFCA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26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0.png"/><Relationship Id="rId3" Type="http://schemas.openxmlformats.org/officeDocument/2006/relationships/image" Target="../media/image31.png"/><Relationship Id="rId7" Type="http://schemas.openxmlformats.org/officeDocument/2006/relationships/image" Target="../media/image75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9" Type="http://schemas.openxmlformats.org/officeDocument/2006/relationships/image" Target="../media/image75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61.png"/><Relationship Id="rId7" Type="http://schemas.openxmlformats.org/officeDocument/2006/relationships/image" Target="../media/image80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emf"/><Relationship Id="rId3" Type="http://schemas.openxmlformats.org/officeDocument/2006/relationships/image" Target="../media/image86.emf"/><Relationship Id="rId7" Type="http://schemas.openxmlformats.org/officeDocument/2006/relationships/image" Target="../media/image89.png"/><Relationship Id="rId12" Type="http://schemas.openxmlformats.org/officeDocument/2006/relationships/image" Target="../media/image62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0.png"/><Relationship Id="rId11" Type="http://schemas.openxmlformats.org/officeDocument/2006/relationships/image" Target="../media/image61.png"/><Relationship Id="rId5" Type="http://schemas.openxmlformats.org/officeDocument/2006/relationships/image" Target="../media/image88.png"/><Relationship Id="rId10" Type="http://schemas.openxmlformats.org/officeDocument/2006/relationships/image" Target="../media/image90.png"/><Relationship Id="rId4" Type="http://schemas.openxmlformats.org/officeDocument/2006/relationships/image" Target="../media/image87.png"/><Relationship Id="rId9" Type="http://schemas.openxmlformats.org/officeDocument/2006/relationships/image" Target="../media/image88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1.png"/><Relationship Id="rId7" Type="http://schemas.openxmlformats.org/officeDocument/2006/relationships/image" Target="../media/image94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openxmlformats.org/officeDocument/2006/relationships/image" Target="../media/image31.png"/><Relationship Id="rId4" Type="http://schemas.openxmlformats.org/officeDocument/2006/relationships/image" Target="../media/image9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7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33.png"/><Relationship Id="rId18" Type="http://schemas.openxmlformats.org/officeDocument/2006/relationships/image" Target="../media/image109.png"/><Relationship Id="rId3" Type="http://schemas.openxmlformats.org/officeDocument/2006/relationships/image" Target="../media/image99.png"/><Relationship Id="rId7" Type="http://schemas.openxmlformats.org/officeDocument/2006/relationships/image" Target="../media/image108.png"/><Relationship Id="rId12" Type="http://schemas.openxmlformats.org/officeDocument/2006/relationships/image" Target="../media/image106.png"/><Relationship Id="rId17" Type="http://schemas.openxmlformats.org/officeDocument/2006/relationships/image" Target="../media/image107.emf"/><Relationship Id="rId2" Type="http://schemas.openxmlformats.org/officeDocument/2006/relationships/image" Target="../media/image98.png"/><Relationship Id="rId16" Type="http://schemas.openxmlformats.org/officeDocument/2006/relationships/image" Target="../media/image1130.png"/><Relationship Id="rId20" Type="http://schemas.openxmlformats.org/officeDocument/2006/relationships/image" Target="../media/image1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emf"/><Relationship Id="rId11" Type="http://schemas.openxmlformats.org/officeDocument/2006/relationships/image" Target="../media/image105.png"/><Relationship Id="rId5" Type="http://schemas.openxmlformats.org/officeDocument/2006/relationships/image" Target="../media/image101.emf"/><Relationship Id="rId10" Type="http://schemas.openxmlformats.org/officeDocument/2006/relationships/image" Target="../media/image104.png"/><Relationship Id="rId19" Type="http://schemas.openxmlformats.org/officeDocument/2006/relationships/image" Target="../media/image61.png"/><Relationship Id="rId4" Type="http://schemas.openxmlformats.org/officeDocument/2006/relationships/image" Target="../media/image100.png"/><Relationship Id="rId9" Type="http://schemas.openxmlformats.org/officeDocument/2006/relationships/image" Target="../media/image10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12" Type="http://schemas.openxmlformats.org/officeDocument/2006/relationships/image" Target="../media/image28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emf"/><Relationship Id="rId5" Type="http://schemas.openxmlformats.org/officeDocument/2006/relationships/image" Target="../media/image21.png"/><Relationship Id="rId10" Type="http://schemas.openxmlformats.org/officeDocument/2006/relationships/image" Target="../media/image26.emf"/><Relationship Id="rId4" Type="http://schemas.openxmlformats.org/officeDocument/2006/relationships/image" Target="../media/image20.png"/><Relationship Id="rId9" Type="http://schemas.openxmlformats.org/officeDocument/2006/relationships/image" Target="../media/image25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emf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39.png"/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12" Type="http://schemas.openxmlformats.org/officeDocument/2006/relationships/image" Target="../media/image4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21.png"/><Relationship Id="rId5" Type="http://schemas.openxmlformats.org/officeDocument/2006/relationships/image" Target="../media/image43.png"/><Relationship Id="rId10" Type="http://schemas.openxmlformats.org/officeDocument/2006/relationships/image" Target="../media/image46.png"/><Relationship Id="rId4" Type="http://schemas.openxmlformats.org/officeDocument/2006/relationships/image" Target="../media/image42.png"/><Relationship Id="rId9" Type="http://schemas.openxmlformats.org/officeDocument/2006/relationships/image" Target="../media/image22.png"/><Relationship Id="rId14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3" Type="http://schemas.openxmlformats.org/officeDocument/2006/relationships/image" Target="../media/image50.png"/><Relationship Id="rId7" Type="http://schemas.openxmlformats.org/officeDocument/2006/relationships/image" Target="../media/image3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56.emf"/><Relationship Id="rId5" Type="http://schemas.openxmlformats.org/officeDocument/2006/relationships/image" Target="../media/image51.png"/><Relationship Id="rId10" Type="http://schemas.openxmlformats.org/officeDocument/2006/relationships/image" Target="../media/image55.png"/><Relationship Id="rId4" Type="http://schemas.openxmlformats.org/officeDocument/2006/relationships/image" Target="../media/image23.jpeg"/><Relationship Id="rId9" Type="http://schemas.openxmlformats.org/officeDocument/2006/relationships/image" Target="../media/image5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70369" y="539262"/>
            <a:ext cx="7651262" cy="2970701"/>
          </a:xfrm>
        </p:spPr>
        <p:txBody>
          <a:bodyPr>
            <a:normAutofit/>
          </a:bodyPr>
          <a:lstStyle/>
          <a:p>
            <a: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3333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Физика</a:t>
            </a:r>
            <a:b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3333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3333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ЕГЭ-2025 </a:t>
            </a:r>
            <a:b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3333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3333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Линия заданий №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1600" y="4453913"/>
            <a:ext cx="6908800" cy="1655762"/>
          </a:xfrm>
        </p:spPr>
        <p:txBody>
          <a:bodyPr/>
          <a:lstStyle/>
          <a:p>
            <a:r>
              <a:rPr lang="ru-RU" b="1" dirty="0">
                <a:solidFill>
                  <a:srgbClr val="000099"/>
                </a:solidFill>
              </a:rPr>
              <a:t>Левченко Елена Николаевна</a:t>
            </a:r>
          </a:p>
          <a:p>
            <a:r>
              <a:rPr lang="ru-RU" dirty="0">
                <a:solidFill>
                  <a:srgbClr val="000099"/>
                </a:solidFill>
              </a:rPr>
              <a:t>учитель физики МАОУ МО </a:t>
            </a:r>
            <a:r>
              <a:rPr lang="ru-RU" b="1" dirty="0">
                <a:solidFill>
                  <a:srgbClr val="000099"/>
                </a:solidFill>
              </a:rPr>
              <a:t>Павловский район </a:t>
            </a:r>
          </a:p>
          <a:p>
            <a:r>
              <a:rPr lang="ru-RU" dirty="0">
                <a:solidFill>
                  <a:srgbClr val="000099"/>
                </a:solidFill>
              </a:rPr>
              <a:t>СОШ № 2 имени И.М. Суворова</a:t>
            </a:r>
          </a:p>
        </p:txBody>
      </p:sp>
    </p:spTree>
    <p:extLst>
      <p:ext uri="{BB962C8B-B14F-4D97-AF65-F5344CB8AC3E}">
        <p14:creationId xmlns:p14="http://schemas.microsoft.com/office/powerpoint/2010/main" val="4098224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239EEDF-AADB-4D3F-2DEF-0A22088E9D49}"/>
              </a:ext>
            </a:extLst>
          </p:cNvPr>
          <p:cNvSpPr txBox="1"/>
          <p:nvPr/>
        </p:nvSpPr>
        <p:spPr>
          <a:xfrm>
            <a:off x="1989461" y="321154"/>
            <a:ext cx="34638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90170" algn="ctr">
              <a:spcAft>
                <a:spcPts val="800"/>
              </a:spcAft>
            </a:pPr>
            <a:r>
              <a:rPr lang="ru-RU" sz="1600" b="1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ДИНАМИКА. СТАТИКА. ГИДРОСТАТИКА</a:t>
            </a:r>
            <a:endParaRPr lang="ru-RU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580CA4-E567-2AAD-CC52-5DEB5D78D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1797" y="457652"/>
            <a:ext cx="5849640" cy="445326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3F4C0B4-E38E-F113-47C5-F53BC25BCA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883" y="3174440"/>
            <a:ext cx="5600914" cy="347295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52238A1-8488-3A4F-2BAD-8A3CE9D0C9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088" y="1123720"/>
            <a:ext cx="5600914" cy="205072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841300D-7B2C-0694-4A21-9BBACE4183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0002" y="5203253"/>
            <a:ext cx="4169670" cy="11518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C905EA0-4EA3-6B5A-2021-5976855C3E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29672" y="5021084"/>
            <a:ext cx="1844023" cy="1181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744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E47BED-42D9-B694-73F6-B351AB64C3C0}"/>
              </a:ext>
            </a:extLst>
          </p:cNvPr>
          <p:cNvSpPr txBox="1"/>
          <p:nvPr/>
        </p:nvSpPr>
        <p:spPr>
          <a:xfrm>
            <a:off x="1926865" y="452892"/>
            <a:ext cx="351954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РАБОТА. МОЩНОСТЬ. </a:t>
            </a:r>
          </a:p>
          <a:p>
            <a:pPr algn="ctr"/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ЗАКОНЫ СОХРАНЕНИЯ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49D92FC-142D-324B-7428-659F33DB1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44" y="1190703"/>
            <a:ext cx="5874056" cy="383817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E2732D2-92AB-C744-156F-42FC7121D3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7582" y="2699129"/>
            <a:ext cx="5410201" cy="383818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57D5D96-789A-F788-D302-E535023262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0464" y="236912"/>
            <a:ext cx="5487319" cy="246221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471103B-3C1C-FC76-F291-5F812BB332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426" y="5048172"/>
            <a:ext cx="5114605" cy="1356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6836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E47BED-42D9-B694-73F6-B351AB64C3C0}"/>
              </a:ext>
            </a:extLst>
          </p:cNvPr>
          <p:cNvSpPr txBox="1"/>
          <p:nvPr/>
        </p:nvSpPr>
        <p:spPr>
          <a:xfrm>
            <a:off x="4222214" y="424451"/>
            <a:ext cx="1456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5.6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6AA3410-2DFA-F21C-BDA0-DC23D85C16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4342" y="518660"/>
            <a:ext cx="2772264" cy="223702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6B061A6-A467-5983-0C9B-20526855A74F}"/>
              </a:ext>
            </a:extLst>
          </p:cNvPr>
          <p:cNvSpPr txBox="1"/>
          <p:nvPr/>
        </p:nvSpPr>
        <p:spPr>
          <a:xfrm>
            <a:off x="384475" y="1082888"/>
            <a:ext cx="852643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90170" algn="just">
              <a:spcAft>
                <a:spcPts val="800"/>
              </a:spcAft>
            </a:pPr>
            <a:r>
              <a:rPr lang="ru-RU" sz="1800" i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Спутник </a:t>
            </a:r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вращается </a:t>
            </a:r>
            <a:r>
              <a:rPr lang="ru-RU" sz="1800" i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круговой орбите </a:t>
            </a:r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вокруг некоторой планеты. Вследствие медленного изменения радиуса орбиты в интервале времени от t</a:t>
            </a:r>
            <a:r>
              <a:rPr lang="ru-RU" sz="1800" kern="12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t</a:t>
            </a:r>
            <a:r>
              <a:rPr lang="ru-RU" sz="1800" kern="12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модуль скорост</a:t>
            </a:r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800" i="1" kern="12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спутника изменяется с течением времени t так, как показано </a:t>
            </a:r>
            <a:r>
              <a:rPr lang="ru-RU" sz="1800" i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графике</a:t>
            </a:r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(см. рисунок). На основании анализа этого графика выберите </a:t>
            </a:r>
            <a:r>
              <a:rPr lang="ru-RU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верные утверждения, касающихся момента времени t</a:t>
            </a:r>
            <a:r>
              <a:rPr lang="ru-RU" sz="1800" kern="12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 укажите их номера.</a:t>
            </a:r>
            <a:endParaRPr lang="ru-RU" sz="1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4219AED-ED37-6F94-EA0D-0C77704A6B7E}"/>
              </a:ext>
            </a:extLst>
          </p:cNvPr>
          <p:cNvSpPr txBox="1"/>
          <p:nvPr/>
        </p:nvSpPr>
        <p:spPr>
          <a:xfrm>
            <a:off x="300167" y="3685256"/>
            <a:ext cx="6718431" cy="244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</a:t>
            </a:r>
            <a:r>
              <a:rPr lang="ru-RU" b="1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Радиус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орбиты спутника </a:t>
            </a:r>
            <a:r>
              <a:rPr lang="ru-RU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увеличился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1800" b="1" kern="1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раза.</a:t>
            </a:r>
            <a:endParaRPr lang="ru-RU" kern="1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18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</a:t>
            </a:r>
            <a:r>
              <a:rPr lang="ru-RU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Угловая скорость 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обращения спутника </a:t>
            </a:r>
            <a:r>
              <a:rPr lang="ru-RU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увеличилась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1800" b="1" kern="1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раз.</a:t>
            </a:r>
          </a:p>
          <a:p>
            <a:pPr algn="just">
              <a:spcAft>
                <a:spcPts val="800"/>
              </a:spcAft>
            </a:pPr>
            <a:r>
              <a:rPr lang="ru-RU" sz="18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</a:t>
            </a:r>
            <a:r>
              <a:rPr lang="ru-RU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Модуль центростремительного ускорени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спутника </a:t>
            </a:r>
            <a:r>
              <a:rPr lang="ru-RU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увеличился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1800" b="1" kern="1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раз.</a:t>
            </a:r>
          </a:p>
          <a:p>
            <a:pPr algn="just">
              <a:spcAft>
                <a:spcPts val="800"/>
              </a:spcAft>
            </a:pPr>
            <a:r>
              <a:rPr lang="ru-RU" sz="18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</a:t>
            </a:r>
            <a:r>
              <a:rPr lang="ru-RU" sz="18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Период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обращения спутника </a:t>
            </a:r>
            <a:r>
              <a:rPr lang="ru-RU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увеличился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1800" b="1" kern="1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раза.</a:t>
            </a:r>
          </a:p>
          <a:p>
            <a:pPr algn="just">
              <a:spcAft>
                <a:spcPts val="800"/>
              </a:spcAft>
            </a:pPr>
            <a:r>
              <a:rPr lang="ru-RU" sz="18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5) </a:t>
            </a:r>
            <a:r>
              <a:rPr lang="ru-RU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Модуль силы 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гравитационного притяжения спутника к планете </a:t>
            </a:r>
            <a:r>
              <a:rPr lang="ru-RU" sz="1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изменился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73067F33-43C0-97CC-0338-95F9E0FC2B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191" y="5541255"/>
            <a:ext cx="367489" cy="233857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91EEC5A9-077A-4483-B449-C9781C367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810" y="5154238"/>
            <a:ext cx="367489" cy="233857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B29ECFC3-8CFC-3F97-0243-D5C7523AAB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098" y="3806723"/>
            <a:ext cx="367489" cy="2338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00A3C2A4-2FD2-2E29-BEBA-BD40B2C6B782}"/>
                  </a:ext>
                </a:extLst>
              </p:cNvPr>
              <p:cNvSpPr txBox="1"/>
              <p:nvPr/>
            </p:nvSpPr>
            <p:spPr>
              <a:xfrm>
                <a:off x="6452249" y="3080214"/>
                <a:ext cx="5284186" cy="8438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800"/>
                  </a:spcAft>
                </a:pPr>
                <a:r>
                  <a:rPr lang="en-US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1)</a:t>
                </a:r>
                <a:r>
                  <a:rPr lang="en-US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 </a:t>
                </a:r>
                <a:r>
                  <a:rPr lang="en-US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ru-RU" sz="24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kern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𝐺𝑀</m:t>
                            </m:r>
                          </m:num>
                          <m:den>
                            <m:r>
                              <a:rPr lang="en-US" sz="24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sz="24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en-US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→ </a:t>
                </a:r>
                <a:r>
                  <a:rPr lang="en-US" b="1" i="1" kern="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 </a:t>
                </a:r>
                <a:r>
                  <a:rPr lang="ru-RU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ru-RU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kern="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 </a:t>
                </a:r>
                <a:r>
                  <a:rPr lang="en-US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ru-RU" sz="24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kern="0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𝐺𝑀</m:t>
                            </m:r>
                            <m:r>
                              <a:rPr lang="en-US" sz="2400" b="1" i="1" kern="0" smtClean="0">
                                <a:solidFill>
                                  <a:srgbClr val="C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en-US" sz="24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𝑅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sz="20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lang="ru-RU" sz="20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 →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kern="0" smtClean="0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 kern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num>
                      <m:den>
                        <m:r>
                          <a:rPr lang="en-US" sz="2400" b="1" i="1" kern="0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ru-RU" sz="2400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00A3C2A4-2FD2-2E29-BEBA-BD40B2C6B7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2249" y="3080214"/>
                <a:ext cx="5284186" cy="843885"/>
              </a:xfrm>
              <a:prstGeom prst="rect">
                <a:avLst/>
              </a:prstGeom>
              <a:blipFill>
                <a:blip r:embed="rId4"/>
                <a:stretch>
                  <a:fillRect l="-9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4D31E877-0A39-0501-EED1-015644E46374}"/>
                  </a:ext>
                </a:extLst>
              </p:cNvPr>
              <p:cNvSpPr txBox="1"/>
              <p:nvPr/>
            </p:nvSpPr>
            <p:spPr>
              <a:xfrm>
                <a:off x="7645444" y="3932203"/>
                <a:ext cx="4060319" cy="6240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800"/>
                  </a:spcAft>
                </a:pPr>
                <a:r>
                  <a:rPr lang="en-US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2)</a:t>
                </a:r>
                <a:r>
                  <a:rPr lang="en-US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 = wR    </a:t>
                </a:r>
                <a:r>
                  <a:rPr lang="en-US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ru-RU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 </a:t>
                </a:r>
                <a:r>
                  <a:rPr lang="en-US" sz="2400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num>
                      <m:den>
                        <m:r>
                          <a:rPr lang="en-US" sz="24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sz="2400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</a:t>
                </a:r>
                <a:r>
                  <a:rPr lang="en-US" b="1" i="1" kern="0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en-US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 =</a:t>
                </a:r>
                <a:r>
                  <a:rPr lang="en-US" sz="1600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1" i="1" kern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24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sz="2400" b="1" i="1" kern="0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sz="24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den>
                    </m:f>
                  </m:oMath>
                </a14:m>
                <a:endParaRPr lang="ru-RU" sz="2400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4D31E877-0A39-0501-EED1-015644E463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5444" y="3932203"/>
                <a:ext cx="4060319" cy="624082"/>
              </a:xfrm>
              <a:prstGeom prst="rect">
                <a:avLst/>
              </a:prstGeom>
              <a:blipFill>
                <a:blip r:embed="rId5"/>
                <a:stretch>
                  <a:fillRect l="-1201" b="-882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1C3DD996-9968-5035-AD81-DEFBDB2F15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156" y="3947055"/>
            <a:ext cx="478097" cy="478097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9DE335D0-7125-F895-817C-4B5EAEB66A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156" y="4282304"/>
            <a:ext cx="517955" cy="51795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6EFFE5FF-768E-9F18-FF66-2932651181E2}"/>
                  </a:ext>
                </a:extLst>
              </p:cNvPr>
              <p:cNvSpPr txBox="1"/>
              <p:nvPr/>
            </p:nvSpPr>
            <p:spPr>
              <a:xfrm>
                <a:off x="7651861" y="4582030"/>
                <a:ext cx="3451311" cy="6792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800"/>
                  </a:spcAft>
                </a:pPr>
                <a:r>
                  <a:rPr lang="en-US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3)</a:t>
                </a:r>
                <a:r>
                  <a:rPr lang="en-US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kern="10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ru-RU" i="1" kern="100" baseline="-2500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ц</a:t>
                </a:r>
                <a14:m>
                  <m:oMath xmlns:m="http://schemas.openxmlformats.org/officeDocument/2006/math">
                    <m:r>
                      <a:rPr lang="ru-RU" sz="2400" i="1" kern="100" baseline="-250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ru-RU" sz="2400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ru-RU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e>
                          <m:sup>
                            <m:r>
                              <a:rPr lang="ru-RU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ru-RU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ru-RU" i="1" kern="10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:r>
                  <a:rPr lang="en-US" b="1" i="1" kern="100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16</a:t>
                </a:r>
                <a:r>
                  <a:rPr lang="en-US" i="1" kern="10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ru-RU" i="1" kern="100" baseline="-2500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ц</a:t>
                </a:r>
                <a14:m>
                  <m:oMath xmlns:m="http://schemas.openxmlformats.org/officeDocument/2006/math">
                    <m:r>
                      <a:rPr lang="ru-RU" sz="2400" i="1" kern="100" baseline="-250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ru-RU" sz="2400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ru-RU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e>
                          <m:sup>
                            <m:r>
                              <a:rPr lang="ru-RU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ru-RU" sz="2400" b="1" i="1" kern="100" smtClean="0">
                                <a:solidFill>
                                  <a:srgbClr val="0070C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 kern="100">
                                <a:solidFill>
                                  <a:srgbClr val="0070C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ru-RU" sz="2400" b="1" i="1" kern="100">
                                <a:solidFill>
                                  <a:srgbClr val="0070C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 kern="100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ru-RU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ru-RU" sz="2200" i="1" kern="10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</a:t>
                </a:r>
                <a:endParaRPr lang="ru-RU" sz="2200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6EFFE5FF-768E-9F18-FF66-2932651181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1861" y="4582030"/>
                <a:ext cx="3451311" cy="679289"/>
              </a:xfrm>
              <a:prstGeom prst="rect">
                <a:avLst/>
              </a:prstGeom>
              <a:blipFill>
                <a:blip r:embed="rId7"/>
                <a:stretch>
                  <a:fillRect l="-14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2C90708-6307-4901-0B59-117FD65F366B}"/>
                  </a:ext>
                </a:extLst>
              </p:cNvPr>
              <p:cNvSpPr txBox="1"/>
              <p:nvPr/>
            </p:nvSpPr>
            <p:spPr>
              <a:xfrm>
                <a:off x="7440060" y="5369772"/>
                <a:ext cx="3548085" cy="6167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4)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i="1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</a:rPr>
                  <a:t>T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𝜋</m:t>
                        </m:r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𝑅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US" sz="2400" i="1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</a:rPr>
                  <a:t>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𝑇</m:t>
                        </m:r>
                      </m:num>
                      <m:den>
                        <m:r>
                          <a:rPr lang="en-US" sz="2400" b="1" i="1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sz="2400" i="1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</a:rPr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𝜋</m:t>
                        </m:r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𝑅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𝑣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∙</m:t>
                        </m:r>
                        <m:r>
                          <a:rPr lang="en-US" sz="24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𝟐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∙</m:t>
                        </m:r>
                        <m:r>
                          <a:rPr lang="en-US" sz="2400" b="1" i="1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ru-RU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2C90708-6307-4901-0B59-117FD65F36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0060" y="5369772"/>
                <a:ext cx="3548085" cy="616707"/>
              </a:xfrm>
              <a:prstGeom prst="rect">
                <a:avLst/>
              </a:prstGeom>
              <a:blipFill>
                <a:blip r:embed="rId8"/>
                <a:stretch>
                  <a:fillRect b="-89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A5DFFBF3-8784-2423-DC26-F7BA4A48CAFA}"/>
                  </a:ext>
                </a:extLst>
              </p:cNvPr>
              <p:cNvSpPr txBox="1"/>
              <p:nvPr/>
            </p:nvSpPr>
            <p:spPr>
              <a:xfrm>
                <a:off x="2977897" y="5900254"/>
                <a:ext cx="3605594" cy="6792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5)</a:t>
                </a:r>
                <a:r>
                  <a:rPr lang="en-US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ru-RU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т</a:t>
                </a:r>
                <a:r>
                  <a:rPr lang="en-US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𝐺𝑀𝑚</m:t>
                        </m:r>
                      </m:num>
                      <m:den>
                        <m:sSup>
                          <m:sSupPr>
                            <m:ctrlP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𝑅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</a:t>
                </a:r>
                <a:r>
                  <a:rPr lang="en-US" b="1" i="1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16</a:t>
                </a:r>
                <a:r>
                  <a:rPr lang="en-US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ru-RU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т</a:t>
                </a:r>
                <a:r>
                  <a:rPr lang="en-US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𝐺𝑀𝑚</m:t>
                        </m:r>
                        <m:sSup>
                          <m:sSupPr>
                            <m:ctrlPr>
                              <a:rPr lang="ru-RU" sz="2400" b="1" i="1">
                                <a:solidFill>
                                  <a:srgbClr val="C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solidFill>
                                  <a:srgbClr val="C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𝟒</m:t>
                            </m:r>
                          </m:e>
                          <m:sup>
                            <m:r>
                              <a:rPr lang="en-US" sz="2400" b="1" i="1">
                                <a:solidFill>
                                  <a:srgbClr val="C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𝑅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ru-RU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A5DFFBF3-8784-2423-DC26-F7BA4A48CA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7897" y="5900254"/>
                <a:ext cx="3605594" cy="679289"/>
              </a:xfrm>
              <a:prstGeom prst="rect">
                <a:avLst/>
              </a:prstGeom>
              <a:blipFill>
                <a:blip r:embed="rId9"/>
                <a:stretch>
                  <a:fillRect l="-169" b="-81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6A3C8FB1-E98B-D979-2F9E-97AD3A2AEFB2}"/>
              </a:ext>
            </a:extLst>
          </p:cNvPr>
          <p:cNvSpPr txBox="1"/>
          <p:nvPr/>
        </p:nvSpPr>
        <p:spPr>
          <a:xfrm>
            <a:off x="384475" y="2647228"/>
            <a:ext cx="7260969" cy="748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1600" kern="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kern="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Здесь: </a:t>
            </a:r>
            <a:r>
              <a:rPr lang="en-US" b="1" i="1" kern="0" dirty="0">
                <a:solidFill>
                  <a:srgbClr val="7030A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b="1" i="1" kern="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с</a:t>
            </a:r>
            <a:r>
              <a:rPr lang="ru-RU" b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корость спутника</a:t>
            </a:r>
            <a:r>
              <a:rPr lang="ru-RU" b="1" kern="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 есть </a:t>
            </a:r>
            <a:r>
              <a:rPr lang="en-US" b="1" i="1" kern="0" dirty="0">
                <a:solidFill>
                  <a:srgbClr val="7030A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b="1" i="1" kern="0" dirty="0">
                <a:solidFill>
                  <a:srgbClr val="7030A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1-я космическая скорость)</a:t>
            </a:r>
          </a:p>
          <a:p>
            <a:pPr algn="ctr">
              <a:spcAft>
                <a:spcPts val="800"/>
              </a:spcAft>
            </a:pPr>
            <a:r>
              <a:rPr lang="en-US" b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 </a:t>
            </a:r>
            <a:r>
              <a:rPr lang="ru-RU" b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радиус орбиты</a:t>
            </a:r>
            <a:endParaRPr lang="ru-RU" b="1" kern="1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40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40" grpId="0"/>
      <p:bldP spid="42" grpId="0"/>
      <p:bldP spid="44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E47BED-42D9-B694-73F6-B351AB64C3C0}"/>
              </a:ext>
            </a:extLst>
          </p:cNvPr>
          <p:cNvSpPr txBox="1"/>
          <p:nvPr/>
        </p:nvSpPr>
        <p:spPr>
          <a:xfrm>
            <a:off x="4767569" y="184084"/>
            <a:ext cx="1456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5.7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715DFD-001C-72D1-E44B-4A99837F3AA6}"/>
              </a:ext>
            </a:extLst>
          </p:cNvPr>
          <p:cNvSpPr txBox="1"/>
          <p:nvPr/>
        </p:nvSpPr>
        <p:spPr>
          <a:xfrm>
            <a:off x="778646" y="691915"/>
            <a:ext cx="9112266" cy="748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endParaRPr lang="ru-RU" sz="1800" b="1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89C840-B5C4-1145-CDD7-AF41DA2BF142}"/>
              </a:ext>
            </a:extLst>
          </p:cNvPr>
          <p:cNvSpPr txBox="1"/>
          <p:nvPr/>
        </p:nvSpPr>
        <p:spPr>
          <a:xfrm>
            <a:off x="967078" y="641799"/>
            <a:ext cx="110067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В лабораторной работе изучали движение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небольшого 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бруска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массой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kern="1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400 г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горизонтальной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шероховатой 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поверхности под действием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горизонтальной постоянной силы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равной по модулю </a:t>
            </a:r>
            <a:r>
              <a:rPr lang="ru-RU" b="1" kern="1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1,6 Н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Зависимость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скорости </a:t>
            </a:r>
            <a:r>
              <a:rPr lang="en-US" b="1" i="1" kern="1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ru-RU" b="1" kern="1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бруска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времени</a:t>
            </a:r>
            <a:r>
              <a:rPr lang="en-US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приведена в таблице. Выберите </a:t>
            </a: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верные утверждения на основании анализа представленной таблицы                       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CB95F44-B78A-B308-44AB-87ABAC82E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690" y="1867863"/>
            <a:ext cx="5423842" cy="79040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E42F54A-6467-0880-A770-C3F62B2F7662}"/>
              </a:ext>
            </a:extLst>
          </p:cNvPr>
          <p:cNvSpPr txBox="1"/>
          <p:nvPr/>
        </p:nvSpPr>
        <p:spPr>
          <a:xfrm>
            <a:off x="284269" y="2629919"/>
            <a:ext cx="6956623" cy="1887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Равнодействующая сил, 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действующих на брусок, равна </a:t>
            </a: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0,2 Н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800"/>
              </a:spcAft>
            </a:pP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Ускорение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бруска равно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 м/с</a:t>
            </a:r>
            <a:r>
              <a:rPr lang="ru-RU" sz="1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800"/>
              </a:spcAft>
            </a:pP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Коэффициент трения 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бруска о поверхность </a:t>
            </a: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0,2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800"/>
              </a:spcAft>
            </a:pP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Брусок движется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равноускоренно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800"/>
              </a:spcAft>
            </a:pP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5)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В момент времени </a:t>
            </a: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с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кинетическая энергия 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бруска равна </a:t>
            </a: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0,6 Дж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C5C26EB-D000-F1F8-C414-373D00B3CE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62" y="3070211"/>
            <a:ext cx="371888" cy="24386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EC92D8F-075A-4F86-CE84-E9DE121C1B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43" y="3595798"/>
            <a:ext cx="579170" cy="5791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58B8074-AAE8-4EC5-8E98-A9CA30A4CD6E}"/>
                  </a:ext>
                </a:extLst>
              </p:cNvPr>
              <p:cNvSpPr txBox="1"/>
              <p:nvPr/>
            </p:nvSpPr>
            <p:spPr>
              <a:xfrm>
                <a:off x="66497" y="4621641"/>
                <a:ext cx="6157134" cy="813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b="1" dirty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2) </a:t>
                </a:r>
                <a:r>
                  <a:rPr lang="en-US" b="1" dirty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4)</a:t>
                </a:r>
                <a:r>
                  <a:rPr lang="ru-RU" b="1" dirty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Из таблицы: происходят </a:t>
                </a:r>
                <a:r>
                  <a:rPr lang="ru-RU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равные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l-GR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b="1" i="1" kern="100" dirty="0">
                    <a:latin typeface="Georgia" panose="02040502050405020303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u</a:t>
                </a:r>
                <a:r>
                  <a:rPr lang="ru-RU" b="1" i="1" kern="100" dirty="0">
                    <a:latin typeface="Georgia" panose="02040502050405020303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 </a:t>
                </a:r>
                <a:r>
                  <a:rPr lang="ru-RU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равные </a:t>
                </a:r>
                <a:r>
                  <a:rPr lang="el-GR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:r>
                  <a:rPr lang="en-US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ru-RU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=</a:t>
                </a: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</a:t>
                </a:r>
                <a:r>
                  <a:rPr lang="en-US" b="1" i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r>
                  <a:rPr lang="en-US" b="1" i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b="1" i="1" kern="120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</a:rPr>
                  <a:t> </a:t>
                </a:r>
                <a:r>
                  <a:rPr lang="en-US" b="1" i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=</a:t>
                </a:r>
                <a:r>
                  <a:rPr lang="ru-RU" b="1" i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r>
                  <a:rPr lang="en-US" b="1" i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l-GR" sz="2000" b="1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𝜟</m:t>
                        </m:r>
                        <m:r>
                          <a:rPr lang="en-US" sz="20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𝒖</m:t>
                        </m:r>
                      </m:num>
                      <m:den>
                        <m:r>
                          <a:rPr lang="el-GR" sz="2000" b="1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𝜟</m:t>
                        </m:r>
                        <m:r>
                          <a:rPr lang="en-US" sz="2000" b="1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𝒕</m:t>
                        </m:r>
                        <m:r>
                          <a:rPr lang="en-US" sz="2000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b="1" i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= </a:t>
                </a:r>
                <a:r>
                  <a:rPr lang="en-US" b="1" i="1" kern="120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</a:rPr>
                  <a:t>const</a:t>
                </a:r>
                <a:r>
                  <a:rPr lang="ru-RU" b="1" i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       </a:t>
                </a:r>
                <a:r>
                  <a:rPr lang="en-US" b="1" i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=</a:t>
                </a:r>
                <a:r>
                  <a:rPr lang="ru-RU" b="1" i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kern="1200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l-GR" sz="2000" b="1" i="1" kern="120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sz="2000" b="1" i="1" kern="120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ru-RU" sz="2000" b="1" i="1" kern="120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ru-RU" sz="2000" b="1" i="1" kern="1200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l-GR" sz="2000" b="1" i="1" kern="120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ru-RU" sz="2000" b="1" kern="120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2000" b="1" i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b="1" kern="120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0,5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kern="1200">
                            <a:solidFill>
                              <a:srgbClr val="7030A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1" i="1" kern="1200">
                            <a:solidFill>
                              <a:srgbClr val="7030A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м</m:t>
                        </m:r>
                      </m:num>
                      <m:den>
                        <m:sSup>
                          <m:sSupPr>
                            <m:ctrlPr>
                              <a:rPr lang="ru-RU" sz="2000" b="1" i="1" kern="1200">
                                <a:solidFill>
                                  <a:srgbClr val="7030A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1" i="1" kern="1200">
                                <a:solidFill>
                                  <a:srgbClr val="7030A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с</m:t>
                            </m:r>
                          </m:e>
                          <m:sup>
                            <m:r>
                              <a:rPr lang="en-US" sz="2000" b="1" i="1" kern="1200">
                                <a:solidFill>
                                  <a:srgbClr val="7030A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ru-RU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58B8074-AAE8-4EC5-8E98-A9CA30A4CD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97" y="4621641"/>
                <a:ext cx="6157134" cy="813300"/>
              </a:xfrm>
              <a:prstGeom prst="rect">
                <a:avLst/>
              </a:prstGeom>
              <a:blipFill>
                <a:blip r:embed="rId5"/>
                <a:stretch>
                  <a:fillRect l="-891" t="-3731" b="-22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0417236F-64A8-682B-ACE3-71E2AF3C7870}"/>
                  </a:ext>
                </a:extLst>
              </p:cNvPr>
              <p:cNvSpPr txBox="1"/>
              <p:nvPr/>
            </p:nvSpPr>
            <p:spPr>
              <a:xfrm>
                <a:off x="334318" y="5922614"/>
                <a:ext cx="5493861" cy="6304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800"/>
                  </a:spcAft>
                </a:pPr>
                <a:r>
                  <a:rPr lang="en-US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5)</a:t>
                </a:r>
                <a:r>
                  <a:rPr lang="en-US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2 c: </a:t>
                </a:r>
                <a:r>
                  <a:rPr lang="en-US" b="1" i="1" kern="10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u </a:t>
                </a:r>
                <a:r>
                  <a:rPr lang="en-US" b="1" i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 </a:t>
                </a:r>
                <a:r>
                  <a:rPr lang="en-US" b="1" kern="100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</a:t>
                </a:r>
                <a:r>
                  <a:rPr lang="en-US" sz="2000" b="1" i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1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м</m:t>
                        </m:r>
                      </m:num>
                      <m:den>
                        <m:r>
                          <a:rPr lang="en-US" sz="2400" b="1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с</m:t>
                        </m:r>
                      </m:den>
                    </m:f>
                  </m:oMath>
                </a14:m>
                <a:r>
                  <a:rPr lang="en-US" sz="2400" b="1" i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Е</m:t>
                        </m:r>
                      </m:e>
                      <m:sub>
                        <m:r>
                          <a:rPr lang="en-US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𝐤</m:t>
                        </m:r>
                      </m:sub>
                    </m:sSub>
                    <m:r>
                      <a:rPr lang="ru-RU" b="1" i="1" ker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2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sz="22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sz="22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𝒖</m:t>
                            </m:r>
                          </m:e>
                          <m:sup>
                            <m:r>
                              <a:rPr lang="ru-RU" sz="22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ru-RU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200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2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sz="2200" b="1" i="1" kern="0" smtClean="0"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𝟎</m:t>
                            </m:r>
                            <m:r>
                              <a:rPr lang="en-US" sz="2200" b="1" i="1" kern="0"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ru-RU" sz="2200" b="1" i="1" kern="0"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𝟒</m:t>
                            </m:r>
                            <m:r>
                              <a:rPr lang="ru-RU" sz="2200" b="1" i="1" kern="0"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∙</m:t>
                            </m:r>
                            <m:r>
                              <a:rPr lang="en-US" sz="2200" b="1" i="1" kern="0"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e>
                          <m:sup>
                            <m:r>
                              <a:rPr lang="ru-RU" sz="22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ru-RU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200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0,2 </a:t>
                </a:r>
                <a:r>
                  <a:rPr lang="ru-RU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Дж</a:t>
                </a:r>
                <a:endParaRPr lang="ru-RU" kern="100" dirty="0">
                  <a:solidFill>
                    <a:srgbClr val="7030A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0417236F-64A8-682B-ACE3-71E2AF3C78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318" y="5922614"/>
                <a:ext cx="5493861" cy="630429"/>
              </a:xfrm>
              <a:prstGeom prst="rect">
                <a:avLst/>
              </a:prstGeom>
              <a:blipFill>
                <a:blip r:embed="rId6"/>
                <a:stretch>
                  <a:fillRect l="-999" b="-29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2BA34701-ECB6-E992-3547-E0C6D5F07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89" y="4218770"/>
            <a:ext cx="371888" cy="243861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73F4133C-6946-CDB3-70C4-F3E5A704A40F}"/>
              </a:ext>
            </a:extLst>
          </p:cNvPr>
          <p:cNvSpPr txBox="1"/>
          <p:nvPr/>
        </p:nvSpPr>
        <p:spPr>
          <a:xfrm>
            <a:off x="573854" y="5512282"/>
            <a:ext cx="47877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b="1" kern="12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b="1" i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b="1" kern="12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равнод.</a:t>
            </a:r>
            <a:r>
              <a:rPr lang="ru-RU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b="1" i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ru-RU" b="1" i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b="1" kern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0,4</a:t>
            </a:r>
            <a:r>
              <a:rPr lang="ru-RU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∙</a:t>
            </a:r>
            <a:r>
              <a:rPr lang="ru-RU" b="1" kern="12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0,5</a:t>
            </a:r>
            <a:r>
              <a:rPr lang="ru-RU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b="1" kern="12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0,2 Н</a:t>
            </a:r>
            <a:endParaRPr lang="ru-RU" dirty="0"/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5AA5F00C-9E14-D22F-9378-CA7E65AE57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316" y="2472809"/>
            <a:ext cx="579170" cy="57917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FAAE890-3737-7CDD-9058-B8FFBE4924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10111" y="1651105"/>
            <a:ext cx="3213253" cy="296675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BD12BADD-6642-19FB-43D2-EC007667CB8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02127" y="2404347"/>
            <a:ext cx="768163" cy="2255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F6AA6D7A-3586-D052-7FD2-279AA78BD867}"/>
                  </a:ext>
                </a:extLst>
              </p:cNvPr>
              <p:cNvSpPr txBox="1"/>
              <p:nvPr/>
            </p:nvSpPr>
            <p:spPr>
              <a:xfrm>
                <a:off x="5938092" y="4863401"/>
                <a:ext cx="6253908" cy="17417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800"/>
                  </a:spcAft>
                </a:pPr>
                <a:r>
                  <a:rPr lang="ru-RU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3) </a:t>
                </a:r>
                <a:r>
                  <a:rPr lang="ru-RU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По </a:t>
                </a:r>
                <a:r>
                  <a:rPr lang="en-US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II</a:t>
                </a:r>
                <a:r>
                  <a:rPr lang="ru-RU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закону Ньютона в проекции на оси Ох и Оу: </a:t>
                </a:r>
              </a:p>
              <a:p>
                <a:pPr algn="just">
                  <a:spcAft>
                    <a:spcPts val="800"/>
                  </a:spcAft>
                </a:pPr>
                <a:r>
                  <a:rPr lang="ru-RU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en-US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ma</a:t>
                </a:r>
                <a:r>
                  <a:rPr lang="ru-RU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ru-RU" b="1" kern="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тяги</a:t>
                </a:r>
                <a:r>
                  <a:rPr lang="en-US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</a:t>
                </a:r>
                <a:r>
                  <a:rPr lang="en-US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ru-RU" b="1" kern="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тр</a:t>
                </a:r>
                <a:r>
                  <a:rPr lang="ru-RU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en-US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 </a:t>
                </a:r>
                <a:r>
                  <a:rPr lang="ru-RU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mg</a:t>
                </a:r>
                <a:endParaRPr lang="ru-RU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800"/>
                  </a:spcAft>
                </a:pPr>
                <a:r>
                  <a:rPr lang="ru-RU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Сила трения скольжения: </a:t>
                </a:r>
                <a:r>
                  <a:rPr lang="en-US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ru-RU" b="1" kern="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тр</a:t>
                </a:r>
                <a:r>
                  <a:rPr lang="ru-RU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μN </a:t>
                </a:r>
                <a:r>
                  <a:rPr lang="ru-RU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μmg</a:t>
                </a:r>
                <a:endParaRPr lang="ru-RU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800"/>
                  </a:spcAft>
                </a:pPr>
                <a:r>
                  <a:rPr lang="en-US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ma = </a:t>
                </a:r>
                <a:r>
                  <a:rPr lang="en-US" b="1" i="1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ru-RU" b="1" kern="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тяги</a:t>
                </a:r>
                <a:r>
                  <a:rPr lang="en-US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– μmg</a:t>
                </a:r>
                <a:r>
                  <a:rPr lang="en-US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en-US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μ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b="1" i="1" kern="0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ru-RU" b="1" kern="0" baseline="-25000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тяги</m:t>
                        </m:r>
                        <m:r>
                          <a:rPr lang="ru-RU" b="1" i="1" kern="0" baseline="-2500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sz="20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– </m:t>
                        </m:r>
                        <m:r>
                          <a:rPr lang="en-US" sz="20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𝒎𝒂</m:t>
                        </m:r>
                      </m:num>
                      <m:den>
                        <m:r>
                          <a:rPr lang="en-US" sz="20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𝒎𝒈</m:t>
                        </m:r>
                      </m:den>
                    </m:f>
                  </m:oMath>
                </a14:m>
                <a:r>
                  <a:rPr lang="en-US" sz="2000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200" b="1" i="1" kern="0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sz="2200" b="1" i="1" kern="0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200" b="1" i="1" kern="0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sz="2200" b="1" i="1" kern="0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– </m:t>
                        </m:r>
                        <m:r>
                          <a:rPr lang="en-US" sz="2200" b="1" i="1" kern="0" smtClean="0">
                            <a:solidFill>
                              <a:srgbClr val="7030A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sz="2200" b="1" i="1" kern="0" smtClean="0">
                            <a:solidFill>
                              <a:srgbClr val="7030A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200" b="1" i="1" kern="0" smtClean="0">
                            <a:solidFill>
                              <a:srgbClr val="7030A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sz="2200" b="1" i="1" kern="0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sz="2200" b="1" i="1" kern="0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200" b="1" i="1" kern="0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en-US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sz="2000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0,35</a:t>
                </a:r>
                <a:endParaRPr lang="ru-RU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F6AA6D7A-3586-D052-7FD2-279AA78BD8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8092" y="4863401"/>
                <a:ext cx="6253908" cy="1741759"/>
              </a:xfrm>
              <a:prstGeom prst="rect">
                <a:avLst/>
              </a:prstGeom>
              <a:blipFill>
                <a:blip r:embed="rId10"/>
                <a:stretch>
                  <a:fillRect l="-780" t="-209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F559A3DD-2D77-0E82-0186-5DA04AB0504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86840" y="2162058"/>
            <a:ext cx="579170" cy="402371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9A24D31F-F05B-D12C-0B10-CD354F4612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829" y="3473868"/>
            <a:ext cx="371888" cy="243861"/>
          </a:xfrm>
          <a:prstGeom prst="rect">
            <a:avLst/>
          </a:prstGeom>
        </p:spPr>
      </p:pic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BF00E3E-FBFE-E2DF-7938-71EDE4AC0C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459188"/>
              </p:ext>
            </p:extLst>
          </p:nvPr>
        </p:nvGraphicFramePr>
        <p:xfrm>
          <a:off x="4032173" y="1855575"/>
          <a:ext cx="396609" cy="774344"/>
        </p:xfrm>
        <a:graphic>
          <a:graphicData uri="http://schemas.openxmlformats.org/drawingml/2006/table">
            <a:tbl>
              <a:tblPr firstRow="1" firstCol="1" bandRow="1"/>
              <a:tblGrid>
                <a:gridCol w="396609">
                  <a:extLst>
                    <a:ext uri="{9D8B030D-6E8A-4147-A177-3AD203B41FA5}">
                      <a16:colId xmlns:a16="http://schemas.microsoft.com/office/drawing/2014/main" val="3962588803"/>
                    </a:ext>
                  </a:extLst>
                </a:gridCol>
              </a:tblGrid>
              <a:tr h="774344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en-US" sz="1800" b="1" i="1" kern="0" baseline="-25000" dirty="0">
                          <a:solidFill>
                            <a:srgbClr val="7030A0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7173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033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8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E47BED-42D9-B694-73F6-B351AB64C3C0}"/>
              </a:ext>
            </a:extLst>
          </p:cNvPr>
          <p:cNvSpPr txBox="1"/>
          <p:nvPr/>
        </p:nvSpPr>
        <p:spPr>
          <a:xfrm>
            <a:off x="5367968" y="322583"/>
            <a:ext cx="1456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5.8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715DFD-001C-72D1-E44B-4A99837F3AA6}"/>
              </a:ext>
            </a:extLst>
          </p:cNvPr>
          <p:cNvSpPr txBox="1"/>
          <p:nvPr/>
        </p:nvSpPr>
        <p:spPr>
          <a:xfrm>
            <a:off x="778646" y="691915"/>
            <a:ext cx="9112266" cy="748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endParaRPr lang="ru-RU" sz="1800" b="1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7F2F18-7E3A-2952-1BFB-3CBF3BC08F80}"/>
              </a:ext>
            </a:extLst>
          </p:cNvPr>
          <p:cNvSpPr txBox="1"/>
          <p:nvPr/>
        </p:nvSpPr>
        <p:spPr>
          <a:xfrm>
            <a:off x="367227" y="691915"/>
            <a:ext cx="1145754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Автомобиль </a:t>
            </a:r>
            <a:r>
              <a:rPr lang="ru-RU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массой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т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проезжает </a:t>
            </a:r>
            <a:r>
              <a:rPr lang="ru-RU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верхнюю точку выпуклого 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моста, двигаясь с </a:t>
            </a:r>
            <a:r>
              <a:rPr lang="ru-RU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постоянной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по модулю </a:t>
            </a:r>
            <a:r>
              <a:rPr lang="ru-RU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скоростью 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равной </a:t>
            </a: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36 км/ч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Радиус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кривизны моста равен </a:t>
            </a:r>
            <a:r>
              <a:rPr lang="ru-RU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40 м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 Из приведённого ниже списка выберите </a:t>
            </a: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все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верные</a:t>
            </a: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утверждения, характеризующие движение автомобиля по мосту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EE6E7B-9CA3-DD8A-1BE8-848324353816}"/>
              </a:ext>
            </a:extLst>
          </p:cNvPr>
          <p:cNvSpPr txBox="1"/>
          <p:nvPr/>
        </p:nvSpPr>
        <p:spPr>
          <a:xfrm>
            <a:off x="223987" y="1583130"/>
            <a:ext cx="8863569" cy="3034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19380" algn="just">
              <a:spcAft>
                <a:spcPts val="800"/>
              </a:spcAft>
              <a:tabLst>
                <a:tab pos="384810" algn="l"/>
              </a:tabLs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Сила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 которой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мост действует на автомобиль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верхней точке моста,              меньше </a:t>
            </a: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20 000 Н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направлена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вертикально </a:t>
            </a:r>
            <a:r>
              <a:rPr lang="ru-RU" sz="1800" b="1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вниз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R="119380" algn="just">
              <a:spcAft>
                <a:spcPts val="800"/>
              </a:spcAft>
              <a:tabLst>
                <a:tab pos="384810" algn="l"/>
              </a:tabLs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Центростремительное ускорение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автомобиля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верхней точке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моста равно </a:t>
            </a: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2,5 м/с</a:t>
            </a:r>
            <a:r>
              <a:rPr lang="ru-RU" sz="1800" b="1" kern="1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R="119380"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Ускорение автомобиля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верхней точке моста направлено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противоположно              его скорости.</a:t>
            </a:r>
          </a:p>
          <a:p>
            <a:pPr marR="119380" algn="just">
              <a:spcAft>
                <a:spcPts val="800"/>
              </a:spcAft>
              <a:tabLst>
                <a:tab pos="384810" algn="l"/>
              </a:tabLs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Равнодействующая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сил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действующих на автомобиль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верхней точке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моста,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сонаправлена с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его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скоростью.</a:t>
            </a:r>
          </a:p>
          <a:p>
            <a:pPr algn="just"/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5)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верхней точке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моста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автомобиль действует на мост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 силой, равной                       по модулю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15 000 Н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b="1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10B3DDE-AF26-9803-311B-9C7D3CF265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9512" y="1739235"/>
            <a:ext cx="3011274" cy="290535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5B13064-0A89-C44C-2C72-84A81FC701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817" y="5327404"/>
            <a:ext cx="7900296" cy="123613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1C3A09C-4F00-DCA7-91CE-9655DEFCEE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0345" y="3465737"/>
            <a:ext cx="331636" cy="5791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0622215-F064-9420-D1C0-DFAE67606E26}"/>
                  </a:ext>
                </a:extLst>
              </p:cNvPr>
              <p:cNvSpPr txBox="1"/>
              <p:nvPr/>
            </p:nvSpPr>
            <p:spPr>
              <a:xfrm>
                <a:off x="9890912" y="3549051"/>
                <a:ext cx="468488" cy="4830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b="1" i="1" smtClean="0">
                              <a:solidFill>
                                <a:srgbClr val="3333CC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ru-RU" sz="2400" b="1" i="1" smtClean="0">
                                  <a:solidFill>
                                    <a:srgbClr val="3333C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sz="2400" b="1" i="1">
                                  <a:solidFill>
                                    <a:srgbClr val="3333CC"/>
                                  </a:solidFill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ru-RU" sz="2400" b="1" i="1">
                                  <a:solidFill>
                                    <a:srgbClr val="3333CC"/>
                                  </a:solidFill>
                                  <a:latin typeface="Cambria Math" panose="02040503050406030204" pitchFamily="18" charset="0"/>
                                </a:rPr>
                                <m:t>ц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ru-RU" sz="2400" b="1" i="1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0622215-F064-9420-D1C0-DFAE67606E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0912" y="3549051"/>
                <a:ext cx="468488" cy="483017"/>
              </a:xfrm>
              <a:prstGeom prst="rect">
                <a:avLst/>
              </a:prstGeom>
              <a:blipFill>
                <a:blip r:embed="rId5"/>
                <a:stretch>
                  <a:fillRect r="-3947" b="-63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D2C57B1-08C5-850C-653F-3D1344864336}"/>
                  </a:ext>
                </a:extLst>
              </p:cNvPr>
              <p:cNvSpPr txBox="1"/>
              <p:nvPr/>
            </p:nvSpPr>
            <p:spPr>
              <a:xfrm>
                <a:off x="367227" y="5658141"/>
                <a:ext cx="6160993" cy="4178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800"/>
                  </a:spcAft>
                </a:pPr>
                <a:r>
                  <a:rPr lang="ru-RU" sz="2000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3)</a:t>
                </a:r>
                <a:r>
                  <a:rPr lang="ru-RU" sz="20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000" b="1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sz="20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ru-RU" sz="20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ц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2000" b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вертикально </a:t>
                </a:r>
                <a:r>
                  <a:rPr lang="ru-RU" sz="2000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вниз </a:t>
                </a:r>
                <a:r>
                  <a:rPr lang="ru-RU" sz="20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ru-RU" sz="2000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к центру</a:t>
                </a:r>
                <a:r>
                  <a:rPr lang="ru-RU" sz="20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окружности)</a:t>
                </a:r>
                <a:endParaRPr lang="ru-RU" sz="2000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D2C57B1-08C5-850C-653F-3D13448643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227" y="5658141"/>
                <a:ext cx="6160993" cy="417871"/>
              </a:xfrm>
              <a:prstGeom prst="rect">
                <a:avLst/>
              </a:prstGeom>
              <a:blipFill>
                <a:blip r:embed="rId6"/>
                <a:stretch>
                  <a:fillRect l="-989" t="-7246" b="-202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94D0C985-9B92-8891-98AE-C4036D10ECCA}"/>
                  </a:ext>
                </a:extLst>
              </p:cNvPr>
              <p:cNvSpPr txBox="1"/>
              <p:nvPr/>
            </p:nvSpPr>
            <p:spPr>
              <a:xfrm>
                <a:off x="367227" y="4977068"/>
                <a:ext cx="3378321" cy="6792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800"/>
                  </a:spcAft>
                </a:pPr>
                <a:r>
                  <a:rPr lang="ru-RU" sz="2000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2)</a:t>
                </a:r>
                <a:r>
                  <a:rPr lang="ru-RU" sz="20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kern="10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ru-RU" sz="2000" b="1" i="1" kern="100" baseline="-2500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ц</a:t>
                </a:r>
                <a14:m>
                  <m:oMath xmlns:m="http://schemas.openxmlformats.org/officeDocument/2006/math">
                    <m:r>
                      <a:rPr lang="ru-RU" sz="2400" b="1" i="1" kern="100" baseline="-250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ru-RU" sz="2400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ru-RU" sz="2400" b="1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𝒗</m:t>
                            </m:r>
                          </m:e>
                          <m:sup>
                            <m:r>
                              <a:rPr lang="en-US" sz="24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ru-RU" sz="2400" b="1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𝑹</m:t>
                        </m:r>
                      </m:den>
                    </m:f>
                  </m:oMath>
                </a14:m>
                <a:r>
                  <a:rPr lang="en-US" sz="2400" i="1" kern="10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i="1" kern="10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kern="100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b="1" i="1" kern="100"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 kern="100"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lang="ru-RU" sz="2400" b="1" i="1" kern="100"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𝟎</m:t>
                            </m:r>
                          </m:e>
                          <m:sup>
                            <m:r>
                              <a:rPr lang="en-US" sz="2400" b="1" i="1" kern="100">
                                <a:solidFill>
                                  <a:srgbClr val="00206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 kern="10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ru-RU" sz="2400" b="1" i="1" kern="10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𝟒𝟎</m:t>
                        </m:r>
                      </m:den>
                    </m:f>
                  </m:oMath>
                </a14:m>
                <a:r>
                  <a:rPr lang="en-US" sz="2000" i="1" kern="100" dirty="0">
                    <a:solidFill>
                      <a:srgbClr val="3333CC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i="1" kern="10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sz="2000" b="1" kern="10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2,5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kern="100">
                            <a:solidFill>
                              <a:srgbClr val="7030A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000" b="1" i="1" kern="100">
                            <a:solidFill>
                              <a:srgbClr val="7030A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м</m:t>
                        </m:r>
                      </m:num>
                      <m:den>
                        <m:sSup>
                          <m:sSupPr>
                            <m:ctrlPr>
                              <a:rPr lang="ru-RU" sz="2000" b="1" i="1" kern="100">
                                <a:solidFill>
                                  <a:srgbClr val="7030A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sz="2000" b="1" i="1" kern="100">
                                <a:solidFill>
                                  <a:srgbClr val="7030A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с</m:t>
                            </m:r>
                          </m:e>
                          <m:sup>
                            <m:r>
                              <a:rPr lang="ru-RU" sz="2000" b="1" i="1" kern="100">
                                <a:solidFill>
                                  <a:srgbClr val="7030A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ru-RU" sz="2000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94D0C985-9B92-8891-98AE-C4036D10EC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227" y="4977068"/>
                <a:ext cx="3378321" cy="679289"/>
              </a:xfrm>
              <a:prstGeom prst="rect">
                <a:avLst/>
              </a:prstGeom>
              <a:blipFill>
                <a:blip r:embed="rId7"/>
                <a:stretch>
                  <a:fillRect l="-1805" b="-8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1F0A3367-BE17-8D19-D4D1-76E76293CEA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0994" y="4644585"/>
            <a:ext cx="8178719" cy="39935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99A188B6-D989-1D2F-1706-96402356AE3C}"/>
                  </a:ext>
                </a:extLst>
              </p:cNvPr>
              <p:cNvSpPr txBox="1"/>
              <p:nvPr/>
            </p:nvSpPr>
            <p:spPr>
              <a:xfrm>
                <a:off x="367227" y="6145099"/>
                <a:ext cx="3557792" cy="4721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800"/>
                  </a:spcAft>
                </a:pPr>
                <a:r>
                  <a:rPr lang="ru-RU" sz="2000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4)</a:t>
                </a:r>
                <a:r>
                  <a:rPr lang="ru-RU" sz="20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000" b="1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sz="20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𝑭</m:t>
                            </m:r>
                          </m:e>
                          <m:sub>
                            <m:r>
                              <a:rPr lang="ru-RU" sz="20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равн.</m:t>
                            </m:r>
                          </m:sub>
                        </m:sSub>
                      </m:e>
                    </m:acc>
                  </m:oMath>
                </a14:m>
                <a:r>
                  <a:rPr lang="ru-RU" sz="2000" b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n-US" sz="2000" b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000" b="1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sz="20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ru-RU" sz="20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ц</m:t>
                            </m:r>
                          </m:sub>
                        </m:sSub>
                      </m:e>
                    </m:acc>
                  </m:oMath>
                </a14:m>
                <a:r>
                  <a:rPr lang="ru-RU" sz="2000" b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000" b="1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sz="20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𝑭</m:t>
                            </m:r>
                          </m:e>
                          <m:sub>
                            <m:r>
                              <a:rPr lang="ru-RU" sz="20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равн.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2000" b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b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↑↑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000" b="1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sz="20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ru-RU" sz="2000" b="1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ц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2000" b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2000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99A188B6-D989-1D2F-1706-96402356AE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227" y="6145099"/>
                <a:ext cx="3557792" cy="472117"/>
              </a:xfrm>
              <a:prstGeom prst="rect">
                <a:avLst/>
              </a:prstGeom>
              <a:blipFill>
                <a:blip r:embed="rId9"/>
                <a:stretch>
                  <a:fillRect l="-1712" b="-153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E597DAA3-89BA-1B36-8A26-D1FA0CC8D8A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692937">
            <a:off x="3145023" y="6046387"/>
            <a:ext cx="1807354" cy="669539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527AFE36-F1D1-9964-4BDB-FB080753056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1283" y="1660697"/>
            <a:ext cx="371888" cy="243861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91ADC764-AA90-3E58-DE2B-89E2115D3E1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47567" y="3790560"/>
            <a:ext cx="579170" cy="57917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2038A3C2-7A65-CC91-B604-1D9369A7C72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57312" y="2039187"/>
            <a:ext cx="579170" cy="579170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10FCE9AC-96EB-FCF0-B761-3C1B113044C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5943" y="2687698"/>
            <a:ext cx="371888" cy="243861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190DC079-BC4C-2074-774D-9A48161DE2D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3987" y="3408763"/>
            <a:ext cx="371888" cy="2438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C949D99-3824-8CED-E42E-5B82115EF9D8}"/>
              </a:ext>
            </a:extLst>
          </p:cNvPr>
          <p:cNvSpPr txBox="1"/>
          <p:nvPr/>
        </p:nvSpPr>
        <p:spPr>
          <a:xfrm>
            <a:off x="8863448" y="4683052"/>
            <a:ext cx="3483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 т =</a:t>
            </a: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2000 кг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  <a:r>
              <a:rPr lang="ru-RU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36 км/ч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=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10 м/с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1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2" grpId="0"/>
      <p:bldP spid="34" grpId="0"/>
      <p:bldP spid="44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E47BED-42D9-B694-73F6-B351AB64C3C0}"/>
              </a:ext>
            </a:extLst>
          </p:cNvPr>
          <p:cNvSpPr txBox="1"/>
          <p:nvPr/>
        </p:nvSpPr>
        <p:spPr>
          <a:xfrm>
            <a:off x="4216725" y="319198"/>
            <a:ext cx="1456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5.9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1C3DD996-9968-5035-AD81-DEFBDB2F1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161" y="5148818"/>
            <a:ext cx="594615" cy="594615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9DE335D0-7125-F895-817C-4B5EAEB66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6381" y="4511858"/>
            <a:ext cx="628835" cy="6288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831204-BE34-2799-3223-794D2DCE9C83}"/>
              </a:ext>
            </a:extLst>
          </p:cNvPr>
          <p:cNvSpPr txBox="1"/>
          <p:nvPr/>
        </p:nvSpPr>
        <p:spPr>
          <a:xfrm>
            <a:off x="489102" y="1130401"/>
            <a:ext cx="835657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На наклонной плоскости </a:t>
            </a:r>
            <a:r>
              <a:rPr lang="ru-RU" i="1" u="sng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находится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брусок массой </a:t>
            </a: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кг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для которого составлена таблица зависимости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модуля силы трения </a:t>
            </a:r>
            <a:r>
              <a:rPr lang="en-US" b="1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ru-RU" kern="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угла наклона 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плоскости к горизонту </a:t>
            </a:r>
            <a:r>
              <a:rPr lang="ru-RU" b="1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α 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погрешностью, не превышающей 0,01 Н. На основании данных, приведённых в таблице, используя закон сухого трения, выберите </a:t>
            </a: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верные утверждения.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9300A7B-D772-72E6-4695-2D3F66D152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3" y="2768705"/>
            <a:ext cx="8175832" cy="69774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D3B457C-8B98-13F3-8841-E0A6D67EEF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8250" y="208919"/>
            <a:ext cx="2436846" cy="21138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D1D7BE3-CEF8-7992-B5ED-1F2788D3AE36}"/>
              </a:ext>
            </a:extLst>
          </p:cNvPr>
          <p:cNvSpPr txBox="1"/>
          <p:nvPr/>
        </p:nvSpPr>
        <p:spPr>
          <a:xfrm>
            <a:off x="265616" y="4291548"/>
            <a:ext cx="6997425" cy="244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Сила трения покоя не зависит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угла </a:t>
            </a:r>
            <a:r>
              <a:rPr lang="ru-RU" sz="1800" b="1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α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8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уменьшении угла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наклонной плоскости к горизонту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модуль силы трения скольжения увеличивается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8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ростом угла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наклона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модуль силы трения покоя увеличивается.</a:t>
            </a:r>
          </a:p>
          <a:p>
            <a:pPr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Коэффициент трения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скольжения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больше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0,25.</a:t>
            </a:r>
          </a:p>
          <a:p>
            <a:pPr algn="just">
              <a:spcAft>
                <a:spcPts val="8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5)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угол наклона больше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0,6 ра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д, брусок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скользит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наклонной плоскости.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93AB4A6-90FD-3C98-78FD-51B76BF95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602" y="5918162"/>
            <a:ext cx="628835" cy="62883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00F4291-5D42-68D7-4656-83E8B1C651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661" y="4368941"/>
            <a:ext cx="428572" cy="27272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8A32D7A-24DF-01D0-1568-D1B1EF8AC1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826" y="5727599"/>
            <a:ext cx="428572" cy="27272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6959132-0B29-A575-3C47-745A5E1DC724}"/>
              </a:ext>
            </a:extLst>
          </p:cNvPr>
          <p:cNvSpPr txBox="1"/>
          <p:nvPr/>
        </p:nvSpPr>
        <p:spPr>
          <a:xfrm>
            <a:off x="8838890" y="2716759"/>
            <a:ext cx="3076437" cy="81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20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b="1" kern="1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тр.ск </a:t>
            </a:r>
            <a:r>
              <a:rPr lang="ru-RU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μN</a:t>
            </a:r>
            <a:r>
              <a:rPr lang="ru-RU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ru-RU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∙</a:t>
            </a:r>
            <a:r>
              <a:rPr lang="en-US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ru-RU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∙</a:t>
            </a:r>
            <a:r>
              <a:rPr lang="en-US" b="1" i="1" kern="1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cosα</a:t>
            </a:r>
            <a:r>
              <a:rPr lang="ru-RU" b="1" kern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Aft>
                <a:spcPts val="800"/>
              </a:spcAft>
            </a:pPr>
            <a:r>
              <a:rPr lang="ru-RU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en-US" sz="2000" b="1" i="1" kern="1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ru-RU" sz="2000" b="1" i="1" kern="1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↑</a:t>
            </a:r>
            <a:r>
              <a:rPr lang="ru-RU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</a:t>
            </a:r>
            <a:r>
              <a:rPr lang="en-US" b="1" i="1" kern="1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b="1" kern="100" baseline="-250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тр.ск</a:t>
            </a:r>
            <a:r>
              <a:rPr lang="ru-RU" b="1" kern="1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ru-RU" b="1" kern="100" dirty="0">
              <a:solidFill>
                <a:srgbClr val="000099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AutoShape 2" descr="Picture background">
            <a:extLst>
              <a:ext uri="{FF2B5EF4-FFF2-40B4-BE49-F238E27FC236}">
                <a16:creationId xmlns:a16="http://schemas.microsoft.com/office/drawing/2014/main" id="{5C1310D5-01F8-4DF8-7A8E-3D5BC9E94B20}"/>
              </a:ext>
            </a:extLst>
          </p:cNvPr>
          <p:cNvSpPr>
            <a:spLocks noChangeAspect="1" noChangeArrowheads="1"/>
          </p:cNvSpPr>
          <p:nvPr/>
        </p:nvSpPr>
        <p:spPr bwMode="auto">
          <a:xfrm rot="15618335">
            <a:off x="5985500" y="3311950"/>
            <a:ext cx="304800" cy="21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987B812-91B1-023B-4393-A416BA99C7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 flipH="1">
            <a:off x="2334117" y="2570346"/>
            <a:ext cx="248675" cy="221022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D347979-0F94-92F3-7481-29154F1360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3565" y="3521742"/>
            <a:ext cx="5148669" cy="24867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FF0C710-B22B-4C97-E25A-D2DB0C7F0CDF}"/>
              </a:ext>
            </a:extLst>
          </p:cNvPr>
          <p:cNvSpPr txBox="1"/>
          <p:nvPr/>
        </p:nvSpPr>
        <p:spPr>
          <a:xfrm>
            <a:off x="2028553" y="3752424"/>
            <a:ext cx="990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kern="100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b="1" kern="100" baseline="-25000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тр.покоя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E197030-1EDE-EB01-A33E-33013C9BC3DC}"/>
              </a:ext>
            </a:extLst>
          </p:cNvPr>
          <p:cNvSpPr txBox="1"/>
          <p:nvPr/>
        </p:nvSpPr>
        <p:spPr>
          <a:xfrm>
            <a:off x="5661490" y="3773539"/>
            <a:ext cx="1386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kern="100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b="1" kern="100" baseline="-25000" dirty="0">
                <a:solidFill>
                  <a:srgbClr val="00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тр.скольжения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7239A89-670D-6C33-F1C2-CB01BFC7463F}"/>
              </a:ext>
            </a:extLst>
          </p:cNvPr>
          <p:cNvSpPr txBox="1"/>
          <p:nvPr/>
        </p:nvSpPr>
        <p:spPr>
          <a:xfrm>
            <a:off x="8628435" y="3719045"/>
            <a:ext cx="312097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US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b="1" kern="1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тр.пок. </a:t>
            </a:r>
            <a:r>
              <a:rPr lang="ru-RU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≠ </a:t>
            </a:r>
            <a:r>
              <a:rPr lang="en-US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μN</a:t>
            </a:r>
            <a:r>
              <a:rPr lang="en-US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r>
              <a:rPr lang="en-US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b="1" kern="1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тр.пок </a:t>
            </a:r>
            <a:r>
              <a:rPr lang="ru-RU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ru-RU" b="1" i="1" kern="1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ru-RU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∙</a:t>
            </a:r>
            <a:r>
              <a:rPr lang="en-US" b="1" i="1" kern="1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sinα</a:t>
            </a:r>
            <a:endParaRPr lang="ru-RU" b="1" kern="100" dirty="0">
              <a:solidFill>
                <a:srgbClr val="000099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 есть: </a:t>
            </a: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если </a:t>
            </a:r>
            <a:r>
              <a:rPr lang="en-US" sz="2000" b="1" i="1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α</a:t>
            </a:r>
            <a:r>
              <a:rPr lang="ru-RU" sz="2000" b="1" i="1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↑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то</a:t>
            </a: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i="1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</a:t>
            </a:r>
            <a:r>
              <a:rPr lang="ru-RU" b="1" baseline="-2500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тр.пок</a:t>
            </a:r>
            <a:r>
              <a:rPr lang="ru-RU" sz="2000" b="1" i="1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↑</a:t>
            </a:r>
            <a:endParaRPr lang="ru-RU" sz="2000" dirty="0">
              <a:solidFill>
                <a:srgbClr val="00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845B435-225B-B32E-6632-B5877BFD993B}"/>
                  </a:ext>
                </a:extLst>
              </p:cNvPr>
              <p:cNvSpPr txBox="1"/>
              <p:nvPr/>
            </p:nvSpPr>
            <p:spPr>
              <a:xfrm>
                <a:off x="7340206" y="5014682"/>
                <a:ext cx="3665764" cy="16866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800"/>
                  </a:spcAft>
                </a:pPr>
                <a:r>
                  <a:rPr lang="ru-RU" sz="1800" b="1" kern="10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4)</a:t>
                </a:r>
                <a:r>
                  <a:rPr lang="ru-RU" sz="1800" b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200" i="1" kern="10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sz="2200" i="1" kern="10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π</m:t>
                        </m:r>
                      </m:num>
                      <m:den>
                        <m:r>
                          <a:rPr lang="ru-RU" sz="2200" b="0" i="1" kern="10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ru-RU" sz="2200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ru-RU" sz="1800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60</a:t>
                </a:r>
                <a:r>
                  <a:rPr lang="ru-RU" sz="1800" kern="100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</a:t>
                </a:r>
                <a:r>
                  <a:rPr lang="ru-RU" sz="1800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200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ru-RU" sz="1800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200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200" b="0" i="1" kern="10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3,14</m:t>
                        </m:r>
                      </m:num>
                      <m:den>
                        <m:r>
                          <a:rPr lang="ru-RU" sz="2200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ru-RU" sz="2200" i="1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1800" b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≈ </a:t>
                </a:r>
                <a:r>
                  <a:rPr lang="ru-RU" sz="1800" kern="100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 рад</a:t>
                </a:r>
                <a:endParaRPr lang="ru-RU" sz="1400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spcAft>
                    <a:spcPts val="800"/>
                  </a:spcAft>
                </a:pPr>
                <a:r>
                  <a:rPr lang="ru-RU" i="1" kern="1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r>
                  <a:rPr lang="en-US" sz="1800" i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os</a:t>
                </a:r>
                <a:r>
                  <a:rPr lang="ru-RU" sz="1800" i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800" i="1" kern="10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sz="1800" i="1" kern="10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π</m:t>
                        </m:r>
                      </m:num>
                      <m:den>
                        <m:r>
                          <a:rPr lang="ru-RU" sz="1800" b="0" i="1" kern="10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1800" i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200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ru-RU" sz="1800" i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cos</a:t>
                </a:r>
                <a:r>
                  <a:rPr lang="ru-RU" sz="1800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60</a:t>
                </a:r>
                <a:r>
                  <a:rPr lang="ru-RU" sz="1800" kern="100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 </a:t>
                </a:r>
                <a14:m>
                  <m:oMath xmlns:m="http://schemas.openxmlformats.org/officeDocument/2006/math">
                    <m:r>
                      <a:rPr lang="ru-RU" sz="2200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ru-RU" sz="1800" i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1800" kern="100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0,5</a:t>
                </a:r>
                <a:endParaRPr lang="ru-RU" sz="1400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spcAft>
                    <a:spcPts val="800"/>
                  </a:spcAft>
                </a:pPr>
                <a:r>
                  <a:rPr lang="en-US" sz="1800" b="1" i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μ </a:t>
                </a:r>
                <a:r>
                  <a:rPr lang="ru-RU" sz="1800" i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2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2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2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ru-RU" sz="22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тр.ск</m:t>
                            </m:r>
                          </m:sub>
                        </m:sSub>
                      </m:num>
                      <m:den>
                        <m:r>
                          <a:rPr lang="en-US" sz="22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𝑚𝑔</m:t>
                        </m:r>
                        <m:r>
                          <a:rPr lang="ru-RU" sz="22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en-US" sz="22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𝑐𝑜𝑠</m:t>
                        </m:r>
                        <m:r>
                          <a:rPr lang="en-US" sz="22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ru-RU" sz="1800" i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200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ru-RU" sz="22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200" i="1" kern="10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2,13</m:t>
                        </m:r>
                      </m:num>
                      <m:den>
                        <m:r>
                          <a:rPr lang="ru-RU" sz="2200" i="1" kern="10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ru-RU" sz="22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∙10∙</m:t>
                        </m:r>
                        <m:r>
                          <a:rPr lang="ru-RU" sz="2200" i="1" kern="10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0,5</m:t>
                        </m:r>
                      </m:den>
                    </m:f>
                  </m:oMath>
                </a14:m>
                <a:r>
                  <a:rPr lang="ru-RU" sz="1800" i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1800" b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≈</a:t>
                </a:r>
                <a:r>
                  <a:rPr lang="ru-RU" sz="1800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1800" b="1" kern="10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0,213</a:t>
                </a:r>
                <a:endParaRPr lang="ru-RU" sz="1400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845B435-225B-B32E-6632-B5877BFD99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0206" y="5014682"/>
                <a:ext cx="3665764" cy="168661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2" name="Таблица 31">
            <a:extLst>
              <a:ext uri="{FF2B5EF4-FFF2-40B4-BE49-F238E27FC236}">
                <a16:creationId xmlns:a16="http://schemas.microsoft.com/office/drawing/2014/main" id="{B7BF9256-7964-01FB-BA2A-2D9B0ED164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59234"/>
              </p:ext>
            </p:extLst>
          </p:nvPr>
        </p:nvGraphicFramePr>
        <p:xfrm>
          <a:off x="7987228" y="2692396"/>
          <a:ext cx="794793" cy="858723"/>
        </p:xfrm>
        <a:graphic>
          <a:graphicData uri="http://schemas.openxmlformats.org/drawingml/2006/table">
            <a:tbl>
              <a:tblPr firstRow="1" firstCol="1" bandRow="1"/>
              <a:tblGrid>
                <a:gridCol w="794793">
                  <a:extLst>
                    <a:ext uri="{9D8B030D-6E8A-4147-A177-3AD203B41FA5}">
                      <a16:colId xmlns:a16="http://schemas.microsoft.com/office/drawing/2014/main" val="3962588803"/>
                    </a:ext>
                  </a:extLst>
                </a:gridCol>
              </a:tblGrid>
              <a:tr h="858723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en-US" sz="1800" b="1" i="1" kern="0" baseline="-25000" dirty="0">
                          <a:solidFill>
                            <a:srgbClr val="7030A0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7173333"/>
                  </a:ext>
                </a:extLst>
              </a:tr>
            </a:tbl>
          </a:graphicData>
        </a:graphic>
      </p:graphicFrame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DB68922-086B-1A33-0BD4-9C06B842BC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4638" y="1024568"/>
            <a:ext cx="624944" cy="39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50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3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E47BED-42D9-B694-73F6-B351AB64C3C0}"/>
              </a:ext>
            </a:extLst>
          </p:cNvPr>
          <p:cNvSpPr txBox="1"/>
          <p:nvPr/>
        </p:nvSpPr>
        <p:spPr>
          <a:xfrm>
            <a:off x="4767568" y="184084"/>
            <a:ext cx="17323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5.10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1C3DD996-9968-5035-AD81-DEFBDB2F1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41" y="1469147"/>
            <a:ext cx="608529" cy="608529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9DE335D0-7125-F895-817C-4B5EAEB66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08" y="1093688"/>
            <a:ext cx="615449" cy="6154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715DFD-001C-72D1-E44B-4A99837F3AA6}"/>
              </a:ext>
            </a:extLst>
          </p:cNvPr>
          <p:cNvSpPr txBox="1"/>
          <p:nvPr/>
        </p:nvSpPr>
        <p:spPr>
          <a:xfrm>
            <a:off x="778646" y="691915"/>
            <a:ext cx="9112266" cy="748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endParaRPr lang="ru-RU" sz="1800" b="1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14F67C0-15DD-9784-196D-5AC360EEB7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2460" y="786924"/>
            <a:ext cx="1991115" cy="18599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7920A90-3C1D-386E-7010-C7110261EEC6}"/>
              </a:ext>
            </a:extLst>
          </p:cNvPr>
          <p:cNvSpPr txBox="1"/>
          <p:nvPr/>
        </p:nvSpPr>
        <p:spPr>
          <a:xfrm>
            <a:off x="552637" y="662339"/>
            <a:ext cx="8991402" cy="3098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На рисунке представлен график изменения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кинетической энергии </a:t>
            </a:r>
            <a:r>
              <a:rPr lang="ru-RU" sz="1800" b="1" i="1" kern="1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свободно падающего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тела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течением времени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Какие утверждения </a:t>
            </a: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противоречат графику? 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  <a:tabLst>
                <a:tab pos="237490" algn="l"/>
              </a:tabLs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Тело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брошено под углом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горизонту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поверхности Земли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упало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балкон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  <a:tabLst>
                <a:tab pos="237490" algn="l"/>
              </a:tabLs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верхней точке траектории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скорость тела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примерно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2,83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раза меньше его начальной скорости.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  <a:tabLst>
                <a:tab pos="237490" algn="l"/>
              </a:tabLs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Конечная скорость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тела в </a:t>
            </a: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раза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меньше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начальной скорости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  <a:tabLst>
                <a:tab pos="237490" algn="l"/>
              </a:tabLs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Тело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брошено под углом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горизонту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поверхности Земли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упало в кузов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проезжавшего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мимо грузовика.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5)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Тело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брошено под углом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 горизонту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балкона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упало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поверхность Земли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362532-EF4C-7B1B-025F-A5BC5B11F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03" y="2739832"/>
            <a:ext cx="441094" cy="28069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6DD028A-4B6F-16FB-9E44-C03042EE59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549" y="3393464"/>
            <a:ext cx="463335" cy="29485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F6B3541-9950-D1BB-B61D-72055EFA56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548" y="2347039"/>
            <a:ext cx="463336" cy="294851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47A72168-D53F-92E2-E930-674D5FF9AA78}"/>
              </a:ext>
            </a:extLst>
          </p:cNvPr>
          <p:cNvSpPr txBox="1"/>
          <p:nvPr/>
        </p:nvSpPr>
        <p:spPr>
          <a:xfrm>
            <a:off x="9390567" y="3452540"/>
            <a:ext cx="2677097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b="1" i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«свободное падение» </a:t>
            </a:r>
            <a:r>
              <a:rPr lang="ru-RU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</a:t>
            </a:r>
            <a:r>
              <a:rPr lang="ru-RU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Aft>
                <a:spcPts val="800"/>
              </a:spcAft>
            </a:pPr>
            <a:r>
              <a:rPr lang="ru-RU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 </a:t>
            </a:r>
            <a:r>
              <a:rPr lang="en-US" b="1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b="1" kern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сопр.воздуха   </a:t>
            </a:r>
            <a:r>
              <a:rPr lang="ru-RU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</a:t>
            </a:r>
          </a:p>
          <a:p>
            <a:pPr algn="ctr">
              <a:spcAft>
                <a:spcPts val="800"/>
              </a:spcAft>
            </a:pPr>
            <a:r>
              <a:rPr lang="ru-RU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выполняется </a:t>
            </a:r>
            <a:r>
              <a:rPr lang="ru-RU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З.С.Э.</a:t>
            </a:r>
            <a:endParaRPr lang="ru-RU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r>
              <a:rPr lang="en-US" sz="2000" b="1" i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b="1" kern="0" baseline="-25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</a:t>
            </a:r>
            <a:r>
              <a:rPr lang="en-US" sz="2000" b="1" i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b="1" i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000" b="1" kern="0" baseline="-25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sz="2000" b="1" kern="0" baseline="-25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000" b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ru-RU" sz="2000" b="1" i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b="1" kern="0" baseline="-25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ru-RU" sz="2000" b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000" b="1" i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000" b="1" kern="0" baseline="-25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2000" kern="1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D5D2B5-5A1B-EE53-A28A-7823A83AD50B}"/>
              </a:ext>
            </a:extLst>
          </p:cNvPr>
          <p:cNvSpPr txBox="1"/>
          <p:nvPr/>
        </p:nvSpPr>
        <p:spPr>
          <a:xfrm>
            <a:off x="11268833" y="1416228"/>
            <a:ext cx="798831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6200" b="1" i="1" kern="0" baseline="-25000" dirty="0">
                <a:solidFill>
                  <a:srgbClr val="00B05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6042E1-AD61-CAEB-8E63-BD1E8ACF7690}"/>
              </a:ext>
            </a:extLst>
          </p:cNvPr>
          <p:cNvSpPr txBox="1"/>
          <p:nvPr/>
        </p:nvSpPr>
        <p:spPr>
          <a:xfrm>
            <a:off x="10775332" y="1289618"/>
            <a:ext cx="56186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6200" b="1" i="1" kern="0" baseline="-25000" dirty="0">
                <a:solidFill>
                  <a:srgbClr val="FF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4EBAC21-7C98-9581-7334-CBC05DF33579}"/>
              </a:ext>
            </a:extLst>
          </p:cNvPr>
          <p:cNvSpPr txBox="1"/>
          <p:nvPr/>
        </p:nvSpPr>
        <p:spPr>
          <a:xfrm>
            <a:off x="10210875" y="724356"/>
            <a:ext cx="6169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1800" b="1" i="1" kern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1800" b="1" kern="0" baseline="-250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ru-RU" sz="1800" b="1" kern="0" baseline="-250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1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24B637-0027-574E-9719-B67389BF4818}"/>
              </a:ext>
            </a:extLst>
          </p:cNvPr>
          <p:cNvSpPr txBox="1"/>
          <p:nvPr/>
        </p:nvSpPr>
        <p:spPr>
          <a:xfrm>
            <a:off x="11224400" y="2494778"/>
            <a:ext cx="7450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b="1" i="1" kern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b="1" kern="0" baseline="-250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ru-RU" b="1" kern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0</a:t>
            </a:r>
            <a:endParaRPr lang="ru-RU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6F08920-9AD5-4FA3-DEC8-765B00E8CE42}"/>
              </a:ext>
            </a:extLst>
          </p:cNvPr>
          <p:cNvSpPr txBox="1"/>
          <p:nvPr/>
        </p:nvSpPr>
        <p:spPr>
          <a:xfrm>
            <a:off x="10635409" y="2347039"/>
            <a:ext cx="7450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1800" b="1" i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1800" b="1" kern="0" baseline="-25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 min</a:t>
            </a:r>
            <a:endParaRPr lang="ru-RU" sz="14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BE02984-2F90-DD40-BE5B-8484C7812C9B}"/>
              </a:ext>
            </a:extLst>
          </p:cNvPr>
          <p:cNvSpPr txBox="1"/>
          <p:nvPr/>
        </p:nvSpPr>
        <p:spPr>
          <a:xfrm>
            <a:off x="10045451" y="116568"/>
            <a:ext cx="165424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6200" b="1" i="1" kern="0" baseline="-25000" dirty="0">
                <a:solidFill>
                  <a:srgbClr val="00B05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57BFC9B-C4AC-B5B5-199F-B056F7147D36}"/>
              </a:ext>
            </a:extLst>
          </p:cNvPr>
          <p:cNvSpPr txBox="1"/>
          <p:nvPr/>
        </p:nvSpPr>
        <p:spPr>
          <a:xfrm>
            <a:off x="1651097" y="3852163"/>
            <a:ext cx="79653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20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 как </a:t>
            </a:r>
            <a:r>
              <a:rPr lang="en-US" sz="2000" b="1" i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b="1" kern="0" baseline="-25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 min </a:t>
            </a:r>
            <a:r>
              <a:rPr lang="ru-RU" sz="2000" b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≠ 0</a:t>
            </a:r>
            <a:r>
              <a:rPr lang="ru-RU" sz="20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тело </a:t>
            </a:r>
            <a:r>
              <a:rPr lang="ru-RU" sz="2000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брошено под углом к горизонту</a:t>
            </a:r>
            <a:endParaRPr lang="ru-RU" sz="20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02326F9-21D0-9D3C-A4C5-DC1458379C7A}"/>
              </a:ext>
            </a:extLst>
          </p:cNvPr>
          <p:cNvSpPr txBox="1"/>
          <p:nvPr/>
        </p:nvSpPr>
        <p:spPr>
          <a:xfrm>
            <a:off x="1390000" y="4343813"/>
            <a:ext cx="72175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20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 как </a:t>
            </a:r>
            <a:r>
              <a:rPr lang="en-US" sz="2000" b="1" i="1" kern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b="1" kern="0" baseline="-250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="1" kern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kern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&lt; </a:t>
            </a:r>
            <a:r>
              <a:rPr lang="en-US" sz="2000" b="1" i="1" kern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b="1" kern="0" baseline="-250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ru-RU" sz="2000" b="1" kern="0" baseline="-250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kern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 из З.С.Э: </a:t>
            </a:r>
            <a:r>
              <a:rPr lang="en-US" sz="2000" b="1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000" b="1" kern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2000" b="1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000" b="1" kern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sz="2000" b="1" kern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0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2000" b="1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000" b="1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 </a:t>
            </a:r>
            <a:r>
              <a:rPr lang="en-US" sz="2000" b="1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="1" i="1" kern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000" b="1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ru-RU" sz="2000" b="1" u="sng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не верно</a:t>
            </a:r>
            <a:endParaRPr lang="ru-RU" sz="2000" u="sng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5FCD443-EFF0-3550-E48D-0E2F00E017D8}"/>
              </a:ext>
            </a:extLst>
          </p:cNvPr>
          <p:cNvSpPr txBox="1"/>
          <p:nvPr/>
        </p:nvSpPr>
        <p:spPr>
          <a:xfrm>
            <a:off x="2134955" y="4875646"/>
            <a:ext cx="57276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20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графика: </a:t>
            </a:r>
            <a:r>
              <a:rPr lang="en-US" sz="2000" b="1" i="1" kern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b="1" kern="0" baseline="-250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 </a:t>
            </a:r>
            <a:r>
              <a:rPr lang="ru-RU" sz="2000" b="1" kern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0 </a:t>
            </a:r>
            <a:r>
              <a:rPr lang="ru-RU" sz="20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ru-RU" sz="2000" b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верно, </a:t>
            </a:r>
            <a:r>
              <a:rPr lang="ru-RU" sz="2000" b="1" u="sng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4) не верно</a:t>
            </a:r>
            <a:endParaRPr lang="ru-RU" sz="1400" u="sng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3A23AC40-016B-384C-EB5D-55388E07D687}"/>
                  </a:ext>
                </a:extLst>
              </p:cNvPr>
              <p:cNvSpPr txBox="1"/>
              <p:nvPr/>
            </p:nvSpPr>
            <p:spPr>
              <a:xfrm>
                <a:off x="1069065" y="5391046"/>
                <a:ext cx="8321502" cy="10896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800"/>
                  </a:spcAft>
                </a:pPr>
                <a:r>
                  <a:rPr lang="ru-RU" sz="2000" b="1" kern="0" dirty="0">
                    <a:solidFill>
                      <a:srgbClr val="7030A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2)</a:t>
                </a:r>
                <a:r>
                  <a:rPr lang="ru-RU" sz="2000" kern="0" dirty="0">
                    <a:solidFill>
                      <a:srgbClr val="7030A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В верхней точке траектории: </a:t>
                </a:r>
                <a:r>
                  <a:rPr kumimoji="0" lang="en-US" sz="20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kumimoji="0" lang="ru-RU" sz="2000" b="1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 </a:t>
                </a:r>
                <a:r>
                  <a:rPr kumimoji="0" lang="en-US" sz="2000" b="1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max</a:t>
                </a:r>
                <a:r>
                  <a:rPr kumimoji="0" lang="ru-RU" sz="2000" b="1" i="0" u="none" strike="noStrike" kern="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b="1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=&gt; </a:t>
                </a:r>
                <a:r>
                  <a:rPr lang="en-US" sz="2000" b="1" i="1" kern="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sz="2000" b="1" kern="0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 min</a:t>
                </a:r>
                <a:endParaRPr lang="ru-RU" sz="2000" b="1" kern="0" baseline="-250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spcAft>
                    <a:spcPts val="800"/>
                  </a:spcAft>
                </a:pPr>
                <a:r>
                  <a:rPr lang="ru-RU" sz="20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Из графика  </a:t>
                </a:r>
                <a:r>
                  <a:rPr lang="en-US" sz="2000" b="1" i="1" kern="0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sz="2000" b="1" kern="0" baseline="-25000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ru-RU" sz="2000" b="1" kern="0" baseline="-25000" dirty="0">
                    <a:solidFill>
                      <a:srgbClr val="00B05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</a:t>
                </a:r>
                <a:r>
                  <a:rPr lang="ru-RU" sz="20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sz="2000" b="1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en-US" sz="2000" b="1" i="1" kern="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sz="2000" b="1" kern="0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 min</a:t>
                </a:r>
                <a:r>
                  <a:rPr lang="ru-RU" sz="20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kern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𝒎𝒗</m:t>
                            </m:r>
                          </m:e>
                          <m:sub>
                            <m:r>
                              <a:rPr lang="en-US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𝒐</m:t>
                            </m:r>
                          </m:sub>
                          <m:sup>
                            <m: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bSup>
                      </m:num>
                      <m:den>
                        <m:r>
                          <a:rPr lang="ru-RU" sz="24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ru-RU" sz="2400" b="1" i="1" ker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ru-RU" sz="24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𝟖</m:t>
                        </m:r>
                        <m:sSup>
                          <m:sSupPr>
                            <m:ctrlP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𝒗</m:t>
                            </m:r>
                          </m:e>
                          <m:sup>
                            <m: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ru-RU" sz="24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ru-RU" sz="2400" b="1" i="1" ker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2400" b="1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lang="en-US" sz="2000" b="1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 </a:t>
                </a:r>
                <a:r>
                  <a:rPr lang="ru-RU" sz="2400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𝒗</m:t>
                            </m:r>
                          </m:e>
                          <m:sub>
                            <m:r>
                              <a:rPr lang="en-US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𝐨</m:t>
                            </m:r>
                          </m:sub>
                        </m:sSub>
                      </m:num>
                      <m:den>
                        <m:rad>
                          <m:radPr>
                            <m:degHide m:val="on"/>
                            <m:ctrlP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𝟖</m:t>
                            </m:r>
                          </m:e>
                        </m:rad>
                      </m:den>
                    </m:f>
                  </m:oMath>
                </a14:m>
                <a:r>
                  <a:rPr lang="ru-RU" sz="2400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≈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𝒗</m:t>
                            </m:r>
                          </m:e>
                          <m:sub>
                            <m:r>
                              <a:rPr lang="en-US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𝐨</m:t>
                            </m:r>
                          </m:sub>
                        </m:sSub>
                      </m:num>
                      <m:den>
                        <m:r>
                          <a:rPr lang="en-US" sz="2400" b="1" i="1" kern="0">
                            <a:solidFill>
                              <a:srgbClr val="7030A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ru-RU" sz="2400" b="1" kern="0">
                            <a:solidFill>
                              <a:srgbClr val="7030A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400" b="1" i="1" kern="0">
                            <a:solidFill>
                              <a:srgbClr val="7030A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𝟖𝟑</m:t>
                        </m:r>
                      </m:den>
                    </m:f>
                  </m:oMath>
                </a14:m>
                <a:endParaRPr lang="ru-RU" sz="2000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3A23AC40-016B-384C-EB5D-55388E07D6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065" y="5391046"/>
                <a:ext cx="8321502" cy="1089657"/>
              </a:xfrm>
              <a:prstGeom prst="rect">
                <a:avLst/>
              </a:prstGeom>
              <a:blipFill>
                <a:blip r:embed="rId5"/>
                <a:stretch>
                  <a:fillRect t="-2793" b="-22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931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3" grpId="0"/>
      <p:bldP spid="17" grpId="0"/>
      <p:bldP spid="19" grpId="0"/>
      <p:bldP spid="21" grpId="0"/>
      <p:bldP spid="23" grpId="0"/>
      <p:bldP spid="24" grpId="0"/>
      <p:bldP spid="26" grpId="0"/>
      <p:bldP spid="28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E47BED-42D9-B694-73F6-B351AB64C3C0}"/>
              </a:ext>
            </a:extLst>
          </p:cNvPr>
          <p:cNvSpPr txBox="1"/>
          <p:nvPr/>
        </p:nvSpPr>
        <p:spPr>
          <a:xfrm>
            <a:off x="5495599" y="123215"/>
            <a:ext cx="19324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5.11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1AF420-6E27-BAB9-6E91-3A85F738834D}"/>
              </a:ext>
            </a:extLst>
          </p:cNvPr>
          <p:cNvSpPr txBox="1"/>
          <p:nvPr/>
        </p:nvSpPr>
        <p:spPr>
          <a:xfrm>
            <a:off x="1222100" y="430054"/>
            <a:ext cx="108407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На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длинной, прочной, невесомой и нерастяжимой 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нити подвешен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небольшой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шар массой </a:t>
            </a:r>
            <a:r>
              <a:rPr lang="ru-RU" b="1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 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</a:t>
            </a:r>
            <a:r>
              <a:rPr lang="ru-RU" i="1" kern="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(см. рисунок). В шар попадает и застревает в нём горизонтально летящая пуля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массой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 этого шар с пулей совершает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малые колебания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Выберите </a:t>
            </a:r>
            <a:r>
              <a:rPr lang="ru-RU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верные утверждения, характеризующих движение шара и пули. Сопротивление воздуха пренебрежимо мало. </a:t>
            </a:r>
            <a:endParaRPr lang="ru-RU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3385146-AB43-8865-6F2C-6C9ACE73C2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7218" y="1580024"/>
            <a:ext cx="1995067" cy="197709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8EC36CB-DAAE-BCAE-FF0F-CC2D4E28302B}"/>
              </a:ext>
            </a:extLst>
          </p:cNvPr>
          <p:cNvSpPr txBox="1"/>
          <p:nvPr/>
        </p:nvSpPr>
        <p:spPr>
          <a:xfrm>
            <a:off x="233405" y="1737713"/>
            <a:ext cx="9215801" cy="2718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  <a:tabLst>
                <a:tab pos="237490" algn="l"/>
              </a:tabLs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Амплитуда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колебаний шара с пулей тем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меньше,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чем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больше масса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шара </a:t>
            </a:r>
            <a:r>
              <a:rPr lang="ru-RU" sz="1800" b="1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  <a:tabLst>
                <a:tab pos="237490" algn="l"/>
              </a:tabLs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Период колебаний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шара с пулей тем больше, чем больше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масса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пули </a:t>
            </a:r>
            <a:r>
              <a:rPr lang="ru-RU" sz="1800" b="1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  <a:tabLst>
                <a:tab pos="237490" algn="l"/>
              </a:tabLs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Для системы тел «пуля и шар» </a:t>
            </a:r>
            <a:r>
              <a:rPr lang="ru-RU" sz="1800" i="1" u="sng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процессе колебаний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поле силы тяжести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Земли выполняется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 сохранения импульса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сумма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потенциальной и кинетической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энергий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неизменна.</a:t>
            </a:r>
            <a:endParaRPr lang="ru-RU" sz="1800" i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  <a:tabLst>
                <a:tab pos="237490" algn="l"/>
              </a:tabLs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К системе тел «пуля</a:t>
            </a: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шар» </a:t>
            </a:r>
            <a:r>
              <a:rPr lang="ru-RU" sz="1800" i="1" u="sng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процессе застревания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пули применим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 сохранения импульса.</a:t>
            </a:r>
            <a:endParaRPr lang="ru-RU" sz="1800" i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попадания пули шар вместе с пулей движется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ускорением g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0DB5177-AB57-6EE1-C92B-E133FDF8DD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0218592" y="2981953"/>
            <a:ext cx="222524" cy="77121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DB0D106-D65F-E655-F0FC-AB8C54D51F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9085" y="3230972"/>
            <a:ext cx="768163" cy="225572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59325C3-CF54-287E-6C27-B2021C472E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7220" y="3382728"/>
            <a:ext cx="7628204" cy="32446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720E3AA7-09AD-CDB7-03AD-AB0DF2B1DC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56847" y="3397953"/>
            <a:ext cx="6992637" cy="4123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4EDA2B89-C7D3-84B8-9DC2-33A9BA8692EC}"/>
                  </a:ext>
                </a:extLst>
              </p:cNvPr>
              <p:cNvSpPr txBox="1"/>
              <p:nvPr/>
            </p:nvSpPr>
            <p:spPr>
              <a:xfrm>
                <a:off x="435703" y="4351996"/>
                <a:ext cx="6911918" cy="8438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800"/>
                  </a:spcAft>
                </a:pPr>
                <a:r>
                  <a:rPr lang="ru-RU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1)</a:t>
                </a:r>
                <a:r>
                  <a:rPr lang="ru-RU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Амплитуда</a:t>
                </a:r>
                <a:r>
                  <a:rPr lang="ru-RU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скорости: </a:t>
                </a:r>
                <a:r>
                  <a:rPr lang="en-US" sz="2000" b="1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 </a:t>
                </a:r>
                <a:r>
                  <a:rPr lang="ru-RU" sz="2000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𝒎𝒗</m:t>
                            </m:r>
                          </m:e>
                          <m:sub>
                            <m: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𝒐</m:t>
                            </m:r>
                          </m:sub>
                        </m:sSub>
                      </m:num>
                      <m:den>
                        <m:r>
                          <a:rPr lang="ru-RU" sz="24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ru-RU" sz="24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den>
                    </m:f>
                  </m:oMath>
                </a14:m>
                <a:r>
                  <a:rPr lang="ru-RU" sz="2400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en-US" sz="2000" b="1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 </a:t>
                </a:r>
                <a:r>
                  <a:rPr lang="ru-RU" sz="2000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sz="2400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2400" b="1" kern="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max</a:t>
                </a:r>
                <a:r>
                  <a:rPr lang="ru-RU" sz="2000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∙</a:t>
                </a:r>
                <a:r>
                  <a:rPr lang="en-US" sz="2000" b="1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</a:t>
                </a:r>
                <a:r>
                  <a:rPr lang="ru-RU" sz="2000" b="1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14:m>
                  <m:oMath xmlns:m="http://schemas.openxmlformats.org/officeDocument/2006/math">
                    <m:r>
                      <a:rPr lang="ru-RU" sz="2400" b="1" i="1" kern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sz="2400" b="1" i="1" kern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US" sz="2400" b="1" kern="0" baseline="-25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max</m:t>
                    </m:r>
                    <m:rad>
                      <m:radPr>
                        <m:degHide m:val="on"/>
                        <m:ctrlPr>
                          <a:rPr lang="ru-RU" sz="24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𝒈</m:t>
                            </m:r>
                          </m:num>
                          <m:den>
                            <m: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𝒍</m:t>
                            </m:r>
                          </m:den>
                        </m:f>
                      </m:e>
                    </m:rad>
                  </m:oMath>
                </a14:m>
                <a:r>
                  <a:rPr lang="ru-RU" sz="2000" b="1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endParaRPr lang="ru-RU" sz="2400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4EDA2B89-C7D3-84B8-9DC2-33A9BA8692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703" y="4351996"/>
                <a:ext cx="6911918" cy="843885"/>
              </a:xfrm>
              <a:prstGeom prst="rect">
                <a:avLst/>
              </a:prstGeom>
              <a:blipFill>
                <a:blip r:embed="rId7"/>
                <a:stretch>
                  <a:fillRect l="-70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B41172AC-8515-F6DB-A337-A9A0D6CAE3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3859062" y="4874857"/>
            <a:ext cx="374558" cy="109989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3678ACB8-65FB-1C9D-0C24-635663DE35A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0800000">
            <a:off x="3175013" y="4593548"/>
            <a:ext cx="109738" cy="377985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6E412C1C-2C5B-E30B-3635-34E7BCB3ABD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40496" y="4597066"/>
            <a:ext cx="109738" cy="37798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04CF97E6-21EF-31BA-1C9E-DB6923336EC0}"/>
                  </a:ext>
                </a:extLst>
              </p:cNvPr>
              <p:cNvSpPr txBox="1"/>
              <p:nvPr/>
            </p:nvSpPr>
            <p:spPr>
              <a:xfrm>
                <a:off x="407594" y="4869340"/>
                <a:ext cx="8867422" cy="7813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800"/>
                  </a:spcAft>
                </a:pPr>
                <a:r>
                  <a:rPr lang="ru-RU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2) </a:t>
                </a:r>
                <a:r>
                  <a:rPr lang="ru-RU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Т = 2π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ru-RU" sz="22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sz="22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𝒍</m:t>
                            </m:r>
                          </m:num>
                          <m:den>
                            <m:r>
                              <a:rPr lang="ru-RU" sz="22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𝒈</m:t>
                            </m:r>
                          </m:den>
                        </m:f>
                      </m:e>
                    </m:rad>
                  </m:oMath>
                </a14:m>
                <a:r>
                  <a:rPr lang="ru-RU" sz="22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=&gt; </a:t>
                </a:r>
                <a:r>
                  <a:rPr lang="en-US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 </a:t>
                </a:r>
                <a:r>
                  <a:rPr lang="ru-RU" b="1" u="sng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не</a:t>
                </a:r>
                <a:r>
                  <a:rPr lang="ru-RU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изменяется </a:t>
                </a:r>
                <a:r>
                  <a:rPr lang="ru-RU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(Т </a:t>
                </a:r>
                <a:r>
                  <a:rPr lang="ru-RU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не </a:t>
                </a:r>
                <a:r>
                  <a:rPr lang="ru-RU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зависит</a:t>
                </a:r>
                <a:r>
                  <a:rPr lang="ru-RU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от</a:t>
                </a:r>
                <a:r>
                  <a:rPr lang="ru-RU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и</a:t>
                </a:r>
                <a:r>
                  <a:rPr lang="ru-RU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ru-RU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ru-RU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04CF97E6-21EF-31BA-1C9E-DB6923336E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594" y="4869340"/>
                <a:ext cx="8867422" cy="781304"/>
              </a:xfrm>
              <a:prstGeom prst="rect">
                <a:avLst/>
              </a:prstGeom>
              <a:blipFill>
                <a:blip r:embed="rId11"/>
                <a:stretch>
                  <a:fillRect l="-61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88A3450F-F382-1CEC-9244-62AEA364BB1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3207" y="2139727"/>
            <a:ext cx="402124" cy="263208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6CD36908-C1E9-5C44-7A27-DFF13F594A1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4239" y="1557734"/>
            <a:ext cx="595408" cy="595408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648E3D6A-FC8E-D719-8F96-F7619A262FD2}"/>
              </a:ext>
            </a:extLst>
          </p:cNvPr>
          <p:cNvSpPr txBox="1"/>
          <p:nvPr/>
        </p:nvSpPr>
        <p:spPr>
          <a:xfrm>
            <a:off x="435703" y="5568536"/>
            <a:ext cx="7257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ru-RU" b="1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З.С.И</a:t>
            </a:r>
            <a:r>
              <a:rPr lang="ru-RU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b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 </a:t>
            </a:r>
            <a:r>
              <a:rPr lang="ru-RU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выполняется</a:t>
            </a:r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т.к. в процессе колебаний </a:t>
            </a:r>
            <a:r>
              <a:rPr lang="en-US" b="1" i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v</a:t>
            </a:r>
            <a:r>
              <a:rPr lang="ru-RU" i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ru-RU" b="1" i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изменяется</a:t>
            </a:r>
            <a:r>
              <a:rPr lang="ru-RU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endParaRPr lang="ru-RU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024D50E-BBA3-F111-D739-04225E96A6EC}"/>
              </a:ext>
            </a:extLst>
          </p:cNvPr>
          <p:cNvSpPr txBox="1"/>
          <p:nvPr/>
        </p:nvSpPr>
        <p:spPr>
          <a:xfrm>
            <a:off x="7347621" y="5639592"/>
            <a:ext cx="305928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b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ru-RU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колебаниях </a:t>
            </a:r>
            <a:r>
              <a:rPr lang="ru-RU" b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ускорение</a:t>
            </a:r>
            <a:r>
              <a:rPr lang="ru-RU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всегда</a:t>
            </a:r>
            <a:r>
              <a:rPr lang="ru-RU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изменяется             </a:t>
            </a:r>
            <a:r>
              <a:rPr lang="ru-RU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закону </a:t>
            </a:r>
            <a:r>
              <a:rPr lang="en-US" b="1" i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i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ru-RU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ru-RU" sz="2000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ACD1D89F-CBA6-949F-1890-3F2FC6138681}"/>
                  </a:ext>
                </a:extLst>
              </p:cNvPr>
              <p:cNvSpPr txBox="1"/>
              <p:nvPr/>
            </p:nvSpPr>
            <p:spPr>
              <a:xfrm>
                <a:off x="11014501" y="2077390"/>
                <a:ext cx="38656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ru-RU" sz="24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𝒍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ACD1D89F-CBA6-949F-1890-3F2FC61386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4501" y="2077390"/>
                <a:ext cx="386568" cy="46166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606D4584-E73A-78FF-8EB6-0C5CA0A03AE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419043" y="3833623"/>
            <a:ext cx="8751419" cy="845135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252AA2D5-13E9-4BEB-D480-FEB80FC1A1B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47452" y="3212403"/>
            <a:ext cx="595407" cy="595407"/>
          </a:xfrm>
          <a:prstGeom prst="rect">
            <a:avLst/>
          </a:prstGeom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E60A5D35-8403-83A9-744B-B2C30FE9C8F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85191" y="2559816"/>
            <a:ext cx="408979" cy="268183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id="{F0F379E6-47DE-6187-922A-86CDD2FC37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84703" y="4098807"/>
            <a:ext cx="403675" cy="264705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C0787812-EB6C-ED1B-5141-C7B5F7DDB8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475886" y="4993424"/>
            <a:ext cx="6708356" cy="559030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9DF5CFF4-857B-F0EB-6868-34B8EA4AE05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81207" y="4586730"/>
            <a:ext cx="109738" cy="3779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F9D81CC-A242-3555-9A11-D5D55F1F52D3}"/>
              </a:ext>
            </a:extLst>
          </p:cNvPr>
          <p:cNvSpPr txBox="1"/>
          <p:nvPr/>
        </p:nvSpPr>
        <p:spPr>
          <a:xfrm>
            <a:off x="407594" y="6052761"/>
            <a:ext cx="52650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4)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З.С.</a:t>
            </a:r>
            <a:r>
              <a:rPr lang="ru-RU" b="1" i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выполняется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Δ</a:t>
            </a:r>
            <a:r>
              <a:rPr kumimoji="0" lang="en-US" sz="1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 </a:t>
            </a:r>
            <a:r>
              <a:rPr kumimoji="0" lang="ru-RU" sz="1800" b="1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мало</a:t>
            </a:r>
            <a:r>
              <a:rPr lang="ru-RU" b="1" i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ru-RU" sz="1800" b="1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Σ</a:t>
            </a:r>
            <a:r>
              <a:rPr lang="en-US" sz="1800" b="1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</a:t>
            </a:r>
            <a:r>
              <a:rPr lang="ru-RU" sz="1800" b="1" kern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внеш</a:t>
            </a:r>
            <a:r>
              <a:rPr lang="ru-RU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∙Δ</a:t>
            </a:r>
            <a:r>
              <a:rPr lang="en-US" sz="1800" b="1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≈ 0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143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9" grpId="0"/>
      <p:bldP spid="55" grpId="0"/>
      <p:bldP spid="57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E47BED-42D9-B694-73F6-B351AB64C3C0}"/>
              </a:ext>
            </a:extLst>
          </p:cNvPr>
          <p:cNvSpPr txBox="1"/>
          <p:nvPr/>
        </p:nvSpPr>
        <p:spPr>
          <a:xfrm>
            <a:off x="2844657" y="2112035"/>
            <a:ext cx="650268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3200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</a:t>
            </a:r>
          </a:p>
          <a:p>
            <a:pPr algn="ctr"/>
            <a:endParaRPr lang="ru-RU" sz="3200" b="1" i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УСПЕХОВ ВАМ </a:t>
            </a:r>
          </a:p>
          <a:p>
            <a:pPr algn="ctr"/>
            <a:r>
              <a:rPr lang="ru-RU" sz="3200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</a:t>
            </a:r>
            <a:r>
              <a:rPr lang="ru-RU" sz="3200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3200" b="1" i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ФИЗИКЕ!</a:t>
            </a:r>
            <a:endParaRPr lang="ru-RU" sz="3200" i="1" u="sn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3617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633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575A229-5367-BA5D-E692-E72F19EEB7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1266" y="5393332"/>
            <a:ext cx="2029449" cy="133195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BAF7F2-A212-D4DF-7A69-0B49030F29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754" y="5304535"/>
            <a:ext cx="2202090" cy="14207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8A6FCC5-A10F-41B1-ECEC-CFB269B1E1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83070" y="4733840"/>
            <a:ext cx="5688702" cy="51850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E2CA24D-9F4A-4BE2-C3A5-94E8C2A896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5773" y="154924"/>
            <a:ext cx="7480453" cy="395020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E1E503A-1CB9-20E2-A339-A69F424AC3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2738" y="4218308"/>
            <a:ext cx="7112508" cy="250698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5342722-9A78-7790-EF2D-76C0150EE6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16508" y="4192962"/>
            <a:ext cx="7112508" cy="46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729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9CF16FB-13E6-07D8-BDB0-77374404A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2492" y="92388"/>
            <a:ext cx="5251373" cy="667322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2CBD35B-C45A-2363-11BB-D066AD56DF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404" y="4331741"/>
            <a:ext cx="6485684" cy="252625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62A3695-51D2-9085-B717-11808C6AAF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12846"/>
            <a:ext cx="7293864" cy="28392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E8BE71A-4783-7353-A99B-8D03EB95B104}"/>
                  </a:ext>
                </a:extLst>
              </p:cNvPr>
              <p:cNvSpPr txBox="1"/>
              <p:nvPr/>
            </p:nvSpPr>
            <p:spPr>
              <a:xfrm>
                <a:off x="908891" y="121806"/>
                <a:ext cx="6268596" cy="12113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90170" algn="ctr">
                  <a:spcAft>
                    <a:spcPts val="800"/>
                  </a:spcAft>
                </a:pPr>
                <a:r>
                  <a:rPr lang="ru-RU" sz="1600" b="1" i="1" kern="1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КИНЕМАТИКА </a:t>
                </a:r>
                <a:r>
                  <a:rPr lang="en-US" sz="1600" b="1" i="1" kern="1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                          </a:t>
                </a:r>
                <a:r>
                  <a:rPr lang="ru-RU" sz="1600" b="1" i="1" kern="1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ПРЯМОЛИНЕЙНОГО ДВИЖЕНИЯ </a:t>
                </a:r>
                <a:r>
                  <a:rPr lang="ru-RU" sz="1600" b="1" kern="1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ru-RU" sz="1400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indent="90170" algn="ctr">
                  <a:spcAft>
                    <a:spcPts val="800"/>
                  </a:spcAft>
                </a:pPr>
                <a:r>
                  <a:rPr lang="ru-RU" sz="1600" b="1" kern="100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Перемещение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1600" b="1" i="1" kern="10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600" b="1" i="1" kern="10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𝑺</m:t>
                        </m:r>
                      </m:e>
                    </m:acc>
                  </m:oMath>
                </a14:m>
                <a:r>
                  <a:rPr lang="ru-RU" sz="1600" kern="100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1600" kern="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вектор, направленный</a:t>
                </a:r>
                <a:r>
                  <a:rPr lang="en-US" sz="1600" kern="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</a:t>
                </a:r>
                <a:r>
                  <a:rPr lang="ru-RU" sz="1600" kern="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из начального положения тела в его конечное положение</a:t>
                </a:r>
                <a:endParaRPr lang="ru-RU" sz="1400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E8BE71A-4783-7353-A99B-8D03EB95B1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891" y="121806"/>
                <a:ext cx="6268596" cy="1211357"/>
              </a:xfrm>
              <a:prstGeom prst="rect">
                <a:avLst/>
              </a:prstGeom>
              <a:blipFill>
                <a:blip r:embed="rId5"/>
                <a:stretch>
                  <a:fillRect t="-1508" b="-55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9602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6BFD891-E55A-E833-8C59-15B0A7F283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4753" y="3300014"/>
            <a:ext cx="7583278" cy="347932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7F008CE-2BED-EBB8-0B62-BB69D121E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102" y="78658"/>
            <a:ext cx="5761305" cy="31771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2E92959-FE42-D6B1-BF14-721EE0FD0F47}"/>
              </a:ext>
            </a:extLst>
          </p:cNvPr>
          <p:cNvSpPr txBox="1"/>
          <p:nvPr/>
        </p:nvSpPr>
        <p:spPr>
          <a:xfrm>
            <a:off x="780613" y="1145508"/>
            <a:ext cx="2583906" cy="11285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1800" b="1" i="1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КИНЕМАТИКА </a:t>
            </a:r>
          </a:p>
          <a:p>
            <a:pPr algn="ctr">
              <a:spcAft>
                <a:spcPts val="800"/>
              </a:spcAft>
            </a:pPr>
            <a:r>
              <a:rPr lang="ru-RU" sz="1800" b="1" i="1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ПЕРИОДИЧЕСКОГО </a:t>
            </a:r>
          </a:p>
          <a:p>
            <a:pPr algn="ctr">
              <a:spcAft>
                <a:spcPts val="800"/>
              </a:spcAft>
            </a:pPr>
            <a:r>
              <a:rPr lang="ru-RU" sz="1800" b="1" i="1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ДВИЖЕНИЯ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666790D-7D9C-FBC8-A323-A0853B380F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8849" y="1107090"/>
            <a:ext cx="2085087" cy="167992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327D314-589E-637E-E23D-A2C6812456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283" y="5039678"/>
            <a:ext cx="1963677" cy="173966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7ED4FB2-9097-4DEC-7B34-4002929C7A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131" y="2372370"/>
            <a:ext cx="1651985" cy="249417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402B0A6-6AD7-6AEB-20D8-3713E8269395}"/>
              </a:ext>
            </a:extLst>
          </p:cNvPr>
          <p:cNvSpPr txBox="1"/>
          <p:nvPr/>
        </p:nvSpPr>
        <p:spPr>
          <a:xfrm>
            <a:off x="10834960" y="1340433"/>
            <a:ext cx="3048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US" sz="1800" b="1" i="1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62F5A90-90A1-5050-8113-52F29E2111D0}"/>
              </a:ext>
            </a:extLst>
          </p:cNvPr>
          <p:cNvSpPr txBox="1"/>
          <p:nvPr/>
        </p:nvSpPr>
        <p:spPr>
          <a:xfrm>
            <a:off x="1343638" y="2597123"/>
            <a:ext cx="3784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US" sz="2000" b="1" i="1" kern="1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endParaRPr lang="ru-RU" sz="20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13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97F677F-6CB4-D1C7-73F5-CBCE6A9C3A94}"/>
              </a:ext>
            </a:extLst>
          </p:cNvPr>
          <p:cNvSpPr txBox="1"/>
          <p:nvPr/>
        </p:nvSpPr>
        <p:spPr>
          <a:xfrm>
            <a:off x="1803374" y="638438"/>
            <a:ext cx="1004131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рисунке изображен график зависимости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координаты от времени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тела, которое движется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прямой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вдоль которой направлена ось Ох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Выберите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верные утверждения о характере движения тела: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Проекция перемещения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тела на ось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переходе из точки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точку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отрицательна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тела в точке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равна нулю.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В точке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проекция скорости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тела на ось Ох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На участке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скорости монотонно уменьшается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Ускорение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тела в точке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равно нулю.</a:t>
            </a:r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9B2BA9-1F44-CE9E-F0C3-6C823F4DF236}"/>
              </a:ext>
            </a:extLst>
          </p:cNvPr>
          <p:cNvSpPr txBox="1"/>
          <p:nvPr/>
        </p:nvSpPr>
        <p:spPr>
          <a:xfrm>
            <a:off x="5367969" y="179738"/>
            <a:ext cx="1456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5.1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89BE1E7-7D33-0328-67EC-A9C48A5FBB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879" y="3833032"/>
            <a:ext cx="3451227" cy="268347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133F365-5E25-4C7A-7BAD-91D712E6AA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0135" y="3500760"/>
            <a:ext cx="5087117" cy="312220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4951265-234F-0EE9-3810-698079D98B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0872" y="3443402"/>
            <a:ext cx="5076380" cy="323692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C320E01-A6EF-EBE4-6432-F7FA55A014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91695" y="4627217"/>
            <a:ext cx="1545755" cy="44379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D2153FA-AB11-26A2-96D7-7306D336FA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985" y="1912348"/>
            <a:ext cx="551148" cy="551148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CE2AE8D-D585-56C7-DE7E-D041FEC4CE3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374" y="2371731"/>
            <a:ext cx="327292" cy="212468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C23F8D0-D759-E390-0B20-64A0FD60239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374" y="1820531"/>
            <a:ext cx="327292" cy="21246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C4A97F8-B179-9619-D056-4C73E9C609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608" y="2366118"/>
            <a:ext cx="564412" cy="56441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7B918F67-CE3E-D2AD-E4C7-ADD148E7E3C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374" y="2932424"/>
            <a:ext cx="341518" cy="22170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6CB7C4B-A2E2-963C-84F9-55F86EDEB2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0807" y="4020566"/>
            <a:ext cx="6571488" cy="345948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E3038401-EF4C-5E09-E823-38B2C9688FA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33377" y="2084242"/>
            <a:ext cx="254961" cy="20736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2069A92C-D112-4781-DDE0-9CC8AE1A4B9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854198">
            <a:off x="7922291" y="2566561"/>
            <a:ext cx="578285" cy="439191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EAD3E17F-A7B1-9605-C7B9-1F62FE11901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60858" y="2908394"/>
            <a:ext cx="2135342" cy="32864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A5E8064-4B17-8C26-1251-A61A9258A13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25773" y="2406147"/>
            <a:ext cx="171321" cy="14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64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E47BED-42D9-B694-73F6-B351AB64C3C0}"/>
              </a:ext>
            </a:extLst>
          </p:cNvPr>
          <p:cNvSpPr txBox="1"/>
          <p:nvPr/>
        </p:nvSpPr>
        <p:spPr>
          <a:xfrm>
            <a:off x="4767569" y="184084"/>
            <a:ext cx="1456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5.2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715DFD-001C-72D1-E44B-4A99837F3AA6}"/>
              </a:ext>
            </a:extLst>
          </p:cNvPr>
          <p:cNvSpPr txBox="1"/>
          <p:nvPr/>
        </p:nvSpPr>
        <p:spPr>
          <a:xfrm>
            <a:off x="745595" y="714612"/>
            <a:ext cx="9112266" cy="748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endParaRPr lang="ru-RU" sz="1800" b="1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D3FFBF-C713-0559-2E44-22DFAEF54A13}"/>
              </a:ext>
            </a:extLst>
          </p:cNvPr>
          <p:cNvSpPr txBox="1"/>
          <p:nvPr/>
        </p:nvSpPr>
        <p:spPr>
          <a:xfrm>
            <a:off x="1542361" y="628386"/>
            <a:ext cx="7721397" cy="1302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На рисунке приведены графики зависимости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координаты от времени 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двух тел: </a:t>
            </a:r>
            <a:r>
              <a:rPr lang="ru-RU" b="1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b="1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движущихся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вдоль оси Ох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Выберите </a:t>
            </a:r>
            <a:r>
              <a:rPr lang="ru-RU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верные утверждения о характере движения тел.</a:t>
            </a:r>
            <a:r>
              <a:rPr lang="ru-RU" sz="1800" b="1" i="1" kern="0" baseline="-250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ru-RU" sz="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endParaRPr lang="ru-RU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7D1A7FB-EBD7-6A52-497F-1E57F4C2FE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8510" y="123495"/>
            <a:ext cx="2569769" cy="228342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7FB4DD9-22C5-6A45-1E9B-F068856BBDB3}"/>
              </a:ext>
            </a:extLst>
          </p:cNvPr>
          <p:cNvSpPr txBox="1"/>
          <p:nvPr/>
        </p:nvSpPr>
        <p:spPr>
          <a:xfrm>
            <a:off x="871160" y="1615245"/>
            <a:ext cx="6785758" cy="2164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  <a:tabLst>
                <a:tab pos="237490" algn="l"/>
              </a:tabLst>
            </a:pPr>
            <a:r>
              <a:rPr lang="ru-RU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Тело </a:t>
            </a:r>
            <a:r>
              <a:rPr lang="ru-RU" b="1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движется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равноускоренно.</a:t>
            </a:r>
            <a:endParaRPr lang="ru-RU" i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  <a:tabLst>
                <a:tab pos="237490" algn="l"/>
              </a:tabLst>
            </a:pPr>
            <a:r>
              <a:rPr lang="ru-RU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Скорость тела </a:t>
            </a:r>
            <a:r>
              <a:rPr lang="ru-RU" b="1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момент времени 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= 2 с равна </a:t>
            </a:r>
            <a:r>
              <a:rPr lang="ru-RU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 м/с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  <a:tabLst>
                <a:tab pos="237490" algn="l"/>
              </a:tabLst>
            </a:pPr>
            <a:r>
              <a:rPr lang="ru-RU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Тело </a:t>
            </a:r>
            <a:r>
              <a:rPr lang="ru-RU" b="1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меняет направление 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движения в момент времени 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= 3 с.</a:t>
            </a:r>
            <a:endParaRPr lang="ru-RU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  <a:tabLst>
                <a:tab pos="237490" algn="l"/>
              </a:tabLst>
            </a:pPr>
            <a:r>
              <a:rPr lang="ru-RU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 момент 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= 5 с тело </a:t>
            </a:r>
            <a:r>
              <a:rPr lang="ru-RU" b="1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покоится.</a:t>
            </a:r>
            <a:endParaRPr lang="ru-RU" i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  <a:tabLst>
                <a:tab pos="237490" algn="l"/>
              </a:tabLst>
            </a:pPr>
            <a:r>
              <a:rPr lang="ru-RU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 тот момент, когда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скорость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тела </a:t>
            </a:r>
            <a:r>
              <a:rPr lang="ru-RU" b="1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обратилась в нуль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расстояние</a:t>
            </a:r>
            <a:r>
              <a:rPr lang="en-US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между телами </a:t>
            </a:r>
            <a:r>
              <a:rPr lang="ru-RU" b="1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b="1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составляло </a:t>
            </a:r>
            <a:r>
              <a:rPr lang="ru-RU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 м</a:t>
            </a:r>
            <a:endParaRPr lang="ru-RU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DBFB70-1AD1-8D4E-FC91-E30A94B25976}"/>
              </a:ext>
            </a:extLst>
          </p:cNvPr>
          <p:cNvSpPr txBox="1"/>
          <p:nvPr/>
        </p:nvSpPr>
        <p:spPr>
          <a:xfrm>
            <a:off x="8313020" y="5676081"/>
            <a:ext cx="31557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22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 </a:t>
            </a:r>
            <a:r>
              <a:rPr lang="en-US" sz="2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= x</a:t>
            </a:r>
            <a:r>
              <a:rPr lang="en-US" sz="2200" b="1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US" sz="2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– x</a:t>
            </a:r>
            <a:r>
              <a:rPr lang="en-US" sz="2200" b="1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en-US" sz="2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= </a:t>
            </a:r>
            <a:r>
              <a:rPr lang="en-US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5 + 5 = </a:t>
            </a:r>
            <a:r>
              <a:rPr lang="en-US" sz="22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10 </a:t>
            </a:r>
            <a:r>
              <a:rPr lang="ru-RU" sz="22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</a:t>
            </a:r>
            <a:endParaRPr lang="ru-RU" sz="22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3DF50CD-CC34-1C99-CB4A-997DA7165ADE}"/>
              </a:ext>
            </a:extLst>
          </p:cNvPr>
          <p:cNvSpPr txBox="1"/>
          <p:nvPr/>
        </p:nvSpPr>
        <p:spPr>
          <a:xfrm>
            <a:off x="854908" y="4060851"/>
            <a:ext cx="70398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2000" b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20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тела </a:t>
            </a:r>
            <a:r>
              <a:rPr lang="ru-RU" sz="2000" b="1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0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график </a:t>
            </a:r>
            <a:r>
              <a:rPr lang="ru-RU" sz="2000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х(</a:t>
            </a:r>
            <a:r>
              <a:rPr lang="en-US" sz="2000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000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прямая </a:t>
            </a:r>
            <a:r>
              <a:rPr lang="ru-RU" sz="20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ru-RU" sz="2000" b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р/мерное пр/л</a:t>
            </a:r>
            <a:r>
              <a:rPr lang="ru-RU" sz="2000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движение</a:t>
            </a:r>
            <a:endParaRPr lang="ru-RU" sz="20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048723CC-D204-01EF-6132-09AC90FA97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7112" y="4181546"/>
            <a:ext cx="2458059" cy="1307478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E877E41C-0DB7-53B9-762D-35FC3082CA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159" y="1738621"/>
            <a:ext cx="354855" cy="22581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6A3EA1FE-BA93-1C44-6D58-8B5C310C21F5}"/>
                  </a:ext>
                </a:extLst>
              </p:cNvPr>
              <p:cNvSpPr txBox="1"/>
              <p:nvPr/>
            </p:nvSpPr>
            <p:spPr>
              <a:xfrm>
                <a:off x="842632" y="4582586"/>
                <a:ext cx="7309850" cy="9917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800"/>
                  </a:spcAft>
                </a:pPr>
                <a:r>
                  <a:rPr lang="ru-RU" sz="2000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2) </a:t>
                </a:r>
                <a:r>
                  <a:rPr lang="ru-RU" sz="20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Скорость тела </a:t>
                </a:r>
                <a:r>
                  <a:rPr lang="ru-RU" sz="2000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А </a:t>
                </a:r>
                <a:r>
                  <a:rPr lang="ru-RU" sz="20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постоянная</a:t>
                </a:r>
                <a:r>
                  <a:rPr lang="ru-RU" sz="2000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за любой промежуток времени</a:t>
                </a:r>
              </a:p>
              <a:p>
                <a:pPr algn="just">
                  <a:spcAft>
                    <a:spcPts val="800"/>
                  </a:spcAft>
                </a:pPr>
                <a:r>
                  <a:rPr lang="ru-RU" sz="20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Например, за первые 2 с:    </a:t>
                </a:r>
                <a:r>
                  <a:rPr lang="en-US" sz="2000" b="1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ru-RU" sz="2000" b="1" i="1" kern="0" baseline="-2500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ru-RU" sz="2000" b="1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𝜟</m:t>
                        </m:r>
                        <m:r>
                          <a:rPr lang="ru-RU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х</m:t>
                        </m:r>
                      </m:num>
                      <m:den>
                        <m:r>
                          <a:rPr lang="ru-RU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𝜟</m:t>
                        </m:r>
                        <m:r>
                          <a:rPr lang="en-US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𝒕</m:t>
                        </m:r>
                      </m:den>
                    </m:f>
                  </m:oMath>
                </a14:m>
                <a:r>
                  <a:rPr lang="ru-RU" sz="2200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ru-RU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ru-RU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𝟏𝟎</m:t>
                        </m:r>
                      </m:num>
                      <m:den>
                        <m:r>
                          <a:rPr lang="ru-RU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ru-RU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sz="22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</m:den>
                    </m:f>
                  </m:oMath>
                </a14:m>
                <a:r>
                  <a:rPr lang="ru-RU" sz="2000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ru-RU" sz="2000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5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kern="0">
                            <a:solidFill>
                              <a:srgbClr val="7030A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000" b="1" kern="0">
                            <a:solidFill>
                              <a:srgbClr val="7030A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м</m:t>
                        </m:r>
                      </m:num>
                      <m:den>
                        <m:r>
                          <a:rPr lang="ru-RU" sz="2000" b="1" kern="0">
                            <a:solidFill>
                              <a:srgbClr val="7030A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с</m:t>
                        </m:r>
                      </m:den>
                    </m:f>
                  </m:oMath>
                </a14:m>
                <a:r>
                  <a:rPr lang="ru-RU" sz="2000" b="1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2000" b="1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6A3EA1FE-BA93-1C44-6D58-8B5C310C21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2632" y="4582586"/>
                <a:ext cx="7309850" cy="991746"/>
              </a:xfrm>
              <a:prstGeom prst="rect">
                <a:avLst/>
              </a:prstGeom>
              <a:blipFill>
                <a:blip r:embed="rId5"/>
                <a:stretch>
                  <a:fillRect l="-834" t="-3704" b="-43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15AD762D-8ED2-2A08-3C41-3F6AFACD36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137" y="1901852"/>
            <a:ext cx="551542" cy="551542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BBD29793-79BA-0813-4CCE-B206733075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67569" y="5739121"/>
            <a:ext cx="2259404" cy="304806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DE01AD10-DE87-330D-D82D-5791BA88EC82}"/>
              </a:ext>
            </a:extLst>
          </p:cNvPr>
          <p:cNvSpPr txBox="1"/>
          <p:nvPr/>
        </p:nvSpPr>
        <p:spPr>
          <a:xfrm>
            <a:off x="860436" y="5649763"/>
            <a:ext cx="473771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kern="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момент </a:t>
            </a:r>
            <a:r>
              <a:rPr kumimoji="0" lang="en-US" sz="20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kumimoji="0" lang="ru-RU" sz="2000" b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 с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графика </a:t>
            </a:r>
            <a:r>
              <a:rPr kumimoji="0" lang="ru-RU" sz="20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 </a:t>
            </a:r>
            <a:endParaRPr lang="ru-RU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F6CC8A1-706A-4502-FDF5-A61A994CC63A}"/>
              </a:ext>
            </a:extLst>
          </p:cNvPr>
          <p:cNvSpPr txBox="1"/>
          <p:nvPr/>
        </p:nvSpPr>
        <p:spPr>
          <a:xfrm>
            <a:off x="842632" y="6208718"/>
            <a:ext cx="717432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kern="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момент </a:t>
            </a:r>
            <a:r>
              <a:rPr kumimoji="0" lang="en-US" sz="200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kumimoji="0" lang="ru-RU" sz="200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5 с </a:t>
            </a:r>
            <a:r>
              <a:rPr lang="ru-RU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графика </a:t>
            </a:r>
            <a:r>
              <a:rPr lang="ru-RU" sz="2000" b="1" i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200" b="1" i="1" kern="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sz="2200" b="1" i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≠ const   </a:t>
            </a:r>
            <a:r>
              <a:rPr lang="en-US" sz="2000" b="1" i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   </a:t>
            </a:r>
            <a:r>
              <a:rPr lang="en-US" sz="2200" b="1" i="1" kern="0" dirty="0">
                <a:solidFill>
                  <a:srgbClr val="7030A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en-US" sz="2200" b="1" i="1" kern="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≠ 0 </a:t>
            </a:r>
            <a:endParaRPr lang="ru-RU" sz="2200" dirty="0">
              <a:solidFill>
                <a:srgbClr val="7030A0"/>
              </a:solidFill>
            </a:endParaRPr>
          </a:p>
        </p:txBody>
      </p:sp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D55D9B8C-7B26-7B0F-694A-E12B69B688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73500" y="1708437"/>
            <a:ext cx="193405" cy="156566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8C0BA0FB-15BF-75D2-0778-727991D82F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160" y="2812176"/>
            <a:ext cx="354855" cy="225817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025FB5A1-B058-C554-B387-A3087392C17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2632" y="3233926"/>
            <a:ext cx="353599" cy="225572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62CEB248-88B2-BC8C-5FA8-F055E99F77D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1160" y="2247734"/>
            <a:ext cx="548688" cy="548688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4B9BDAAF-F13E-EF47-EAB7-E2CF4EAC4960}"/>
              </a:ext>
            </a:extLst>
          </p:cNvPr>
          <p:cNvSpPr txBox="1"/>
          <p:nvPr/>
        </p:nvSpPr>
        <p:spPr>
          <a:xfrm>
            <a:off x="7754488" y="2986726"/>
            <a:ext cx="427284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kumimoji="0" lang="en-US" sz="20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kumimoji="0" lang="ru-RU" sz="2000" b="1" i="1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kumimoji="0" lang="ru-RU" sz="20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kumimoji="0" lang="ru-RU" sz="200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в момент </a:t>
            </a:r>
            <a:r>
              <a:rPr kumimoji="0" lang="en-US" sz="200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kumimoji="0" lang="ru-RU" sz="200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3 с в точке</a:t>
            </a:r>
          </a:p>
          <a:p>
            <a:pPr algn="ctr"/>
            <a:r>
              <a:rPr kumimoji="0" lang="ru-RU" sz="200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этот момент времени:</a:t>
            </a:r>
          </a:p>
          <a:p>
            <a:pPr algn="ctr"/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en-US" sz="2000" b="1" i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= 5 м, 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x</a:t>
            </a:r>
            <a:r>
              <a:rPr lang="en-US" sz="2000" b="1" i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–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м  </a:t>
            </a:r>
            <a:endParaRPr lang="ru-RU" sz="2000" dirty="0"/>
          </a:p>
        </p:txBody>
      </p:sp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A0A464DC-20C2-2962-1AF1-17687BA3218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718451" y="3087879"/>
            <a:ext cx="308883" cy="250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0459C8-A257-E5F7-1D83-B7237BA1F32C}"/>
              </a:ext>
            </a:extLst>
          </p:cNvPr>
          <p:cNvSpPr txBox="1"/>
          <p:nvPr/>
        </p:nvSpPr>
        <p:spPr>
          <a:xfrm flipV="1">
            <a:off x="9960739" y="1506415"/>
            <a:ext cx="40030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6000" b="1" i="1" kern="0" baseline="-250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D24FBC-D987-7F07-593F-CFC4F3E7743F}"/>
              </a:ext>
            </a:extLst>
          </p:cNvPr>
          <p:cNvSpPr txBox="1"/>
          <p:nvPr/>
        </p:nvSpPr>
        <p:spPr>
          <a:xfrm flipV="1">
            <a:off x="10413695" y="1506415"/>
            <a:ext cx="41592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6000" b="1" i="1" kern="0" baseline="-250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CFB654A-2BD5-FF39-D1D2-D17F0599C9E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63166" y="926218"/>
            <a:ext cx="780356" cy="139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81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5" grpId="0"/>
      <p:bldP spid="50" grpId="0"/>
      <p:bldP spid="54" grpId="0"/>
      <p:bldP spid="62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A87DBD2-8D49-32A0-E8FA-1DBDC49AA35B}"/>
              </a:ext>
            </a:extLst>
          </p:cNvPr>
          <p:cNvSpPr txBox="1"/>
          <p:nvPr/>
        </p:nvSpPr>
        <p:spPr>
          <a:xfrm>
            <a:off x="1487277" y="503323"/>
            <a:ext cx="100143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начала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декартовой системы координат в момент времени t = 0 тело (материальная точка) брошено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углом к горизонту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таблице приведены результаты измерения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тела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зависимости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времени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наблюдения.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Выберите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все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верные утверждения на основании данных, приведённых в таблице.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DCD5C19-3C3C-AD9B-AD02-51ED15778E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84" y="2030869"/>
            <a:ext cx="4415027" cy="1152142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D4954F-A199-3594-FD94-0088CC8A2DA1}"/>
              </a:ext>
            </a:extLst>
          </p:cNvPr>
          <p:cNvSpPr txBox="1"/>
          <p:nvPr/>
        </p:nvSpPr>
        <p:spPr>
          <a:xfrm>
            <a:off x="5367969" y="179738"/>
            <a:ext cx="1456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5.3</a:t>
            </a:r>
            <a:endParaRPr lang="ru-RU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DA0783E-3A0B-4425-0684-220AFA193805}"/>
                  </a:ext>
                </a:extLst>
              </p:cNvPr>
              <p:cNvSpPr txBox="1"/>
              <p:nvPr/>
            </p:nvSpPr>
            <p:spPr>
              <a:xfrm>
                <a:off x="275768" y="3665319"/>
                <a:ext cx="4415027" cy="26468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90170" algn="just">
                  <a:spcAft>
                    <a:spcPts val="800"/>
                  </a:spcAft>
                </a:pPr>
                <a:r>
                  <a:rPr lang="ru-RU" b="1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1)</a:t>
                </a:r>
                <a:r>
                  <a:rPr lang="ru-RU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Тело бросили со скоростью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ru-RU" sz="18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kumimoji="0" lang="en-US" sz="18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kumimoji="0" lang="ru-RU" sz="18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ru-RU" i="1" kern="100" dirty="0">
                    <a:effectLst/>
                    <a:latin typeface="Georgia" panose="02040502050405020303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= </a:t>
                </a:r>
                <a:r>
                  <a:rPr lang="ru-RU" b="1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 м/с</a:t>
                </a:r>
                <a:r>
                  <a:rPr lang="ru-RU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indent="90170" algn="just">
                  <a:spcAft>
                    <a:spcPts val="800"/>
                  </a:spcAft>
                </a:pPr>
                <a:r>
                  <a:rPr lang="ru-RU" b="1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2)</a:t>
                </a:r>
                <a:r>
                  <a:rPr lang="ru-RU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Тело бросили под углом 45</a:t>
                </a:r>
                <a:r>
                  <a:rPr lang="ru-RU" kern="100" baseline="30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о</a:t>
                </a:r>
                <a:r>
                  <a:rPr lang="ru-RU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indent="90170" algn="just">
                  <a:spcAft>
                    <a:spcPts val="800"/>
                  </a:spcAft>
                </a:pPr>
                <a:r>
                  <a:rPr lang="ru-RU" b="1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3)</a:t>
                </a:r>
                <a:r>
                  <a:rPr lang="ru-RU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Время полета </a:t>
                </a:r>
                <a:r>
                  <a:rPr lang="en-US" i="1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  <a:r>
                  <a:rPr lang="ru-RU" i="1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u-RU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 </a:t>
                </a:r>
                <a:r>
                  <a:rPr lang="ru-RU" b="1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 с</a:t>
                </a:r>
                <a:r>
                  <a:rPr lang="ru-RU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indent="90170" algn="just">
                  <a:spcAft>
                    <a:spcPts val="800"/>
                  </a:spcAft>
                </a:pPr>
                <a:r>
                  <a:rPr lang="ru-RU" b="1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4)</a:t>
                </a:r>
                <a:r>
                  <a:rPr lang="ru-RU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Проекция скорости </a:t>
                </a:r>
                <a:r>
                  <a:rPr lang="en-US" i="1" kern="100" dirty="0">
                    <a:effectLst/>
                    <a:latin typeface="Georgia" panose="02040502050405020303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</a:t>
                </a:r>
                <a:r>
                  <a:rPr lang="ru-RU" i="1" kern="100" baseline="-25000" dirty="0">
                    <a:effectLst/>
                    <a:latin typeface="Georgia" panose="02040502050405020303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у</a:t>
                </a:r>
                <a:r>
                  <a:rPr lang="ru-RU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в момент </a:t>
                </a:r>
              </a:p>
              <a:p>
                <a:pPr indent="90170" algn="just">
                  <a:spcAft>
                    <a:spcPts val="800"/>
                  </a:spcAft>
                </a:pPr>
                <a:r>
                  <a:rPr lang="ru-RU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времени </a:t>
                </a:r>
                <a:r>
                  <a:rPr lang="en-US" i="1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  <a:r>
                  <a:rPr lang="ru-RU" i="1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= </a:t>
                </a:r>
                <a:r>
                  <a:rPr lang="ru-RU" b="1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0,3</a:t>
                </a:r>
                <a:r>
                  <a:rPr lang="ru-RU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с равна 1 м/с.</a:t>
                </a:r>
              </a:p>
              <a:p>
                <a:pPr indent="90170" algn="just">
                  <a:spcAft>
                    <a:spcPts val="800"/>
                  </a:spcAft>
                </a:pPr>
                <a:r>
                  <a:rPr lang="ru-RU" b="1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5)</a:t>
                </a:r>
                <a:r>
                  <a:rPr lang="ru-RU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В момент времени </a:t>
                </a:r>
                <a:r>
                  <a:rPr lang="en-US" i="1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  <a:r>
                  <a:rPr lang="ru-RU" i="1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u-RU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 </a:t>
                </a:r>
                <a:r>
                  <a:rPr lang="ru-RU" b="1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0,5 с </a:t>
                </a:r>
              </a:p>
              <a:p>
                <a:pPr indent="90170" algn="just">
                  <a:spcAft>
                    <a:spcPts val="800"/>
                  </a:spcAft>
                </a:pPr>
                <a:r>
                  <a:rPr lang="ru-RU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скорость тела равна </a:t>
                </a:r>
                <a:r>
                  <a:rPr lang="ru-RU" b="1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1,5 м/с</a:t>
                </a:r>
                <a:r>
                  <a:rPr lang="ru-RU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DA0783E-3A0B-4425-0684-220AFA1938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768" y="3665319"/>
                <a:ext cx="4415027" cy="2646878"/>
              </a:xfrm>
              <a:prstGeom prst="rect">
                <a:avLst/>
              </a:prstGeom>
              <a:blipFill>
                <a:blip r:embed="rId3"/>
                <a:stretch>
                  <a:fillRect t="-1152" b="-27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81F81BE-1943-752E-7293-C472481E4F87}"/>
                  </a:ext>
                </a:extLst>
              </p:cNvPr>
              <p:cNvSpPr txBox="1"/>
              <p:nvPr/>
            </p:nvSpPr>
            <p:spPr>
              <a:xfrm>
                <a:off x="6674185" y="4483132"/>
                <a:ext cx="2670444" cy="11641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Aft>
                    <a:spcPts val="800"/>
                  </a:spcAft>
                </a:pPr>
                <a:r>
                  <a:rPr lang="en-US" sz="1800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3)</a:t>
                </a:r>
                <a:r>
                  <a:rPr lang="en-US" sz="18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 = 0     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en-US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 –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  <m:sSup>
                          <m:sSupPr>
                            <m:ctrlPr>
                              <a:rPr lang="ru-RU" sz="20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0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0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endParaRPr lang="ru-RU" sz="1800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r>
                  <a:rPr lang="ru-RU" sz="24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0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0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20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𝑜𝑦</m:t>
                            </m:r>
                          </m:sub>
                        </m:sSub>
                      </m:num>
                      <m:den>
                        <m:r>
                          <a:rPr lang="en-US" sz="20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sz="20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2∙</m:t>
                        </m:r>
                        <m:r>
                          <a:rPr lang="en-US" sz="2000" i="1" kern="0" smtClean="0">
                            <a:solidFill>
                              <a:srgbClr val="7030A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0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sz="24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sz="1800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0,8 c</a:t>
                </a:r>
                <a:endParaRPr lang="ru-RU" sz="1800" b="1" kern="100" dirty="0">
                  <a:solidFill>
                    <a:srgbClr val="7030A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81F81BE-1943-752E-7293-C472481E4F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4185" y="4483132"/>
                <a:ext cx="2670444" cy="1164101"/>
              </a:xfrm>
              <a:prstGeom prst="rect">
                <a:avLst/>
              </a:prstGeom>
              <a:blipFill>
                <a:blip r:embed="rId4"/>
                <a:stretch>
                  <a:fillRect l="-20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5FBBFE7C-3CE1-A8B2-BBE4-A20FC11B91EE}"/>
                  </a:ext>
                </a:extLst>
              </p:cNvPr>
              <p:cNvSpPr txBox="1"/>
              <p:nvPr/>
            </p:nvSpPr>
            <p:spPr>
              <a:xfrm>
                <a:off x="4152834" y="5768908"/>
                <a:ext cx="5503450" cy="7927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Aft>
                    <a:spcPts val="800"/>
                  </a:spcAft>
                </a:pPr>
                <a:r>
                  <a:rPr lang="ru-RU" sz="1800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4)</a:t>
                </a:r>
                <a:r>
                  <a:rPr lang="ru-RU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ru-RU" sz="1800" i="1" ker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ru-RU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ru-RU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b="0" i="1" kern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𝑔</m:t>
                    </m:r>
                  </m:oMath>
                </a14:m>
                <a:r>
                  <a:rPr lang="en-US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 </a:t>
                </a:r>
                <a14:m>
                  <m:oMath xmlns:m="http://schemas.openxmlformats.org/officeDocument/2006/math">
                    <m:r>
                      <a:rPr lang="ru-RU" sz="1800" i="1" ker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ru-RU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1800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ru-RU" sz="18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– 10∙0,3 = </a:t>
                </a:r>
                <a:r>
                  <a:rPr lang="ru-RU" sz="1800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 м/с</a:t>
                </a:r>
                <a:endParaRPr lang="ru-RU" sz="1800" b="1" kern="100" dirty="0">
                  <a:solidFill>
                    <a:srgbClr val="7030A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r>
                  <a:rPr lang="ru-RU" sz="1800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5)</a:t>
                </a:r>
                <a:r>
                  <a:rPr lang="ru-RU" sz="18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ru-RU" sz="1800" i="1" ker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ru-RU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ru-RU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b="0" i="1" kern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𝑔</m:t>
                    </m:r>
                  </m:oMath>
                </a14:m>
                <a:r>
                  <a:rPr lang="en-US" i="1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1800" i="1" ker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ru-RU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1800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ru-RU" sz="18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– 10∙0,5 = –1 м/с</a:t>
                </a:r>
                <a:r>
                  <a:rPr lang="en-US" sz="18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=&gt;  </a:t>
                </a:r>
                <a:r>
                  <a:rPr lang="ru-RU" sz="18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ru-RU" sz="18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ru-RU" sz="1800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 м/с</a:t>
                </a:r>
                <a:endParaRPr lang="ru-RU" sz="1800" b="1" kern="100" dirty="0">
                  <a:solidFill>
                    <a:srgbClr val="7030A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5FBBFE7C-3CE1-A8B2-BBE4-A20FC11B91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2834" y="5768908"/>
                <a:ext cx="5503450" cy="792781"/>
              </a:xfrm>
              <a:prstGeom prst="rect">
                <a:avLst/>
              </a:prstGeom>
              <a:blipFill>
                <a:blip r:embed="rId5"/>
                <a:stretch>
                  <a:fillRect l="-886" t="-3846" b="-84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838D2BB1-187A-5DCC-7A7A-F86D301F09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428" y="4483628"/>
            <a:ext cx="375038" cy="238661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543A3DCF-8AF8-C7F5-399F-89325C389E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826" y="5630269"/>
            <a:ext cx="375036" cy="23866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217F52E1-92F0-A4B7-7322-98F7ABC3DA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948" y="4097657"/>
            <a:ext cx="375036" cy="23865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02C95434-0229-809F-5360-BA2490751EBF}"/>
                  </a:ext>
                </a:extLst>
              </p:cNvPr>
              <p:cNvSpPr txBox="1"/>
              <p:nvPr/>
            </p:nvSpPr>
            <p:spPr>
              <a:xfrm>
                <a:off x="5064552" y="1472884"/>
                <a:ext cx="4332945" cy="27607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Aft>
                    <a:spcPts val="800"/>
                  </a:spcAft>
                </a:pPr>
                <a:r>
                  <a:rPr lang="ru-RU" sz="1800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1) </a:t>
                </a:r>
                <a:r>
                  <a:rPr lang="ru-RU" sz="1800" kern="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Так как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 ker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</m:e>
                      <m:sub>
                        <m:r>
                          <a:rPr lang="en-US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ru-RU" b="0" i="1" kern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  <m:r>
                      <a:rPr lang="ru-RU" b="0" i="1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 то: </m:t>
                    </m:r>
                  </m:oMath>
                </a14:m>
                <a:r>
                  <a:rPr lang="ru-RU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х =</a:t>
                </a:r>
                <a:r>
                  <a:rPr lang="ru-RU" sz="18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ru-RU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</a:p>
              <a:p>
                <a:pPr>
                  <a:spcAft>
                    <a:spcPts val="800"/>
                  </a:spcAft>
                </a:pPr>
                <a:r>
                  <a:rPr lang="ru-RU" i="1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ru-RU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0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ru-RU" sz="20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 kern="0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000" i="1" ker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0,6</m:t>
                        </m:r>
                      </m:num>
                      <m:den>
                        <m:r>
                          <a:rPr lang="ru-RU" sz="2000" i="1" ker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0,2</m:t>
                        </m:r>
                      </m:den>
                    </m:f>
                  </m:oMath>
                </a14:m>
                <a:r>
                  <a:rPr lang="ru-RU" sz="1800" i="1" kern="0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sz="1800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3 м/с</a:t>
                </a:r>
                <a:r>
                  <a:rPr lang="ru-RU" sz="18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</a:t>
                </a:r>
                <a:endParaRPr lang="ru-RU" sz="1800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r>
                  <a:rPr lang="ru-RU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ru-RU" kern="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Так как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ker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 ker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</m:e>
                      <m:sub>
                        <m:r>
                          <a:rPr lang="en-US" b="0" i="1" kern="0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ru-RU" i="1" ker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0" i="1" kern="0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b="0" i="1" kern="0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𝑔</m:t>
                    </m:r>
                  </m:oMath>
                </a14:m>
                <a:r>
                  <a:rPr lang="ru-RU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то</a:t>
                </a:r>
                <a:r>
                  <a:rPr lang="ru-RU" i="1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y =</a:t>
                </a:r>
                <a:r>
                  <a:rPr lang="en-US" sz="18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en-US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 </a:t>
                </a:r>
                <a:r>
                  <a:rPr lang="en-US" sz="20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𝑔</m:t>
                        </m:r>
                        <m:sSup>
                          <m:sSupPr>
                            <m:ctrlPr>
                              <a:rPr lang="ru-RU" sz="20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sz="20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0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endParaRPr lang="ru-RU" sz="2400" i="1" kern="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r>
                  <a:rPr lang="ru-RU" sz="1600" i="1" kern="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0,6 </a:t>
                </a:r>
                <a:r>
                  <a:rPr lang="ru-RU" sz="1600" i="1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6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ru-RU" sz="16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  <m:r>
                          <a:rPr lang="en-US" sz="16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en-US" sz="1600" i="1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a:rPr lang="ru-RU" sz="1600" b="0" i="1" kern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0,2</m:t>
                    </m:r>
                    <m:r>
                      <a:rPr lang="ru-RU" sz="1600" b="0" i="1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1600" i="1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–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000" b="0" i="1" kern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10∙</m:t>
                        </m:r>
                        <m:sSup>
                          <m:sSupPr>
                            <m:ctrlPr>
                              <a:rPr lang="ru-RU" sz="2000" i="1" ker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ru-RU" sz="2000" b="0" i="1" kern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0,2</m:t>
                            </m:r>
                          </m:e>
                          <m:sup>
                            <m:r>
                              <a:rPr lang="en-US" sz="2000" i="1" kern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0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i="1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i="1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i="1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=&gt;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ru-RU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sz="1800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4 </a:t>
                </a:r>
                <a:r>
                  <a:rPr lang="ru-RU" sz="1800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м/с</a:t>
                </a:r>
                <a:endParaRPr lang="ru-RU" sz="1800" kern="100" dirty="0">
                  <a:solidFill>
                    <a:srgbClr val="7030A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800"/>
                  </a:spcAft>
                </a:pPr>
                <a:r>
                  <a:rPr lang="ru-RU" sz="24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ru-RU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ru-RU" sz="18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18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ru-RU" sz="18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𝑜</m:t>
                            </m:r>
                            <m:r>
                              <a:rPr lang="en-US" sz="18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sub>
                          <m:sup>
                            <m:r>
                              <a:rPr lang="ru-RU" sz="18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ru-RU" sz="18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18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ru-RU" sz="18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𝑜</m:t>
                            </m:r>
                            <m:r>
                              <a:rPr lang="en-US" sz="18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sub>
                          <m:sup>
                            <m:r>
                              <a:rPr lang="ru-RU" sz="18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ru-RU" sz="18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e>
                    </m:rad>
                  </m:oMath>
                </a14:m>
                <a:r>
                  <a:rPr lang="ru-RU" sz="18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ru-RU" sz="1800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5 м/с </a:t>
                </a:r>
                <a:endParaRPr lang="ru-RU" sz="1800" b="1" kern="100" dirty="0">
                  <a:solidFill>
                    <a:srgbClr val="7030A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02C95434-0229-809F-5360-BA2490751E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4552" y="1472884"/>
                <a:ext cx="4332945" cy="2760756"/>
              </a:xfrm>
              <a:prstGeom prst="rect">
                <a:avLst/>
              </a:prstGeom>
              <a:blipFill>
                <a:blip r:embed="rId7"/>
                <a:stretch>
                  <a:fillRect l="-1266" t="-132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DC28F14D-87C6-85FF-0496-67D673D6EF2B}"/>
                  </a:ext>
                </a:extLst>
              </p:cNvPr>
              <p:cNvSpPr txBox="1"/>
              <p:nvPr/>
            </p:nvSpPr>
            <p:spPr>
              <a:xfrm>
                <a:off x="4169283" y="4564720"/>
                <a:ext cx="2325159" cy="9406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Aft>
                    <a:spcPts val="800"/>
                  </a:spcAft>
                </a:pPr>
                <a:r>
                  <a:rPr lang="ru-RU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2)</a:t>
                </a:r>
                <a:r>
                  <a:rPr lang="ru-RU" sz="1600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tgα</a:t>
                </a:r>
                <a:r>
                  <a:rPr lang="ru-RU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0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20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𝑜𝑦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20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2000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𝑜𝑥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0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 kern="0" smtClean="0">
                            <a:solidFill>
                              <a:srgbClr val="7030A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000" i="1" kern="0">
                            <a:solidFill>
                              <a:srgbClr val="7030A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ru-RU" sz="2000" i="1" kern="0">
                            <a:solidFill>
                              <a:srgbClr val="7030A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0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≠ 1 </a:t>
                </a:r>
                <a:endParaRPr lang="ru-RU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ru-RU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 </a:t>
                </a:r>
                <a:r>
                  <a:rPr lang="en-US" kern="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tgα </a:t>
                </a:r>
                <a:r>
                  <a:rPr lang="ru-RU" kern="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≠</a:t>
                </a:r>
                <a:r>
                  <a:rPr lang="en-US" kern="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kern="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1  =&gt; </a:t>
                </a:r>
                <a:r>
                  <a:rPr lang="ru-RU" kern="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kern="0" dirty="0">
                    <a:solidFill>
                      <a:srgbClr val="7030A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α </a:t>
                </a:r>
                <a:r>
                  <a:rPr lang="ru-RU" b="1" kern="0" dirty="0">
                    <a:solidFill>
                      <a:srgbClr val="7030A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≠ 45</a:t>
                </a:r>
                <a:r>
                  <a:rPr lang="ru-RU" b="1" kern="0" baseline="30000" dirty="0">
                    <a:solidFill>
                      <a:srgbClr val="7030A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о</a:t>
                </a:r>
                <a:endParaRPr lang="ru-RU" b="1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DC28F14D-87C6-85FF-0496-67D673D6EF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9283" y="4564720"/>
                <a:ext cx="2325159" cy="940642"/>
              </a:xfrm>
              <a:prstGeom prst="rect">
                <a:avLst/>
              </a:prstGeom>
              <a:blipFill>
                <a:blip r:embed="rId8"/>
                <a:stretch>
                  <a:fillRect l="-2362" b="-90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3A7D8B1F-C947-5A2B-7273-8BB62C1BCE6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18" y="3549360"/>
            <a:ext cx="462076" cy="462076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B7CBD70D-B170-7371-1379-13590D37CB1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31" y="4714006"/>
            <a:ext cx="462076" cy="46207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95B26E-5D07-4604-F488-AD4A9EA940C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03547" y="2159307"/>
            <a:ext cx="2277952" cy="3112048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A984866-D053-2CD3-5ED9-76A7E609BD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054271" y="3242166"/>
            <a:ext cx="894673" cy="25686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600E439-3877-FC5A-2DD3-9F6FE3ACD0C5}"/>
                  </a:ext>
                </a:extLst>
              </p:cNvPr>
              <p:cNvSpPr txBox="1"/>
              <p:nvPr/>
            </p:nvSpPr>
            <p:spPr>
              <a:xfrm>
                <a:off x="11369399" y="3597514"/>
                <a:ext cx="60592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ru-RU" sz="20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𝒈</m:t>
                          </m:r>
                        </m:e>
                      </m:acc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600E439-3877-FC5A-2DD3-9F6FE3ACD0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69399" y="3597514"/>
                <a:ext cx="605928" cy="400110"/>
              </a:xfrm>
              <a:prstGeom prst="rect">
                <a:avLst/>
              </a:prstGeom>
              <a:blipFill>
                <a:blip r:embed="rId12"/>
                <a:stretch>
                  <a:fillRect b="-75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D53915A5-33D7-E560-9EAC-5A77338C5F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24922"/>
              </p:ext>
            </p:extLst>
          </p:nvPr>
        </p:nvGraphicFramePr>
        <p:xfrm>
          <a:off x="3051672" y="2109735"/>
          <a:ext cx="486330" cy="994410"/>
        </p:xfrm>
        <a:graphic>
          <a:graphicData uri="http://schemas.openxmlformats.org/drawingml/2006/table">
            <a:tbl>
              <a:tblPr firstRow="1" firstCol="1" bandRow="1"/>
              <a:tblGrid>
                <a:gridCol w="486330">
                  <a:extLst>
                    <a:ext uri="{9D8B030D-6E8A-4147-A177-3AD203B41FA5}">
                      <a16:colId xmlns:a16="http://schemas.microsoft.com/office/drawing/2014/main" val="3962588803"/>
                    </a:ext>
                  </a:extLst>
                </a:gridCol>
              </a:tblGrid>
              <a:tr h="994410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en-US" sz="1800" b="1" i="1" kern="0" baseline="-25000" dirty="0">
                          <a:solidFill>
                            <a:srgbClr val="7030A0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7173333"/>
                  </a:ext>
                </a:extLst>
              </a:tr>
            </a:tbl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0A554CC-79DB-94FB-7CCE-76A3A59F5F7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07941" y="3049071"/>
            <a:ext cx="780356" cy="139000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40A64F5-92F4-FA46-990B-EA80E97D0844}"/>
              </a:ext>
            </a:extLst>
          </p:cNvPr>
          <p:cNvSpPr txBox="1"/>
          <p:nvPr/>
        </p:nvSpPr>
        <p:spPr>
          <a:xfrm>
            <a:off x="9656284" y="5310718"/>
            <a:ext cx="988908" cy="748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b="1" i="1" kern="0" dirty="0"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b="1" i="1" kern="0" baseline="-25000" dirty="0"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b="1" i="1" kern="0" dirty="0"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b="1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b="1" i="1" kern="0" dirty="0"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Aft>
                <a:spcPts val="800"/>
              </a:spcAft>
            </a:pPr>
            <a:r>
              <a:rPr lang="en-US" b="1" i="1" kern="0" dirty="0"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i="1" kern="0" baseline="-25000" dirty="0"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b="1" i="1" kern="0" dirty="0">
                <a:solidFill>
                  <a:srgbClr val="0070C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0</a:t>
            </a:r>
            <a:endParaRPr lang="ru-RU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E4C8AC9-E56E-1F96-5219-B4023D2939D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52278">
            <a:off x="9579923" y="4237278"/>
            <a:ext cx="1207527" cy="3466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1D2A6C0-B0AF-145D-C09D-2319B3F2C983}"/>
                  </a:ext>
                </a:extLst>
              </p:cNvPr>
              <p:cNvSpPr txBox="1"/>
              <p:nvPr/>
            </p:nvSpPr>
            <p:spPr>
              <a:xfrm>
                <a:off x="10014609" y="3449875"/>
                <a:ext cx="430837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2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ru-RU" sz="22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sz="22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𝒗</m:t>
                              </m:r>
                            </m:e>
                            <m:sub>
                              <m:r>
                                <a:rPr lang="ru-RU" sz="22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𝒐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ru-RU" sz="2200" b="1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1D2A6C0-B0AF-145D-C09D-2319B3F2C9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14609" y="3449875"/>
                <a:ext cx="430837" cy="430887"/>
              </a:xfrm>
              <a:prstGeom prst="rect">
                <a:avLst/>
              </a:prstGeom>
              <a:blipFill>
                <a:blip r:embed="rId14"/>
                <a:stretch>
                  <a:fillRect r="-28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>
            <a:extLst>
              <a:ext uri="{FF2B5EF4-FFF2-40B4-BE49-F238E27FC236}">
                <a16:creationId xmlns:a16="http://schemas.microsoft.com/office/drawing/2014/main" id="{7E8F21C8-EA83-8237-701C-289CC13232B2}"/>
              </a:ext>
            </a:extLst>
          </p:cNvPr>
          <p:cNvSpPr txBox="1"/>
          <p:nvPr/>
        </p:nvSpPr>
        <p:spPr>
          <a:xfrm>
            <a:off x="10006039" y="4572634"/>
            <a:ext cx="2837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US" sz="2000" b="1" i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ru-RU" sz="1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63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  <p:bldP spid="39" grpId="0"/>
      <p:bldP spid="41" grpId="0"/>
      <p:bldP spid="8" grpId="0"/>
      <p:bldP spid="13" grpId="0"/>
      <p:bldP spid="20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F1C4C29-2B78-451E-0128-F186F7C063DA}"/>
              </a:ext>
            </a:extLst>
          </p:cNvPr>
          <p:cNvSpPr txBox="1"/>
          <p:nvPr/>
        </p:nvSpPr>
        <p:spPr>
          <a:xfrm>
            <a:off x="2032382" y="626803"/>
            <a:ext cx="958329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Тело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брошено вертикально вверх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поверхности Земли в момент времени t = 0. В таблице приведены результаты измерения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модуля скорости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тела в зависимости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времени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Выберите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верные утверждения на основании данных, приведённых в таблице.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D96CD6-BCD1-3EE9-50CB-6A7FE3E6FE21}"/>
              </a:ext>
            </a:extLst>
          </p:cNvPr>
          <p:cNvSpPr txBox="1"/>
          <p:nvPr/>
        </p:nvSpPr>
        <p:spPr>
          <a:xfrm>
            <a:off x="5367969" y="239962"/>
            <a:ext cx="1456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5.4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05CAD1D-567E-9A7D-729A-41FCBE448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624" y="1560840"/>
            <a:ext cx="8966752" cy="92333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3167608-DD91-3512-BA1B-36E7BDC9AAA8}"/>
              </a:ext>
            </a:extLst>
          </p:cNvPr>
          <p:cNvSpPr txBox="1"/>
          <p:nvPr/>
        </p:nvSpPr>
        <p:spPr>
          <a:xfrm>
            <a:off x="539632" y="2626167"/>
            <a:ext cx="830671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Тело поднялось на максимальную высоту, равную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0,8 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Начальная скорость тела была равна 4 м/с.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В момент времени t =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0,2 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тело находилось на высоте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0,45 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поверхности Земли.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На высоте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0,8 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поверхности Земли скорость тела была равна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3,0 м/с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За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0,7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секунд полёта путь тела составил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1,45 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6A97BA-747D-0AC1-E68F-0C4C24318A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9377" y="3016770"/>
            <a:ext cx="2012653" cy="19148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18B5A06-CE44-079B-E13A-2171546057A1}"/>
              </a:ext>
            </a:extLst>
          </p:cNvPr>
          <p:cNvSpPr txBox="1"/>
          <p:nvPr/>
        </p:nvSpPr>
        <p:spPr>
          <a:xfrm>
            <a:off x="8200478" y="2501883"/>
            <a:ext cx="39915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b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 как </a:t>
            </a:r>
            <a:r>
              <a:rPr lang="en-US" i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ru-RU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5 м/с,</a:t>
            </a:r>
            <a:r>
              <a:rPr lang="ru-RU" i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 и </a:t>
            </a:r>
            <a:r>
              <a:rPr lang="en-US" b="1" i="1" kern="0" dirty="0">
                <a:solidFill>
                  <a:srgbClr val="7030A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b="1" i="1" kern="0" baseline="-25000" dirty="0">
                <a:solidFill>
                  <a:srgbClr val="7030A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i="1" kern="0" dirty="0">
                <a:solidFill>
                  <a:srgbClr val="7030A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5 м/с</a:t>
            </a:r>
            <a:endParaRPr lang="ru-RU" b="1" kern="1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2B77A31-E02D-1D80-5947-897E1E5603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65" y="2986714"/>
            <a:ext cx="383508" cy="248962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A5F53C68-3366-5525-12B0-3D96B679CB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553" y="3546238"/>
            <a:ext cx="561207" cy="561207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D940388-B750-1972-EBCE-6F8EC6DD44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61" y="3263885"/>
            <a:ext cx="383508" cy="248962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FA8C4060-2EF8-FE94-81C9-3D98AA4738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740" y="3844702"/>
            <a:ext cx="561207" cy="561207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03472CC1-D58B-7D61-C161-CCEB3EBE15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4258" y="2686919"/>
            <a:ext cx="391225" cy="24896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6C77397-3A25-3242-44BD-53286179EC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837" y="3008118"/>
            <a:ext cx="295702" cy="19196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6CD0F4C-6252-3B67-20A4-06320B3E9A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9631" y="4462069"/>
            <a:ext cx="9532737" cy="68268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BD419F2-227B-6A45-D2EC-0F2DA819401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632" y="5192048"/>
            <a:ext cx="9532737" cy="995062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70B0844B-FD17-00BD-048F-1C68AE26A4EA}"/>
              </a:ext>
            </a:extLst>
          </p:cNvPr>
          <p:cNvSpPr txBox="1"/>
          <p:nvPr/>
        </p:nvSpPr>
        <p:spPr>
          <a:xfrm>
            <a:off x="436261" y="6170996"/>
            <a:ext cx="51171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4)</a:t>
            </a:r>
            <a:r>
              <a:rPr lang="ru-RU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 п.3 и из таблицы: если </a:t>
            </a:r>
            <a:r>
              <a:rPr lang="en-US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 </a:t>
            </a:r>
            <a:r>
              <a:rPr lang="ru-RU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 </a:t>
            </a:r>
            <a:r>
              <a:rPr lang="ru-RU" b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0,8 м,</a:t>
            </a:r>
            <a:r>
              <a:rPr lang="ru-RU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 </a:t>
            </a:r>
            <a:r>
              <a:rPr lang="en-US" i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ru-RU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 </a:t>
            </a:r>
            <a:r>
              <a:rPr lang="ru-RU" b="1" kern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 м/с</a:t>
            </a:r>
            <a:endParaRPr lang="ru-RU" dirty="0"/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8DD6235B-60DB-3AD9-446D-3507A29212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95059">
            <a:off x="2170366" y="4468832"/>
            <a:ext cx="381550" cy="228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D126DF8F-1ED9-CE3E-5DBC-D23F7379CDF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29115" y="5077141"/>
            <a:ext cx="9563640" cy="1463187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F000F08D-0229-D503-3514-A59FE9B3F6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494320"/>
              </p:ext>
            </p:extLst>
          </p:nvPr>
        </p:nvGraphicFramePr>
        <p:xfrm>
          <a:off x="3788486" y="1560759"/>
          <a:ext cx="486330" cy="994410"/>
        </p:xfrm>
        <a:graphic>
          <a:graphicData uri="http://schemas.openxmlformats.org/drawingml/2006/table">
            <a:tbl>
              <a:tblPr firstRow="1" firstCol="1" bandRow="1"/>
              <a:tblGrid>
                <a:gridCol w="486330">
                  <a:extLst>
                    <a:ext uri="{9D8B030D-6E8A-4147-A177-3AD203B41FA5}">
                      <a16:colId xmlns:a16="http://schemas.microsoft.com/office/drawing/2014/main" val="3962588803"/>
                    </a:ext>
                  </a:extLst>
                </a:gridCol>
              </a:tblGrid>
              <a:tr h="994410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en-US" sz="1800" b="1" i="1" kern="0" baseline="-25000" dirty="0">
                          <a:solidFill>
                            <a:srgbClr val="7030A0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7173333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AC9F7C01-2FE5-2F82-B5A2-E6E4967914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742881"/>
              </p:ext>
            </p:extLst>
          </p:nvPr>
        </p:nvGraphicFramePr>
        <p:xfrm>
          <a:off x="9916453" y="1550133"/>
          <a:ext cx="486330" cy="994410"/>
        </p:xfrm>
        <a:graphic>
          <a:graphicData uri="http://schemas.openxmlformats.org/drawingml/2006/table">
            <a:tbl>
              <a:tblPr firstRow="1" firstCol="1" bandRow="1"/>
              <a:tblGrid>
                <a:gridCol w="486330">
                  <a:extLst>
                    <a:ext uri="{9D8B030D-6E8A-4147-A177-3AD203B41FA5}">
                      <a16:colId xmlns:a16="http://schemas.microsoft.com/office/drawing/2014/main" val="3962588803"/>
                    </a:ext>
                  </a:extLst>
                </a:gridCol>
              </a:tblGrid>
              <a:tr h="994410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en-US" sz="1800" b="1" i="1" kern="0" baseline="-25000" dirty="0">
                          <a:solidFill>
                            <a:srgbClr val="7030A0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7173333"/>
                  </a:ext>
                </a:extLst>
              </a:tr>
            </a:tbl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A5C00768-C136-C5ED-1A49-67528BBC95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204129"/>
              </p:ext>
            </p:extLst>
          </p:nvPr>
        </p:nvGraphicFramePr>
        <p:xfrm>
          <a:off x="6872114" y="1511247"/>
          <a:ext cx="447040" cy="994410"/>
        </p:xfrm>
        <a:graphic>
          <a:graphicData uri="http://schemas.openxmlformats.org/drawingml/2006/table">
            <a:tbl>
              <a:tblPr firstRow="1" firstCol="1" bandRow="1"/>
              <a:tblGrid>
                <a:gridCol w="447040">
                  <a:extLst>
                    <a:ext uri="{9D8B030D-6E8A-4147-A177-3AD203B41FA5}">
                      <a16:colId xmlns:a16="http://schemas.microsoft.com/office/drawing/2014/main" val="2509894992"/>
                    </a:ext>
                  </a:extLst>
                </a:gridCol>
              </a:tblGrid>
              <a:tr h="994410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en-US" sz="1800" b="1" i="1" kern="0" baseline="-25000" dirty="0">
                          <a:solidFill>
                            <a:srgbClr val="7030A0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644055"/>
                  </a:ext>
                </a:extLst>
              </a:tr>
            </a:tbl>
          </a:graphicData>
        </a:graphic>
      </p:graphicFrame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34F0BB07-0C4E-99EE-837A-21C3F3C352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138971"/>
              </p:ext>
            </p:extLst>
          </p:nvPr>
        </p:nvGraphicFramePr>
        <p:xfrm>
          <a:off x="8127236" y="1535365"/>
          <a:ext cx="447040" cy="985953"/>
        </p:xfrm>
        <a:graphic>
          <a:graphicData uri="http://schemas.openxmlformats.org/drawingml/2006/table">
            <a:tbl>
              <a:tblPr firstRow="1" firstCol="1" bandRow="1"/>
              <a:tblGrid>
                <a:gridCol w="447040">
                  <a:extLst>
                    <a:ext uri="{9D8B030D-6E8A-4147-A177-3AD203B41FA5}">
                      <a16:colId xmlns:a16="http://schemas.microsoft.com/office/drawing/2014/main" val="2402754290"/>
                    </a:ext>
                  </a:extLst>
                </a:gridCol>
              </a:tblGrid>
              <a:tr h="985953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en-US" sz="1800" b="1" i="1" kern="0" baseline="-25000" dirty="0">
                          <a:solidFill>
                            <a:srgbClr val="7030A0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85881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988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E47BED-42D9-B694-73F6-B351AB64C3C0}"/>
              </a:ext>
            </a:extLst>
          </p:cNvPr>
          <p:cNvSpPr txBox="1"/>
          <p:nvPr/>
        </p:nvSpPr>
        <p:spPr>
          <a:xfrm>
            <a:off x="4767569" y="184084"/>
            <a:ext cx="1456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5.5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715DFD-001C-72D1-E44B-4A99837F3AA6}"/>
              </a:ext>
            </a:extLst>
          </p:cNvPr>
          <p:cNvSpPr txBox="1"/>
          <p:nvPr/>
        </p:nvSpPr>
        <p:spPr>
          <a:xfrm>
            <a:off x="778646" y="691915"/>
            <a:ext cx="9112266" cy="748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endParaRPr lang="ru-RU" sz="1800" b="1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9CE2E7-1B68-FF51-F492-3BDDF86DBC08}"/>
              </a:ext>
            </a:extLst>
          </p:cNvPr>
          <p:cNvSpPr txBox="1"/>
          <p:nvPr/>
        </p:nvSpPr>
        <p:spPr>
          <a:xfrm>
            <a:off x="853807" y="612393"/>
            <a:ext cx="1133819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Небольшой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груз, покоящийся на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гладком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горизонтальном столе, соединён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горизонтальной пружиной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 вертикальной стенкой. Груз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немного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смещают от положения равновесия и отпускают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состояния покоя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после чего он начинает колебаться, двигаясь вдоль оси пружины, параллельно которой направлена ось 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Ox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 таблице приведены значения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координаты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груза </a:t>
            </a:r>
            <a:r>
              <a:rPr lang="ru-RU" b="1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 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различные моменты </a:t>
            </a:r>
            <a:r>
              <a:rPr lang="ru-RU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времени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Выберите </a:t>
            </a:r>
            <a:r>
              <a:rPr lang="ru-RU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r>
              <a:rPr lang="ru-RU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верные утверждения о результатах этого опыта на основании данных, содержащихся в таблице. Погрешность измерения координаты равна 0,1 см, времени –– 0,1 с</a:t>
            </a:r>
            <a:endParaRPr lang="ru-RU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6EEFB9A-8B1E-9F0E-C0CB-4CCA77C70D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870" y="2023764"/>
            <a:ext cx="5058349" cy="89744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FF4585-4CE0-8EFB-6491-26A842BA5C6A}"/>
              </a:ext>
            </a:extLst>
          </p:cNvPr>
          <p:cNvSpPr txBox="1"/>
          <p:nvPr/>
        </p:nvSpPr>
        <p:spPr>
          <a:xfrm>
            <a:off x="326834" y="2356199"/>
            <a:ext cx="5985831" cy="2441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  <a:tabLst>
                <a:tab pos="237490" algn="l"/>
              </a:tabLs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колебаний груза равен </a:t>
            </a: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1,6 с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  <a:tabLst>
                <a:tab pos="237490" algn="l"/>
              </a:tabLs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Частота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колебаний груза равна </a:t>
            </a: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 Гц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  <a:tabLst>
                <a:tab pos="237490" algn="l"/>
              </a:tabLs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 момент времени </a:t>
            </a: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1,2 с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потенциальная энергия пружины минимальна.</a:t>
            </a:r>
            <a:endParaRPr lang="ru-RU" sz="1800" i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  <a:tabLst>
                <a:tab pos="237490" algn="l"/>
              </a:tabLs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 момент времени </a:t>
            </a:r>
            <a:r>
              <a:rPr lang="ru-RU" sz="18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0,8 с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ускорение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груза </a:t>
            </a:r>
            <a:r>
              <a:rPr lang="ru-RU" sz="18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максимально.</a:t>
            </a:r>
            <a:endParaRPr lang="ru-RU" sz="1800" i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5)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Модуль сил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ы, с которой пружина действует на груз, в момент времени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0,8 с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меньше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чем в момент времени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1,2 с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b="1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CA19C6B-0BFA-979E-62F0-D691B199D3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5074" y="3656835"/>
            <a:ext cx="4038469" cy="190195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A7B24FA-F2A3-1B3D-BB2A-042225585527}"/>
              </a:ext>
            </a:extLst>
          </p:cNvPr>
          <p:cNvSpPr txBox="1"/>
          <p:nvPr/>
        </p:nvSpPr>
        <p:spPr>
          <a:xfrm>
            <a:off x="6859443" y="2907912"/>
            <a:ext cx="5212018" cy="748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1800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условия и таблицы 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en-US" sz="1800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800" i="1" kern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1800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0: </a:t>
            </a:r>
            <a:r>
              <a:rPr lang="en-US" sz="1800" b="1" i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1800" b="1" kern="0" baseline="-250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1800" b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</a:t>
            </a:r>
          </a:p>
          <a:p>
            <a:pPr algn="ctr">
              <a:spcAft>
                <a:spcPts val="800"/>
              </a:spcAft>
            </a:pPr>
            <a:r>
              <a:rPr lang="en-US" sz="1800" b="1" i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800" b="1" kern="0" baseline="-250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1800" b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ru-RU" sz="1800" b="1" i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800" b="1" kern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ru-RU" sz="1800" b="1" kern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г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рафик </a:t>
            </a:r>
            <a:r>
              <a:rPr kumimoji="0" lang="en-US" sz="1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sz="1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t)</a:t>
            </a:r>
            <a:r>
              <a:rPr lang="en-US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косинусоида</a:t>
            </a:r>
            <a:endParaRPr lang="ru-RU" sz="1800" b="1" i="1" kern="0" baseline="-25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AD209E5-A1D6-4F3A-C877-8B846934E435}"/>
                  </a:ext>
                </a:extLst>
              </p:cNvPr>
              <p:cNvSpPr txBox="1"/>
              <p:nvPr/>
            </p:nvSpPr>
            <p:spPr>
              <a:xfrm>
                <a:off x="395299" y="4871649"/>
                <a:ext cx="3731027" cy="6543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sz="2000" b="1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2)</a:t>
                </a:r>
                <a:r>
                  <a:rPr lang="ru-RU" sz="20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ru-RU" sz="2400" b="1" i="1" dirty="0">
                    <a:solidFill>
                      <a:srgbClr val="000000"/>
                    </a:solidFill>
                    <a:effectLst/>
                    <a:latin typeface="Garamond" panose="02020404030301010803" pitchFamily="18" charset="0"/>
                    <a:ea typeface="Times New Roman" panose="02020603050405020304" pitchFamily="18" charset="0"/>
                  </a:rPr>
                  <a:t>ν</a:t>
                </a:r>
                <a:r>
                  <a:rPr lang="ru-RU" sz="2000" b="1" dirty="0">
                    <a:solidFill>
                      <a:srgbClr val="000000"/>
                    </a:solidFill>
                    <a:effectLst/>
                    <a:latin typeface="Garamond" panose="02020404030301010803" pitchFamily="18" charset="0"/>
                    <a:ea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400" b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Т</m:t>
                        </m:r>
                      </m:den>
                    </m:f>
                  </m:oMath>
                </a14:m>
                <a:r>
                  <a:rPr lang="ru-RU" sz="2000" b="1" dirty="0">
                    <a:solidFill>
                      <a:srgbClr val="000000"/>
                    </a:solidFill>
                    <a:effectLst/>
                    <a:latin typeface="Garamond" panose="02020404030301010803" pitchFamily="18" charset="0"/>
                    <a:ea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𝟏</m:t>
                        </m:r>
                        <m:r>
                          <a:rPr lang="ru-RU" sz="2400" b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,</m:t>
                        </m:r>
                        <m:r>
                          <a:rPr lang="ru-RU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ru-RU" sz="2000" b="1" dirty="0">
                    <a:solidFill>
                      <a:srgbClr val="000000"/>
                    </a:solidFill>
                    <a:effectLst/>
                    <a:latin typeface="Garamond" panose="02020404030301010803" pitchFamily="18" charset="0"/>
                    <a:ea typeface="Times New Roman" panose="02020603050405020304" pitchFamily="18" charset="0"/>
                  </a:rPr>
                  <a:t> = </a:t>
                </a:r>
                <a:r>
                  <a:rPr lang="ru-RU" sz="2000" b="1" dirty="0">
                    <a:solidFill>
                      <a:srgbClr val="7030A0"/>
                    </a:solidFill>
                    <a:effectLst/>
                    <a:latin typeface="Garamond" panose="02020404030301010803" pitchFamily="18" charset="0"/>
                    <a:ea typeface="Times New Roman" panose="02020603050405020304" pitchFamily="18" charset="0"/>
                  </a:rPr>
                  <a:t>0,625 Гц</a:t>
                </a:r>
                <a:endParaRPr lang="ru-RU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AD209E5-A1D6-4F3A-C877-8B846934E4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299" y="4871649"/>
                <a:ext cx="3731027" cy="654346"/>
              </a:xfrm>
              <a:prstGeom prst="rect">
                <a:avLst/>
              </a:prstGeom>
              <a:blipFill>
                <a:blip r:embed="rId4"/>
                <a:stretch>
                  <a:fillRect l="-1797" b="-56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AEEDA5E-53BD-09C9-F0F2-3F4A2987D027}"/>
                  </a:ext>
                </a:extLst>
              </p:cNvPr>
              <p:cNvSpPr txBox="1"/>
              <p:nvPr/>
            </p:nvSpPr>
            <p:spPr>
              <a:xfrm>
                <a:off x="364746" y="5438342"/>
                <a:ext cx="3999123" cy="6792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800"/>
                  </a:spcAft>
                </a:pPr>
                <a:r>
                  <a:rPr lang="ru-RU" sz="2000" b="1" kern="10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3)</a:t>
                </a:r>
                <a:r>
                  <a:rPr lang="ru-RU" sz="2000" b="1" kern="1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При </a:t>
                </a:r>
                <a:r>
                  <a:rPr lang="en-US" sz="2000" i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 </a:t>
                </a:r>
                <a:r>
                  <a:rPr lang="ru-RU" sz="20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1,2 с:</a:t>
                </a:r>
                <a:r>
                  <a:rPr lang="ru-RU" sz="2000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kern="0" dirty="0">
                    <a:solidFill>
                      <a:srgbClr val="000000"/>
                    </a:solidFill>
                    <a:effectLst/>
                    <a:latin typeface="Georgia" panose="02040502050405020303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2000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0,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20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Е</m:t>
                        </m:r>
                      </m:e>
                      <m:sub>
                        <m:r>
                          <a:rPr lang="ru-RU" sz="2000" b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п</m:t>
                        </m:r>
                      </m:sub>
                    </m:sSub>
                    <m:r>
                      <a:rPr lang="ru-RU" sz="2000" b="1" i="1" ker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2000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𝒌𝒙</m:t>
                            </m:r>
                          </m:e>
                          <m:sup>
                            <m:r>
                              <a:rPr lang="ru-RU" sz="2400" b="1" i="1" ker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ru-RU" sz="2400" b="1" i="1" ker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000" b="1" kern="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b="1" kern="0" dirty="0">
                    <a:solidFill>
                      <a:srgbClr val="7030A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0</a:t>
                </a:r>
                <a:endParaRPr lang="ru-RU" sz="2000" kern="100" dirty="0">
                  <a:solidFill>
                    <a:srgbClr val="7030A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AEEDA5E-53BD-09C9-F0F2-3F4A2987D0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746" y="5438342"/>
                <a:ext cx="3999123" cy="679289"/>
              </a:xfrm>
              <a:prstGeom prst="rect">
                <a:avLst/>
              </a:prstGeom>
              <a:blipFill>
                <a:blip r:embed="rId5"/>
                <a:stretch>
                  <a:fillRect l="-1677" b="-8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7B7A1FFB-D63E-55B2-0150-38421CC0AF99}"/>
              </a:ext>
            </a:extLst>
          </p:cNvPr>
          <p:cNvSpPr txBox="1"/>
          <p:nvPr/>
        </p:nvSpPr>
        <p:spPr>
          <a:xfrm>
            <a:off x="326829" y="6129291"/>
            <a:ext cx="576917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2000" b="1" kern="1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</a:t>
            </a:r>
            <a:r>
              <a:rPr lang="ru-RU" sz="20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en-US" sz="2000" i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ru-RU" sz="20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0,8 с: </a:t>
            </a:r>
            <a:r>
              <a:rPr lang="en-US" sz="2000" b="1" i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000" b="1" i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b="1" kern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ru-RU" sz="20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  </a:t>
            </a:r>
            <a:r>
              <a:rPr lang="en-US" sz="2000" b="1" i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US" sz="2000" b="1" kern="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ru-RU" sz="2200" i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ru-RU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i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en-US" sz="2000" b="1" i="1" kern="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b="1" kern="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ru-RU" sz="2200" i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n-US" sz="2200" b="1" i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ru-RU" sz="2000" b="1" i="1" kern="0" dirty="0">
                <a:solidFill>
                  <a:srgbClr val="7030A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2000" b="1" kern="0" baseline="-25000" dirty="0">
                <a:solidFill>
                  <a:srgbClr val="7030A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ru-RU" sz="2000" b="1" i="1" kern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615183E-A194-4F40-4E6E-ADAF99BC29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9150" y="2812818"/>
            <a:ext cx="371888" cy="243861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52F56D0-2413-9664-EAE9-BE28468F17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829" y="4196053"/>
            <a:ext cx="371888" cy="243861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A780476-437A-1450-CC1A-656920971B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714" y="2138688"/>
            <a:ext cx="579170" cy="57917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675E3E60-3ACD-4780-7C80-106B1C1AA1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61" y="2931753"/>
            <a:ext cx="579170" cy="57917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4B0D978-CC58-1974-4DC0-144EB8A055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714" y="3561281"/>
            <a:ext cx="579170" cy="57917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FFB61159-4B5D-2DB6-3FBA-46B545ECB95A}"/>
              </a:ext>
            </a:extLst>
          </p:cNvPr>
          <p:cNvSpPr txBox="1"/>
          <p:nvPr/>
        </p:nvSpPr>
        <p:spPr>
          <a:xfrm>
            <a:off x="7214632" y="4090782"/>
            <a:ext cx="7408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 см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E7C7DF5-27E5-D7C5-1D14-DD5835C912AB}"/>
              </a:ext>
            </a:extLst>
          </p:cNvPr>
          <p:cNvSpPr txBox="1"/>
          <p:nvPr/>
        </p:nvSpPr>
        <p:spPr>
          <a:xfrm>
            <a:off x="7071972" y="4989437"/>
            <a:ext cx="9865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4 см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5A6461-09CC-A9DA-5E78-874B77F9CAE6}"/>
              </a:ext>
            </a:extLst>
          </p:cNvPr>
          <p:cNvSpPr txBox="1"/>
          <p:nvPr/>
        </p:nvSpPr>
        <p:spPr>
          <a:xfrm>
            <a:off x="6594473" y="5730068"/>
            <a:ext cx="4928116" cy="872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2000" b="1" kern="1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5)</a:t>
            </a:r>
            <a:r>
              <a:rPr lang="ru-RU" sz="20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таблицы</a:t>
            </a:r>
            <a:r>
              <a:rPr lang="ru-RU" sz="22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200" b="1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ru-RU" sz="2200" b="1" i="1" kern="1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(0,8 с)</a:t>
            </a:r>
            <a:r>
              <a:rPr lang="ru-RU" sz="22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&gt; </a:t>
            </a:r>
            <a:r>
              <a:rPr lang="en-US" sz="2200" b="1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ru-RU" sz="2200" b="1" i="1" kern="1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(1,2 с)</a:t>
            </a:r>
            <a:r>
              <a:rPr lang="ru-RU" sz="22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200" b="1" i="1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2000" b="1" i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ru-RU" sz="2000" b="1" kern="1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</a:t>
            </a:r>
            <a:r>
              <a:rPr lang="ru-RU" sz="2200" i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ru-RU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i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en-US" sz="2200" b="1" i="1" kern="10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ru-RU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2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b="1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en-US" sz="2200" b="1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&gt; </a:t>
            </a:r>
            <a:r>
              <a:rPr lang="ru-RU" sz="22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i="1" kern="1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ru-RU" sz="2200" b="1" kern="100" baseline="-250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</a:t>
            </a:r>
            <a:r>
              <a:rPr lang="en-US" sz="2200" b="1" kern="100" baseline="-250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b="1" i="1" kern="100" baseline="-250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(0,8 с)</a:t>
            </a:r>
            <a:r>
              <a:rPr lang="ru-RU" sz="2200" kern="1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b="1" kern="1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&gt; </a:t>
            </a:r>
            <a:r>
              <a:rPr lang="en-US" sz="2200" b="1" i="1" kern="1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ru-RU" sz="2200" b="1" kern="100" baseline="-250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</a:t>
            </a:r>
            <a:r>
              <a:rPr lang="en-US" sz="2200" b="1" kern="100" baseline="-250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b="1" i="1" kern="100" baseline="-250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(1,2 с)</a:t>
            </a:r>
            <a:endParaRPr lang="ru-RU" sz="22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804E703-C45C-503D-625F-DEA59BC68E16}"/>
              </a:ext>
            </a:extLst>
          </p:cNvPr>
          <p:cNvSpPr txBox="1"/>
          <p:nvPr/>
        </p:nvSpPr>
        <p:spPr>
          <a:xfrm>
            <a:off x="8496343" y="4439914"/>
            <a:ext cx="7408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0,8 с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504B2C-9BE6-2AE4-ABA0-3444F76A2206}"/>
              </a:ext>
            </a:extLst>
          </p:cNvPr>
          <p:cNvSpPr txBox="1"/>
          <p:nvPr/>
        </p:nvSpPr>
        <p:spPr>
          <a:xfrm>
            <a:off x="9350253" y="4989437"/>
            <a:ext cx="82901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1,6 с</a:t>
            </a:r>
            <a:endParaRPr lang="ru-RU" i="1" dirty="0"/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1BCDA5AD-7FA0-0CA7-0E75-3124F04121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884790"/>
              </p:ext>
            </p:extLst>
          </p:nvPr>
        </p:nvGraphicFramePr>
        <p:xfrm>
          <a:off x="11488588" y="2069019"/>
          <a:ext cx="375010" cy="884704"/>
        </p:xfrm>
        <a:graphic>
          <a:graphicData uri="http://schemas.openxmlformats.org/drawingml/2006/table">
            <a:tbl>
              <a:tblPr firstRow="1" firstCol="1" bandRow="1"/>
              <a:tblGrid>
                <a:gridCol w="375010">
                  <a:extLst>
                    <a:ext uri="{9D8B030D-6E8A-4147-A177-3AD203B41FA5}">
                      <a16:colId xmlns:a16="http://schemas.microsoft.com/office/drawing/2014/main" val="3962588803"/>
                    </a:ext>
                  </a:extLst>
                </a:gridCol>
              </a:tblGrid>
              <a:tr h="884704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en-US" sz="1800" b="1" i="1" kern="0" baseline="-25000" dirty="0">
                          <a:solidFill>
                            <a:srgbClr val="7030A0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7173333"/>
                  </a:ext>
                </a:extLst>
              </a:tr>
            </a:tbl>
          </a:graphicData>
        </a:graphic>
      </p:graphicFrame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6EAC9F24-9B9B-9AB7-A648-2AFFB464A5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034498"/>
              </p:ext>
            </p:extLst>
          </p:nvPr>
        </p:nvGraphicFramePr>
        <p:xfrm>
          <a:off x="10047383" y="2053622"/>
          <a:ext cx="627962" cy="915498"/>
        </p:xfrm>
        <a:graphic>
          <a:graphicData uri="http://schemas.openxmlformats.org/drawingml/2006/table">
            <a:tbl>
              <a:tblPr firstRow="1" firstCol="1" bandRow="1"/>
              <a:tblGrid>
                <a:gridCol w="627962">
                  <a:extLst>
                    <a:ext uri="{9D8B030D-6E8A-4147-A177-3AD203B41FA5}">
                      <a16:colId xmlns:a16="http://schemas.microsoft.com/office/drawing/2014/main" val="3962588803"/>
                    </a:ext>
                  </a:extLst>
                </a:gridCol>
              </a:tblGrid>
              <a:tr h="915498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en-US" sz="1800" b="1" i="1" kern="0" baseline="-25000" dirty="0">
                          <a:solidFill>
                            <a:srgbClr val="7030A0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7173333"/>
                  </a:ext>
                </a:extLst>
              </a:tr>
            </a:tbl>
          </a:graphicData>
        </a:graphic>
      </p:graphicFrame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71D5D601-59AE-B98E-CBB4-974790D406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250613"/>
              </p:ext>
            </p:extLst>
          </p:nvPr>
        </p:nvGraphicFramePr>
        <p:xfrm>
          <a:off x="7744580" y="2063329"/>
          <a:ext cx="540104" cy="915498"/>
        </p:xfrm>
        <a:graphic>
          <a:graphicData uri="http://schemas.openxmlformats.org/drawingml/2006/table">
            <a:tbl>
              <a:tblPr firstRow="1" firstCol="1" bandRow="1"/>
              <a:tblGrid>
                <a:gridCol w="540104">
                  <a:extLst>
                    <a:ext uri="{9D8B030D-6E8A-4147-A177-3AD203B41FA5}">
                      <a16:colId xmlns:a16="http://schemas.microsoft.com/office/drawing/2014/main" val="3962588803"/>
                    </a:ext>
                  </a:extLst>
                </a:gridCol>
              </a:tblGrid>
              <a:tr h="915498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en-US" sz="1800" b="1" i="1" kern="0" baseline="-25000" dirty="0">
                          <a:solidFill>
                            <a:srgbClr val="7030A0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7173333"/>
                  </a:ext>
                </a:extLst>
              </a:tr>
            </a:tbl>
          </a:graphicData>
        </a:graphic>
      </p:graphicFrame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id="{201932F2-E795-522A-7DD3-0B7860E2C8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563907"/>
              </p:ext>
            </p:extLst>
          </p:nvPr>
        </p:nvGraphicFramePr>
        <p:xfrm>
          <a:off x="9383688" y="4777105"/>
          <a:ext cx="579170" cy="554888"/>
        </p:xfrm>
        <a:graphic>
          <a:graphicData uri="http://schemas.openxmlformats.org/drawingml/2006/table">
            <a:tbl>
              <a:tblPr firstRow="1" firstCol="1" bandRow="1"/>
              <a:tblGrid>
                <a:gridCol w="579170">
                  <a:extLst>
                    <a:ext uri="{9D8B030D-6E8A-4147-A177-3AD203B41FA5}">
                      <a16:colId xmlns:a16="http://schemas.microsoft.com/office/drawing/2014/main" val="2402754290"/>
                    </a:ext>
                  </a:extLst>
                </a:gridCol>
              </a:tblGrid>
              <a:tr h="554888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en-US" sz="1800" b="1" i="1" kern="0" baseline="-25000" dirty="0">
                          <a:solidFill>
                            <a:srgbClr val="7030A0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85881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54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1" grpId="0"/>
      <p:bldP spid="23" grpId="0"/>
      <p:bldP spid="30" grpId="0"/>
      <p:bldP spid="31" grpId="0"/>
      <p:bldP spid="33" grpId="0"/>
      <p:bldP spid="36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3290</TotalTime>
  <Words>2376</Words>
  <Application>Microsoft Office PowerPoint</Application>
  <PresentationFormat>Широкоэкранный</PresentationFormat>
  <Paragraphs>202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Calibri</vt:lpstr>
      <vt:lpstr>Calibri Light</vt:lpstr>
      <vt:lpstr>Cambria Math</vt:lpstr>
      <vt:lpstr>Garamond</vt:lpstr>
      <vt:lpstr>Georgia</vt:lpstr>
      <vt:lpstr>Times New Roman</vt:lpstr>
      <vt:lpstr>Тема Office</vt:lpstr>
      <vt:lpstr>Физика ЕГЭ-2025  Линия заданий № 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В. Кондрашова</dc:creator>
  <cp:lastModifiedBy>Acer17</cp:lastModifiedBy>
  <cp:revision>63</cp:revision>
  <dcterms:created xsi:type="dcterms:W3CDTF">2025-01-10T06:09:35Z</dcterms:created>
  <dcterms:modified xsi:type="dcterms:W3CDTF">2025-03-16T16:13:12Z</dcterms:modified>
</cp:coreProperties>
</file>