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50" name="Google Shape;50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" name="Google Shape;5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66" name="Google Shape;6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7" name="Google Shape;6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72" name="Google Shape;72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3" name="Google Shape;7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type="ctrTitle"/>
          </p:nvPr>
        </p:nvSpPr>
        <p:spPr>
          <a:xfrm>
            <a:off x="990600" y="5334000"/>
            <a:ext cx="7772400" cy="704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990600" y="5867400"/>
            <a:ext cx="7772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sz="2400">
                <a:solidFill>
                  <a:schemeClr val="lt1"/>
                </a:solidFill>
              </a:defRPr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type="title"/>
          </p:nvPr>
        </p:nvSpPr>
        <p:spPr>
          <a:xfrm>
            <a:off x="914400" y="1417637"/>
            <a:ext cx="73152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914400" y="2438400"/>
            <a:ext cx="35814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9pPr>
          </a:lstStyle>
          <a:p/>
        </p:txBody>
      </p:sp>
      <p:sp>
        <p:nvSpPr>
          <p:cNvPr id="44" name="Google Shape;44;p11"/>
          <p:cNvSpPr txBox="1"/>
          <p:nvPr>
            <p:ph idx="2" type="body"/>
          </p:nvPr>
        </p:nvSpPr>
        <p:spPr>
          <a:xfrm>
            <a:off x="4648200" y="2438400"/>
            <a:ext cx="35814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914400" y="1417637"/>
            <a:ext cx="73152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 rot="5400000">
            <a:off x="4709319" y="3109119"/>
            <a:ext cx="5211762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 rot="5400000">
            <a:off x="975519" y="1356519"/>
            <a:ext cx="5211762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914400" y="1417637"/>
            <a:ext cx="73152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 rot="5400000">
            <a:off x="2476500" y="876300"/>
            <a:ext cx="419100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  <a:defRPr sz="32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None/>
              <a:defRPr b="0" i="0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elvetica Neue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elvetica Neue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sz="2000"/>
            </a:lvl9pPr>
          </a:lstStyle>
          <a:p/>
        </p:txBody>
      </p:sp>
      <p:sp>
        <p:nvSpPr>
          <p:cNvPr id="31" name="Google Shape;31;p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elvetica Neue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elvetica Neue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914400" y="1417637"/>
            <a:ext cx="73152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9pPr>
          </a:lstStyle>
          <a:p/>
        </p:txBody>
      </p:sp>
      <p:sp>
        <p:nvSpPr>
          <p:cNvPr id="38" name="Google Shape;38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9pPr>
          </a:lstStyle>
          <a:p/>
        </p:txBody>
      </p:sp>
      <p:sp>
        <p:nvSpPr>
          <p:cNvPr id="39" name="Google Shape;39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9pPr>
          </a:lstStyle>
          <a:p/>
        </p:txBody>
      </p:sp>
      <p:sp>
        <p:nvSpPr>
          <p:cNvPr id="40" name="Google Shape;40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914400" y="1417637"/>
            <a:ext cx="73152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Char char="•"/>
              <a:defRPr b="0" i="0" sz="3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–"/>
              <a:defRPr b="0" i="0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Char char="•"/>
              <a:defRPr b="0" i="0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–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>
            <p:ph type="ctrTitle"/>
          </p:nvPr>
        </p:nvSpPr>
        <p:spPr>
          <a:xfrm>
            <a:off x="700087" y="533400"/>
            <a:ext cx="5853112" cy="266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Helvetica Neue"/>
              <a:buNone/>
            </a:pPr>
            <a:r>
              <a:rPr b="0" i="0" lang="en-US" sz="4000" u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Памятка для родителей детей находящихся в кризисном состоянии.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/>
          <p:nvPr>
            <p:ph idx="1" type="body"/>
          </p:nvPr>
        </p:nvSpPr>
        <p:spPr>
          <a:xfrm>
            <a:off x="381000" y="1600200"/>
            <a:ext cx="83058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Признаки депрессивных реакций у подростков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Снижение интереса к деятельности, потеря удовольствия от деятельности, которая раньше нравилась.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Уклонение от общения: нежелание идти в школу, общаться со сверстниками, склонность к уединению.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Снижение успеваемости из-за трудностей концентрации внимания и нарушений запоминания.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Изменения сна и/или аппетита (ест/спит больше/меньше, чем раньше).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Вялость, хроническая усталость.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 Грустное настроение или повышенная раздражительность. Идеи собственной малоценности, никчемности.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 Телесное недомогание: головная боль, проблемы с желудком.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 Возможным проявлением депрессии может быть отклонение от общепринятых норм поведения: показная бравада, грубость, агрессия демонстративные уходы из дома, употребление ПАВ.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3"/>
          <p:cNvSpPr txBox="1"/>
          <p:nvPr>
            <p:ph idx="1" type="body"/>
          </p:nvPr>
        </p:nvSpPr>
        <p:spPr>
          <a:xfrm>
            <a:off x="914400" y="1219200"/>
            <a:ext cx="73152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b="0" i="0" lang="en-US" sz="2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Куда обращаться в кризисных ситуациях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∙ </a:t>
            </a:r>
            <a:r>
              <a:rPr b="1" i="0" lang="en-US" sz="3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Всероссийский Детский телефон доверия (бесплатно, круглосуточно) </a:t>
            </a:r>
            <a:endParaRPr/>
          </a:p>
          <a:p>
            <a:pPr indent="-20320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</a:pPr>
            <a:r>
              <a:rPr b="1" i="0" lang="en-US" sz="3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8-800-2000-122.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</a:pPr>
            <a:r>
              <a:t/>
            </a:r>
            <a:endParaRPr b="1" i="0" sz="32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Психологическое консультирование, экстренная и кризисная психологическая помощь для детей в трудной жизненной ситуации, подростков и их родителей.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4"/>
          <p:cNvSpPr txBox="1"/>
          <p:nvPr>
            <p:ph idx="1" type="body"/>
          </p:nvPr>
        </p:nvSpPr>
        <p:spPr>
          <a:xfrm>
            <a:off x="381000" y="17526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Запомнить: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То, что взрослому кажется пустяком, для ребёнка может быть поводом для очень серьёзных душевных переживаний.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У подростков ещё недостаточно жизненного опыта для конструктивного решения проблем, им может показаться, что уход из жизни – лучший выход из кризисной ситуации.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Родители могут помочь своему ребёнку, если вовремя заметят у него признаки кризисного состояния и поговорят с ним. Дети очень редко напрямую просят им помочь или поговорить с ними, гораздо чаще они делают это косвенным образом, поэтому будьте внимательны к состоянию своего ребёнка и проявляйте искреннюю активную заинтересованность в его жизни.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idx="1" type="body"/>
          </p:nvPr>
        </p:nvSpPr>
        <p:spPr>
          <a:xfrm>
            <a:off x="914400" y="1295400"/>
            <a:ext cx="73152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Ситуации, которые могут быть кризисными для подростка: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любая ситуация, субъективно переживаемая ребёнком как обидная, оскорбительная,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несправедливая, глубоко ранящая. Объективная оценка ситуации взрослым может сильно отличаться от мнения ребёнка;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несчастная любовь;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ссора/острый конфликт со значимыми взрослыми (родители, учителя);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травля (буллинг)/отвержение, запугивание, издевательства со стороны сверстников, травля в интернете/социальных сетях;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тяжелая жизненная ситуация (смерть близкого человека, особенно матери, тяжёлое заболевание);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разочарование в своих успехах в школе или другие неудачи на фоне высоких требований, предъявляемых окружением или семьёй;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неприятности в семье, нестабильная семейная ситуация (например, развод родителей).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4800" y="1371600"/>
            <a:ext cx="83820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Наиболее тяжело эти ситуации переживают дети со следующими личностными особенностями: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импульсивность, эмоциональная нестабильность (склонность к непродуманным поступкам);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перфекционизм (желание делать всё идеально, обострённая реакция на критику, совершенные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ошибки, недочёты);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агрессивное поведение, раздражительность;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неумение преодолевать проблемы и трудности, отсутствие гибкости мышления, инфантильность;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нестабильная самооценка: то считает себя «великим и грандиозным», то «жалким и ничтожным»;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самодовольство, излишняя самоуверенность или чувство неполноценности и неуверенности;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тревожность и подавленность, частое плохое настроение.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idx="1" type="body"/>
          </p:nvPr>
        </p:nvSpPr>
        <p:spPr>
          <a:xfrm>
            <a:off x="152400" y="1066800"/>
            <a:ext cx="87630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Times New Roman"/>
              <a:buChar char="•"/>
            </a:pPr>
            <a:r>
              <a:rPr b="1" i="0" lang="en-US" sz="1600" u="none">
                <a:solidFill>
                  <a:srgbClr val="1111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Советы психолога родителям подростков</a:t>
            </a:r>
            <a:endParaRPr b="0" i="0" sz="1600" u="none">
              <a:solidFill>
                <a:srgbClr val="11111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1111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 Цените откровенность своих детей, искренне интересуйтесь их проблемами.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1111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 Общайтесь на равных, тон приказа сработает не в вашу пользу. Дайте понять, что Вы понимаете их.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1111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 Нельзя подшучивать над ними, высмеивать чувства, умаляя их значение. Постарайтесь отнестись к вашим детям с уважением, помните об их ранимости и уязвимости.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1111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 Не раздражайтесь и не проявляйте агрессивности, будьте спокойны, сдержанны. Помните, что ваша грубость вызовет их ответную реакцию.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1111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 Не говорите об объекте увлечения вашего ребенка пренебрежительным, оскорбительным тоном, тем самым Вы унизите его самого.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1111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 Расскажите им о себе, вашей истории первой любви – это поможет найти Вам взаимопонимание с ребенком.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1111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 Если Вы сумеете установить с ним дружеские отношения, то будете иметь возможность не просто контролировать его поведение, но и влиять на его поступки.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1111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 Помните, что, с одной стороны, подросток остро нуждается в помощи родителей, сталкиваясь со множеством проблем, а с другой – стремится оградить свой внутренний мир интимных переживаний от бесцеремонного и грубого вторжения.</a:t>
            </a:r>
            <a:endParaRPr/>
          </a:p>
          <a:p>
            <a:pPr indent="-241300" lvl="0" marL="3429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</a:pPr>
            <a:r>
              <a:t/>
            </a:r>
            <a:endParaRPr b="0" i="0" sz="1600" u="none">
              <a:solidFill>
                <a:srgbClr val="11111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idx="1" type="body"/>
          </p:nvPr>
        </p:nvSpPr>
        <p:spPr>
          <a:xfrm>
            <a:off x="609600" y="152400"/>
            <a:ext cx="8305800" cy="65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66516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600"/>
              <a:buFont typeface="Times New Roman"/>
              <a:buNone/>
            </a:pPr>
            <a:r>
              <a:rPr b="0" i="1" lang="en-US" sz="1600" u="sng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Советы на каждый день</a:t>
            </a:r>
            <a:endParaRPr b="0" i="0" sz="1600" u="none">
              <a:solidFill>
                <a:srgbClr val="21212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665162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 Очень важна максимальная загрузка подростка хорошими делами (в том числе занятия в спортивных секциях, в различных кружках, в коллективных творческих делах и т.д.)</a:t>
            </a:r>
            <a:endParaRPr/>
          </a:p>
          <a:p>
            <a:pPr indent="0" lvl="0" marL="665162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Чрезвычайно важно переключение внимания подростка с негативных моментов на интересную и занимательную для него деятельность.</a:t>
            </a:r>
            <a:endParaRPr/>
          </a:p>
          <a:p>
            <a:pPr indent="0" lvl="0" marL="665162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Неоценимую помощь в преодолении возникающих перед подростком трудностей может выполнить ведение личного дневника. Личный дневник – это как бы отчет перед самим собой, ежедневный, самокритичный и не всегда лицеприятный. Подросток должен быть уверен, что его записи никто не прочтет, иначе он перестанет доверять всем, замкнется, начнет лгать, изворачиваться, приспосабливаться. </a:t>
            </a:r>
            <a:endParaRPr/>
          </a:p>
          <a:p>
            <a:pPr indent="0" lvl="0" marL="665162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600"/>
              <a:buFont typeface="Times New Roman"/>
              <a:buNone/>
            </a:pPr>
            <a:r>
              <a:rPr b="0" i="0" lang="en-US" sz="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b="0" i="0" lang="en-US" sz="1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Сопереживайте, не высмеивайте и не отталкивайте в минуты откровенности.</a:t>
            </a:r>
            <a:endParaRPr/>
          </a:p>
          <a:p>
            <a:pPr indent="0" lvl="0" marL="665162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Старайтесь проводить время вместе. Только не сидите молча у телевизора, а займитесь интересным ему делом. </a:t>
            </a:r>
            <a:endParaRPr/>
          </a:p>
          <a:p>
            <a:pPr indent="0" lvl="0" marL="665162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Не вмешивайтесь в занятия, с которыми он справляется и без вас, не навязывайте свое мнение по любому вопросу, не критикуйте.</a:t>
            </a:r>
            <a:endParaRPr/>
          </a:p>
          <a:p>
            <a:pPr indent="0" lvl="0" marL="665162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Помогайте, когда он просит вас об этом.</a:t>
            </a:r>
            <a:endParaRPr/>
          </a:p>
          <a:p>
            <a:pPr indent="0" lvl="0" marL="665162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 Поддерживайте даже самые ничтожные успехи во всем - в учебе, спорте и т.д.</a:t>
            </a:r>
            <a:endParaRPr/>
          </a:p>
          <a:p>
            <a:pPr indent="0" lvl="0" marL="665162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Делитесь своими чувствами.</a:t>
            </a:r>
            <a:endParaRPr/>
          </a:p>
          <a:p>
            <a:pPr indent="0" lvl="0" marL="665162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Разрешайте конфликты мирным путем. Не давайте волю слезам, крикам, угрозам.</a:t>
            </a:r>
            <a:endParaRPr/>
          </a:p>
          <a:p>
            <a:pPr indent="0" lvl="0" marL="665162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600"/>
              <a:buFont typeface="Times New Roman"/>
              <a:buNone/>
            </a:pPr>
            <a:r>
              <a:rPr b="0" i="0" lang="en-US" sz="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       </a:t>
            </a:r>
            <a:r>
              <a:rPr b="0" i="0" lang="en-US" sz="1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Чаще используйте приветливые фразы. Например: "Мне хорошо с тобой", "Я рада тебя видеть", "Мне нравится, как ты...", "Я по тебе соскучилась", "Давай (посидим, поделаем...) вместе", "Ты, конечно, справишься", "Как хорошо, что ты у нас есть"...</a:t>
            </a:r>
            <a:endParaRPr/>
          </a:p>
          <a:p>
            <a:pPr indent="0" lvl="0" marL="665162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Обнимайтесь! Не менее четырех, а лучше восьми раз в день. В проявлениях родительской ласки "взрослые" подростки нуждаются порой отчаяннее.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457200" y="914400"/>
            <a:ext cx="8229600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</a:t>
            </a: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 делать, если ваш ребёнок переживает кризисную ситуацию: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Разговаривать, поддерживать эмоциональную связь с подростком 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Выражать поддержку способами, близкими и понятными именно вашему ребёнку (это могут быть объятия, совместные занятия, подарки, вкусная еда, похвала и др.).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Направлять эмоции ребёнка в социально приемлемые формы (агрессию в активные виды спорта, физические нагрузки; душевные переживания в доверительные разговоры с близкими, творчество, поделки).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Стараться поддерживать режим дня подростка (сон, режим питания). Чаще давать подростку возможность получать радость, удовлетворение от повседневных удовольствий (вкусная еда, принятие расслабляющей ванны, красивая одежда, поход на концерт, в кафе и т.д.); помнить, что вещи, приносящие удовольствие, не менее важны, чем учёба и дела по дому.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Помогать конструктивно решать проблемы с учёбой. Помнить, что физическое и психологическое благополучие ребёнка важнее школьных оценок.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Научиться самому и научить ребенка применять навыки расслабления, регуляции своего эмоционального состояния в сложных, критических для него ситуациях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При необходимости обращаться за консультацией к специалисту (неврологу, детскому психологу, психиатру, семейному психологу – в зависимости от ситуации)</a:t>
            </a:r>
            <a:endParaRPr/>
          </a:p>
          <a:p>
            <a:pPr indent="-2413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</a:pPr>
            <a:r>
              <a:t/>
            </a:r>
            <a:endParaRPr b="0" i="0" sz="16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914400" y="1752600"/>
            <a:ext cx="73152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Основные принципы разговора с ребёнком, находящимся в кризисном состоянии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Успокоиться самому.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Уделить всё внимание ребёнку.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Вести беседу так, будто вы обладаете неограниченным запасом времени и важнее этой беседы для вас сейчас ничего нет.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Избегать нотаций, уговаривания, менторского тона речи.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Дать ребёнку возможность высказаться и говорить только тогда, когда перестанет говорить он.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0"/>
          <p:cNvSpPr txBox="1"/>
          <p:nvPr>
            <p:ph idx="1" type="body"/>
          </p:nvPr>
        </p:nvSpPr>
        <p:spPr>
          <a:xfrm>
            <a:off x="457200" y="685800"/>
            <a:ext cx="8305800" cy="59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Структура разговора и примеры фраз для оказания эмоциональной поддержки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1) Начало разговора: «Мне показалось, что в последнее время ты выглядишь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расстроенным, у тебя что-то случилось?»;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2) Активное слушание. Пересказать то, что ребёнок рассказал вам, чтобы он убедился, что вы действительно поняли суть услышанного и ничего не пропустили мимо ушей: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«Правильно ли я тебя понял(а), что …?»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3) Прояснение намерений: «Бывало ли тебе так тяжело, что тебе хотелось, чтобы это все поскорее закончилось?»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4) Расширение перспективы: «Давай подумаем, какие могут быть выходы из этой ситуации? Как ты раньше справлялся с трудностями? Что бы ты сказал, если бы на твоем месте был твой друг?»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5) Нормализация, вселение надежды: «Иногда мы все чувствуем себя подавленными, неспособными что-либо изменить, но потом это состояние проходит».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 txBox="1"/>
          <p:nvPr>
            <p:ph idx="1" type="body"/>
          </p:nvPr>
        </p:nvSpPr>
        <p:spPr>
          <a:xfrm>
            <a:off x="381000" y="152400"/>
            <a:ext cx="84582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Примеры ведения диалога с подростком, находящимся в кризисном состоянии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ЕСЛИ ВЫ СЛЫШИТЕ: «Ненавижу учебу, школу и т.п.», СПРОСИТЕ: «Что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именно тебя раздражает?» «Что ты хочешь сделать, когда это чувствуешь?...». НЕ ГОВОРИТЕ: «Когда я был в твоем возрасте... да ты просто лентяй!»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ЕСЛИ ВЫ СЛЫШИТЕ: «Все кажется таким безнадежным...», СКАЖИТЕ: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«Иногда все мы чувствуем себя подавленными. Давай подумаем, какие у нас проблемы, и какую из них надо решить в первую очередь».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 ГОВОРИТЕ: «Подумай лучше о тех, кому еще хуже, чем тебе».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ЕСЛИ ВЫ СЛЫШИТЕ: «Всем было бы лучше без меня!», СПРОСИТЕ: «Кому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именно?», «На кого ты обижен?», «Ты очень много значишь для нас, и меня беспокоит твое настроение. Скажи мне, что происходит». НЕ ГОВОРИТЕ: «Не говори глупостей. Давай поговорим о чем-нибудь другом».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ЕСЛИ ВЫ СЛЫШИТЕ: «Вы не понимаете меня!», СПРОСИТЕ: «Что я сейчас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должен понять? Я действительно хочу это знать». НЕ ГОВОРИТЕ: «Кто же может понять молодежь в наши дни?»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ЕСЛИ ВЫ СЛЫШИТЕ: «Я совершил ужасный поступок...», СКАЖИТЕ: «Давай сядем и поговорим об этом». НЕ ГОВОРИТЕ: «Что посеешь, то и пожнешь!»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 ЕСЛИ ВЫ СЛЫШИТЕ: «А если у меня не получится?», СКАЖИТЕ: «Если не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Char char="•"/>
            </a:pPr>
            <a:r>
              <a:rPr b="0" i="0" lang="en-US" sz="16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получится, ничего страшного. Мы вместе подумаем, почему не получилось в этот раз, и что можно сделать, чтобы получилось в следующий». НЕ ГОВОРИТЕ: «Если не получится, значит ты недостаточно постарался!»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werpoint-template-24">
  <a:themeElements>
    <a:clrScheme name="">
      <a:dk1>
        <a:srgbClr val="808080"/>
      </a:dk1>
      <a:lt1>
        <a:srgbClr val="FFFFFF"/>
      </a:lt1>
      <a:dk2>
        <a:srgbClr val="808080"/>
      </a:dk2>
      <a:lt2>
        <a:srgbClr val="167EDC"/>
      </a:lt2>
      <a:accent1>
        <a:srgbClr val="2DC010"/>
      </a:accent1>
      <a:accent2>
        <a:srgbClr val="EE0077"/>
      </a:accent2>
      <a:accent3>
        <a:srgbClr val="FFFFFF"/>
      </a:accent3>
      <a:accent4>
        <a:srgbClr val="6C6C6C"/>
      </a:accent4>
      <a:accent5>
        <a:srgbClr val="ADDCAA"/>
      </a:accent5>
      <a:accent6>
        <a:srgbClr val="D8006B"/>
      </a:accent6>
      <a:hlink>
        <a:srgbClr val="FDA609"/>
      </a:hlink>
      <a:folHlink>
        <a:srgbClr val="808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