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0" r:id="rId5"/>
    <p:sldId id="265" r:id="rId7"/>
    <p:sldId id="266" r:id="rId8"/>
    <p:sldId id="267" r:id="rId9"/>
    <p:sldId id="268" r:id="rId10"/>
  </p:sldIdLst>
  <p:sldSz cx="9144000" cy="6858000" type="screen4x3"/>
  <p:notesSz cx="6858000" cy="9144000"/>
  <p:embeddedFontLst>
    <p:embeddedFont>
      <p:font typeface="Matilda" panose="02000505070000020002" pitchFamily="2" charset="0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AC2"/>
    <a:srgbClr val="003760"/>
    <a:srgbClr val="00589A"/>
    <a:srgbClr val="008EC0"/>
    <a:srgbClr val="993300"/>
    <a:srgbClr val="793905"/>
    <a:srgbClr val="3C6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677035" y="1003935"/>
            <a:ext cx="5849620" cy="463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anose="02000505070000020002" pitchFamily="2" charset="0"/>
                <a:ea typeface="+mj-ea"/>
                <a:cs typeface="+mj-cs"/>
              </a:rPr>
              <a:t>Какие фразы из пьесы Д.И. Фонвизина «Недоросль» ушли в народ</a:t>
            </a:r>
            <a:endParaRPr kumimoji="0" lang="ru-RU" sz="6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anose="02000505070000020002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215" y="328930"/>
            <a:ext cx="8425180" cy="619633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endParaRPr lang="ru-RU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lt"/>
            </a:endParaRPr>
          </a:p>
          <a:p>
            <a:pPr marL="0" indent="0" algn="ctr">
              <a:buNone/>
            </a:pPr>
            <a:endParaRPr lang="ru-RU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lt"/>
            </a:endParaRPr>
          </a:p>
          <a:p>
            <a:pPr marL="0" indent="0" algn="ctr">
              <a:buNone/>
            </a:pP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</a:rPr>
              <a:t>Комедия оказала колоссальное влияние на современников автора, а цитаты из нее спустя два века по-прежнему в ходу. Самые известные из них насколько прочно вошли в обиход благодаря своей емкости и злободневности, что многими воспринимаются как народные.</a:t>
            </a:r>
            <a:endParaRPr lang="ru-RU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7230" y="605155"/>
            <a:ext cx="7976235" cy="870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«Не хочу учиться – хочу жениться» </a:t>
            </a:r>
            <a:r>
              <a:rPr lang="ru-RU" sz="2800" dirty="0">
                <a:cs typeface="Arial" panose="020B0604020202020204" pitchFamily="34" charset="0"/>
              </a:rPr>
              <a:t>– наверное, сама знаменитая фраза из комедии, которая частенько используется для описания нерадивых молодых людей, стремящихся к удовольствиям, вместо того чтобы учиться и трудиться.</a:t>
            </a:r>
            <a:endParaRPr lang="ru-RU" sz="2800" dirty="0"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«А там и женишься»</a:t>
            </a:r>
            <a:r>
              <a:rPr lang="ru-RU" sz="2800" dirty="0">
                <a:cs typeface="Arial" panose="020B0604020202020204" pitchFamily="34" charset="0"/>
              </a:rPr>
              <a:t> – о выгодном браке как об отличном способе устроиться в жизни: заключив такой брачный союз уже не надо волноваться о своем будущем.</a:t>
            </a:r>
            <a:endParaRPr lang="ru-RU" sz="2800" dirty="0"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404495"/>
            <a:ext cx="8229600" cy="5721985"/>
          </a:xfrm>
        </p:spPr>
        <p:txBody>
          <a:bodyPr>
            <a:noAutofit/>
          </a:bodyPr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«Извозчик знает, куда везти»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 </a:t>
            </a:r>
            <a:r>
              <a:rPr lang="ru-RU" sz="2800" dirty="0">
                <a:effectLst/>
                <a:cs typeface="Arial" panose="020B0604020202020204" pitchFamily="34" charset="0"/>
                <a:sym typeface="+mn-ea"/>
              </a:rPr>
              <a:t>– выражение описывает самодовольного невежду, который считает, что самостоятельно напрягаться не стоит: для этого есть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«специально обученные люди»</a:t>
            </a:r>
            <a:r>
              <a:rPr lang="ru-RU" sz="2800" dirty="0">
                <a:effectLst/>
                <a:cs typeface="Arial" panose="020B0604020202020204" pitchFamily="34" charset="0"/>
                <a:sym typeface="+mn-ea"/>
              </a:rPr>
              <a:t>. Тут же уместно упомянуть и другой афоризм: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«Дал мне Бог ученичка, боярского сынка» </a:t>
            </a:r>
            <a:r>
              <a:rPr lang="ru-RU" sz="2800" dirty="0">
                <a:effectLst/>
                <a:cs typeface="Arial" panose="020B0604020202020204" pitchFamily="34" charset="0"/>
                <a:sym typeface="+mn-ea"/>
              </a:rPr>
              <a:t>– сколько его не учи, все без толку.</a:t>
            </a:r>
            <a:endParaRPr lang="ru-RU" sz="2800" dirty="0">
              <a:effectLst/>
              <a:cs typeface="Arial" panose="020B0604020202020204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effectLst/>
              <a:cs typeface="Arial" panose="020B0604020202020204" pitchFamily="34" charset="0"/>
              <a:sym typeface="+mn-ea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«Наличные деньги – не наличные достоинства»</a:t>
            </a:r>
            <a:r>
              <a:rPr lang="ru-RU" sz="2800" dirty="0">
                <a:effectLst/>
                <a:cs typeface="Arial" panose="020B0604020202020204" pitchFamily="34" charset="0"/>
                <a:sym typeface="+mn-ea"/>
              </a:rPr>
              <a:t>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«Золотой болван – все болван»</a:t>
            </a:r>
            <a:r>
              <a:rPr lang="ru-RU" sz="2800" dirty="0">
                <a:effectLst/>
                <a:cs typeface="Arial" panose="020B0604020202020204" pitchFamily="34" charset="0"/>
                <a:sym typeface="+mn-ea"/>
              </a:rPr>
              <a:t>,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«Без знатных дел знатное состояние ничто»</a:t>
            </a:r>
            <a:r>
              <a:rPr lang="ru-RU" sz="2800" dirty="0">
                <a:effectLst/>
                <a:cs typeface="Arial" panose="020B0604020202020204" pitchFamily="34" charset="0"/>
                <a:sym typeface="+mn-ea"/>
              </a:rPr>
              <a:t> – смысл фраз в том, что богатство не помогает человеку «автоматически» стать хорошим.</a:t>
            </a:r>
            <a:endParaRPr lang="ru-RU" sz="2800" dirty="0">
              <a:effectLst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390525"/>
            <a:ext cx="8229600" cy="6033770"/>
          </a:xfrm>
        </p:spPr>
        <p:txBody>
          <a:bodyPr>
            <a:noAutofit/>
          </a:bodyPr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«Дела не делай, от дела не бегай» </a:t>
            </a:r>
            <a:r>
              <a:rPr lang="ru-RU" sz="2800" dirty="0">
                <a:cs typeface="Arial" panose="020B0604020202020204" pitchFamily="34" charset="0"/>
                <a:sym typeface="+mn-ea"/>
              </a:rPr>
              <a:t>– очень актуальный афоризм о формальном отношении к работе, которую «делают», но только на публику, не стремясь получить нужный результат.</a:t>
            </a:r>
            <a:endParaRPr lang="ru-RU" sz="2800" dirty="0">
              <a:cs typeface="Arial" panose="020B0604020202020204" pitchFamily="34" charset="0"/>
              <a:sym typeface="+mn-ea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cs typeface="Arial" panose="020B0604020202020204" pitchFamily="34" charset="0"/>
              <a:sym typeface="+mn-ea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«На свое счастье грех пенять», «Ученье – вздор», «В большом свете водятся премелкие души»</a:t>
            </a:r>
            <a:r>
              <a:rPr lang="ru-RU" sz="2800" dirty="0">
                <a:cs typeface="Arial" panose="020B0604020202020204" pitchFamily="34" charset="0"/>
                <a:sym typeface="+mn-ea"/>
              </a:rPr>
              <a:t> – все это цитаты из знаменитой комедии «Недоросль».</a:t>
            </a:r>
            <a:endParaRPr lang="ru-RU" sz="2800" dirty="0">
              <a:cs typeface="Arial" panose="020B0604020202020204" pitchFamily="34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cs typeface="Arial" panose="020B0604020202020204" pitchFamily="34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i="1" dirty="0">
              <a:cs typeface="Arial" panose="020B0604020202020204" pitchFamily="34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en-US" sz="28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263525"/>
            <a:ext cx="8229600" cy="5862955"/>
          </a:xfrm>
        </p:spPr>
        <p:txBody>
          <a:bodyPr>
            <a:normAutofit lnSpcReduction="20000"/>
          </a:bodyPr>
          <a:p>
            <a:pPr marL="0" indent="0">
              <a:buNone/>
            </a:pPr>
            <a:endParaRPr lang="ru-RU" sz="2800" dirty="0"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sz="2800" dirty="0">
                <a:cs typeface="Arial" panose="020B0604020202020204" pitchFamily="34" charset="0"/>
                <a:sym typeface="+mn-ea"/>
              </a:rPr>
              <a:t>Некоторые цитаты из пьесы Дениса Фонвизина употребляется реже, но от этого не становятся менее точными и острыми: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«Лучше вести жизнь у себя дома, нежели в чужой передней», «Я не был в числе первых и не хотел быть в числе последних», «…и добродетель также своих завистников имеет», «угнетать рабством себе подобных беззаконно».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sz="2800" dirty="0">
                <a:cs typeface="Arial" panose="020B0604020202020204" pitchFamily="34" charset="0"/>
                <a:sym typeface="+mn-ea"/>
              </a:rPr>
              <a:t>Своего рода афоризмом, иллюстрацией к абсурдным выводам в отсутствии знаний можно назвать знаменитое мнение Митрофанушки о том, что слово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«дверь»</a:t>
            </a:r>
            <a:r>
              <a:rPr lang="ru-RU" sz="2800" dirty="0">
                <a:cs typeface="Arial" panose="020B0604020202020204" pitchFamily="34" charset="0"/>
                <a:sym typeface="+mn-ea"/>
              </a:rPr>
              <a:t> является именем прилагательным, поскольку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«она не навешана и приложен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а к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своему месту».</a:t>
            </a:r>
            <a:endParaRPr lang="ru-RU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447675"/>
            <a:ext cx="8229600" cy="5678805"/>
          </a:xfrm>
        </p:spPr>
        <p:txBody>
          <a:bodyPr/>
          <a:p>
            <a:pPr marL="0" indent="0">
              <a:buNone/>
            </a:pPr>
            <a:r>
              <a:rPr lang="ru-RU" altLang="en-US" sz="2800"/>
              <a:t>Особенность пьесы состоит в широком использовании автором фольклора, а также известных афоризмов, которые могут восприниматься как народные. Эти выражения в сознании многих поколений читателей крепко связаны с текстом «Недоросля», хотя Денис Фонвизин не является их автором: </a:t>
            </a:r>
            <a:r>
              <a:rPr lang="ru-R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«Век живи, век учись», «Собака лает – ветер носит», «Повинную голову меч не сечет», «Всякая вина виновата», «Суженого конем не объедешь», «Поминай как звали», «Сон в руку», «Концы в воду», «Веселым пирком, да за свадебку».</a:t>
            </a:r>
            <a:endParaRPr lang="ru-RU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WPS Presentation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4" baseType="lpstr">
      <vt:lpstr>Arial</vt:lpstr>
      <vt:lpstr>SimSun</vt:lpstr>
      <vt:lpstr>Wingdings</vt:lpstr>
      <vt:lpstr>Matilda</vt:lpstr>
      <vt:lpstr>Times New Roman</vt:lpstr>
      <vt:lpstr>Microsoft YaHei</vt:lpstr>
      <vt:lpstr/>
      <vt:lpstr>Arial Unicode MS</vt:lpstr>
      <vt:lpstr>Calibri</vt:lpstr>
      <vt:lpstr>NeSkid (Comica BD) ID120055769</vt:lpstr>
      <vt:lpstr>Arial Black</vt:lpstr>
      <vt:lpstr>Malgun Gothic Semilight</vt:lpstr>
      <vt:lpstr>Microsoft JhengHei UI</vt:lpstr>
      <vt:lpstr>Microsoft JhengHei UI Light</vt:lpstr>
      <vt:lpstr>Microsoft YaHei Light</vt:lpstr>
      <vt:lpstr>Microsoft YaHei UI</vt:lpstr>
      <vt:lpstr>MingLiU-ExtB</vt:lpstr>
      <vt:lpstr>MS PGothic</vt:lpstr>
      <vt:lpstr>MS UI Gothic</vt:lpstr>
      <vt:lpstr>SimSun-ExtB</vt:lpstr>
      <vt:lpstr>Yu Gothic Light</vt:lpstr>
      <vt:lpstr>Yu Gothic</vt:lpstr>
      <vt:lpstr>Yu Gothic UI Semibold</vt:lpstr>
      <vt:lpstr>Yu Gothic UI Semilight</vt:lpstr>
      <vt:lpstr>AA Futured</vt:lpstr>
      <vt:lpstr>Algerian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sineo</cp:lastModifiedBy>
  <cp:revision>28</cp:revision>
  <dcterms:created xsi:type="dcterms:W3CDTF">2019-08-10T19:30:00Z</dcterms:created>
  <dcterms:modified xsi:type="dcterms:W3CDTF">2020-04-06T16:26:55Z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