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9" r:id="rId4"/>
    <p:sldId id="262" r:id="rId5"/>
    <p:sldId id="260" r:id="rId6"/>
    <p:sldId id="261" r:id="rId7"/>
    <p:sldId id="264" r:id="rId8"/>
    <p:sldId id="263" r:id="rId9"/>
    <p:sldId id="265" r:id="rId10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535" autoAdjust="0"/>
    <p:restoredTop sz="94660"/>
  </p:normalViewPr>
  <p:slideViewPr>
    <p:cSldViewPr snapToGrid="0">
      <p:cViewPr varScale="1">
        <p:scale>
          <a:sx n="74" d="100"/>
          <a:sy n="74" d="100"/>
        </p:scale>
        <p:origin x="-39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9314958-CA53-43F7-A103-D8E43FEE60BF}" type="datetimeFigureOut">
              <a:rPr lang="ru-RU"/>
              <a:pPr>
                <a:defRPr/>
              </a:pPr>
              <a:t>29.01.2019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25A43BF-CE96-41E8-9691-8CC6453A8A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E2E1FD-DD4E-45E9-9849-E2A6CD2C15F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457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7AB9D07-1858-4B6B-90B5-20A02554CA7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737BC-6442-4009-B702-055C39F9EFE5}" type="datetimeFigureOut">
              <a:rPr lang="ru-RU"/>
              <a:pPr>
                <a:defRPr/>
              </a:pPr>
              <a:t>29.01.2019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3F74CC-0FF1-4900-8987-40B1207381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FB900-856A-4B93-AC6C-1B7BBB7A2FFC}" type="datetimeFigureOut">
              <a:rPr lang="ru-RU"/>
              <a:pPr>
                <a:defRPr/>
              </a:pPr>
              <a:t>29.01.2019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9D5731-6FDB-4CB4-8565-9AA56EA9C1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BCCCE-5A9F-4E3A-B59E-2757C9464F3B}" type="datetimeFigureOut">
              <a:rPr lang="ru-RU"/>
              <a:pPr>
                <a:defRPr/>
              </a:pPr>
              <a:t>29.01.2019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95E35-5CE6-4EDF-B532-6785E61880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451DB-EB4C-405F-BC3C-4E6C6ADF46EE}" type="datetimeFigureOut">
              <a:rPr lang="ru-RU"/>
              <a:pPr>
                <a:defRPr/>
              </a:pPr>
              <a:t>29.01.2019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51C851-4551-408D-9250-582AE7C037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C7D27D-F99C-444C-834C-D15499DDC05D}" type="datetimeFigureOut">
              <a:rPr lang="ru-RU"/>
              <a:pPr>
                <a:defRPr/>
              </a:pPr>
              <a:t>29.01.2019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B22D76-97A3-4CFD-A482-E066C2A09F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21E959-A6CE-46BA-B16C-FFEB54A2845A}" type="datetimeFigureOut">
              <a:rPr lang="ru-RU"/>
              <a:pPr>
                <a:defRPr/>
              </a:pPr>
              <a:t>29.01.2019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41F15-65E8-4611-BFF3-1FE03D5892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BB4A06-0B8B-4B78-B587-173236D6CBDC}" type="datetimeFigureOut">
              <a:rPr lang="ru-RU"/>
              <a:pPr>
                <a:defRPr/>
              </a:pPr>
              <a:t>29.01.2019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AA68CF-83BB-4642-9C50-CCC8992AF2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05819-4DBF-4837-B985-EB5DB39F78C8}" type="datetimeFigureOut">
              <a:rPr lang="ru-RU"/>
              <a:pPr>
                <a:defRPr/>
              </a:pPr>
              <a:t>29.01.2019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5454CF-BF2F-429A-ACB9-9850DE0357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385F42-C1AE-45F2-A754-E5CAD0FF6986}" type="datetimeFigureOut">
              <a:rPr lang="ru-RU"/>
              <a:pPr>
                <a:defRPr/>
              </a:pPr>
              <a:t>29.01.2019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88AEC-59E9-4521-9DA2-FAEE78620B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584F0-4C70-439F-AEC6-A6BE70DAE2FB}" type="datetimeFigureOut">
              <a:rPr lang="ru-RU"/>
              <a:pPr>
                <a:defRPr/>
              </a:pPr>
              <a:t>29.01.2019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5A93F7-DE90-4A88-8500-9D76293637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85688B-4F82-4254-9BED-420456765AFB}" type="datetimeFigureOut">
              <a:rPr lang="ru-RU"/>
              <a:pPr>
                <a:defRPr/>
              </a:pPr>
              <a:t>29.01.2019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FD0FAE-590B-470A-9F30-F0579606D8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0D425E9-FBF5-4E0C-BB4E-A7531EA88BD3}" type="datetimeFigureOut">
              <a:rPr lang="ru-RU"/>
              <a:pPr>
                <a:defRPr/>
              </a:pPr>
              <a:t>29.01.2019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64FF93C-A979-4C85-8182-1F33C3FB57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6"/>
          <p:cNvSpPr>
            <a:spLocks noGrp="1"/>
          </p:cNvSpPr>
          <p:nvPr>
            <p:ph type="ctrTitle"/>
          </p:nvPr>
        </p:nvSpPr>
        <p:spPr>
          <a:xfrm>
            <a:off x="268288" y="1217613"/>
            <a:ext cx="5827712" cy="2986087"/>
          </a:xfrm>
        </p:spPr>
        <p:txBody>
          <a:bodyPr/>
          <a:lstStyle/>
          <a:p>
            <a:r>
              <a:rPr lang="ru-RU" sz="4000" smtClean="0">
                <a:solidFill>
                  <a:schemeClr val="bg1"/>
                </a:solidFill>
                <a:latin typeface="Arial" charset="0"/>
                <a:cs typeface="Arial" charset="0"/>
              </a:rPr>
              <a:t>Формы преемственности дошкольных и школьных образовательных организаций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557338" y="5476875"/>
            <a:ext cx="7642225" cy="1125538"/>
          </a:xfrm>
        </p:spPr>
        <p:txBody>
          <a:bodyPr rtlCol="0">
            <a:normAutofit fontScale="92500" lnSpcReduction="10000"/>
          </a:bodyPr>
          <a:lstStyle/>
          <a:p>
            <a:pPr algn="l" fontAlgn="auto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1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Горгоцкая</a:t>
            </a:r>
            <a:r>
              <a:rPr lang="ru-RU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Лианна</a:t>
            </a:r>
            <a:r>
              <a:rPr lang="ru-RU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психолог                                                                             </a:t>
            </a:r>
          </a:p>
          <a:p>
            <a:pPr algn="l" fontAlgn="auto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детский сад №17 «Родничок»</a:t>
            </a:r>
          </a:p>
          <a:p>
            <a:pPr algn="l" fontAlgn="auto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2019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dirty="0"/>
          </a:p>
        </p:txBody>
      </p:sp>
      <p:pic>
        <p:nvPicPr>
          <p:cNvPr id="14340" name="Рисунок 1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0" y="1300163"/>
            <a:ext cx="5676900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75000"/>
            </a:schemeClr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Содержание</a:t>
            </a:r>
            <a:endParaRPr lang="ru-RU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86" name="Объект 2"/>
          <p:cNvSpPr>
            <a:spLocks noGrp="1"/>
          </p:cNvSpPr>
          <p:nvPr>
            <p:ph idx="1"/>
          </p:nvPr>
        </p:nvSpPr>
        <p:spPr>
          <a:solidFill>
            <a:schemeClr val="bg2"/>
          </a:solidFill>
        </p:spPr>
        <p:txBody>
          <a:bodyPr/>
          <a:lstStyle/>
          <a:p>
            <a:pPr marL="0" indent="0">
              <a:buFont typeface="Arial" charset="0"/>
              <a:buNone/>
            </a:pPr>
            <a:endParaRPr lang="ru-RU" smtClean="0"/>
          </a:p>
          <a:p>
            <a:pPr marL="0" indent="0">
              <a:buFont typeface="Arial" charset="0"/>
              <a:buNone/>
            </a:pPr>
            <a:r>
              <a:rPr lang="ru-RU" smtClean="0"/>
              <a:t>1 </a:t>
            </a:r>
            <a:r>
              <a:rPr lang="ru-RU" sz="2400" smtClean="0">
                <a:latin typeface="Arial" charset="0"/>
                <a:cs typeface="Arial" charset="0"/>
              </a:rPr>
              <a:t>Задачи преемственности</a:t>
            </a:r>
          </a:p>
          <a:p>
            <a:pPr marL="0" indent="0">
              <a:buFont typeface="Arial" charset="0"/>
              <a:buNone/>
            </a:pPr>
            <a:r>
              <a:rPr lang="ru-RU" sz="2400" smtClean="0">
                <a:latin typeface="Arial" charset="0"/>
                <a:cs typeface="Arial" charset="0"/>
              </a:rPr>
              <a:t>2 Формы работы</a:t>
            </a:r>
          </a:p>
          <a:p>
            <a:pPr marL="971550" lvl="1" indent="-514350">
              <a:buFont typeface="Calibri Light"/>
              <a:buAutoNum type="alphaLcParenR"/>
            </a:pPr>
            <a:r>
              <a:rPr lang="ru-RU" sz="1800" smtClean="0">
                <a:latin typeface="Arial" charset="0"/>
                <a:cs typeface="Arial" charset="0"/>
              </a:rPr>
              <a:t>с участием детей</a:t>
            </a:r>
          </a:p>
          <a:p>
            <a:pPr marL="971550" lvl="1" indent="-514350">
              <a:buFont typeface="Calibri Light"/>
              <a:buAutoNum type="alphaLcParenR"/>
            </a:pPr>
            <a:r>
              <a:rPr lang="ru-RU" sz="1800" smtClean="0">
                <a:latin typeface="Arial" charset="0"/>
                <a:cs typeface="Arial" charset="0"/>
              </a:rPr>
              <a:t>с привлечением родителей</a:t>
            </a:r>
          </a:p>
          <a:p>
            <a:pPr marL="971550" lvl="1" indent="-514350">
              <a:buFont typeface="Calibri Light"/>
              <a:buAutoNum type="alphaLcParenR"/>
            </a:pPr>
            <a:r>
              <a:rPr lang="ru-RU" sz="1800" smtClean="0">
                <a:latin typeface="Arial" charset="0"/>
                <a:cs typeface="Arial" charset="0"/>
              </a:rPr>
              <a:t>воспитателей совместно с учителями</a:t>
            </a:r>
          </a:p>
          <a:p>
            <a:pPr marL="0" indent="0">
              <a:buFont typeface="Arial" charset="0"/>
              <a:buNone/>
            </a:pPr>
            <a:r>
              <a:rPr lang="ru-RU" sz="2400" smtClean="0">
                <a:latin typeface="Arial" charset="0"/>
                <a:cs typeface="Arial" charset="0"/>
              </a:rPr>
              <a:t>3 Педагогическое просвещение родителей</a:t>
            </a:r>
          </a:p>
          <a:p>
            <a:pPr marL="0" indent="0">
              <a:buFont typeface="Arial" charset="0"/>
              <a:buNone/>
            </a:pPr>
            <a:r>
              <a:rPr lang="ru-RU" sz="2400" smtClean="0">
                <a:latin typeface="Arial" charset="0"/>
                <a:cs typeface="Arial" charset="0"/>
              </a:rPr>
              <a:t>4 Планирование преемственности</a:t>
            </a:r>
          </a:p>
          <a:p>
            <a:pPr marL="0" indent="0">
              <a:buFont typeface="Arial" charset="0"/>
              <a:buNone/>
            </a:pPr>
            <a:r>
              <a:rPr lang="ru-RU" sz="2400" smtClean="0">
                <a:latin typeface="Arial" charset="0"/>
                <a:cs typeface="Arial" charset="0"/>
              </a:rPr>
              <a:t>5 Заключение</a:t>
            </a:r>
          </a:p>
        </p:txBody>
      </p:sp>
      <p:pic>
        <p:nvPicPr>
          <p:cNvPr id="16387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27950" y="2144713"/>
            <a:ext cx="3289300" cy="365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75000"/>
            </a:schemeClr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Задачи преемственности</a:t>
            </a:r>
            <a:endParaRPr lang="ru-RU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bg2"/>
          </a:solidFill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dirty="0"/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установление связи: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- между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программами, формами и методами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работы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сада 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школы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 -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 физическом, умственном,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нравственном, трудовом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эстетическом развитии и в развитии личности ребенка в целом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сформированность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активно-положительного отношения к детям со стороны педагогов 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родителей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осуществление преемственности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сада и школы в фор­мировании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общеучебных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умений и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навыков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преемственность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содержания образования и воспитания в дет­ском саду и первом классе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школы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75000"/>
            </a:schemeClr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2а Формы работы </a:t>
            </a: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(с участием детей)</a:t>
            </a:r>
            <a:endParaRPr 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06950"/>
          </a:xfrm>
          <a:solidFill>
            <a:schemeClr val="bg2"/>
          </a:solidFill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посещение уроков и занятий в 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школе и детском саду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взаимное посещение утренников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и концертов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dirty="0"/>
          </a:p>
        </p:txBody>
      </p:sp>
      <p:pic>
        <p:nvPicPr>
          <p:cNvPr id="18435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16775" y="1825625"/>
            <a:ext cx="4137025" cy="231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Рисунок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6775" y="4076700"/>
            <a:ext cx="4137025" cy="255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75000"/>
            </a:schemeClr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3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ru-RU" sz="3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Формы работы </a:t>
            </a:r>
            <a:r>
              <a:rPr lang="ru-RU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(+родители)</a:t>
            </a:r>
            <a:endParaRPr lang="ru-RU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773613"/>
          </a:xfrm>
          <a:solidFill>
            <a:schemeClr val="bg2"/>
          </a:solidFill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родительские собрания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с привлечением учителей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и воспитателей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организация мероприятий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по подготовке к школе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459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15200" y="1825625"/>
            <a:ext cx="4038600" cy="250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15200" y="4230688"/>
            <a:ext cx="4038600" cy="236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75000"/>
            </a:schemeClr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3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ru-RU" sz="3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Формы работы </a:t>
            </a:r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(воспитателей с учителями)</a:t>
            </a:r>
            <a:endParaRPr lang="ru-RU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482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740275"/>
          </a:xfrm>
          <a:solidFill>
            <a:schemeClr val="bg2"/>
          </a:solidFill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smtClean="0"/>
              <a:t> </a:t>
            </a:r>
            <a:r>
              <a:rPr lang="ru-RU" sz="2400" smtClean="0">
                <a:latin typeface="Arial" charset="0"/>
                <a:cs typeface="Arial" charset="0"/>
              </a:rPr>
              <a:t>совместные тематические совещания</a:t>
            </a:r>
          </a:p>
          <a:p>
            <a:pPr>
              <a:buFont typeface="Wingdings" pitchFamily="2" charset="2"/>
              <a:buChar char="ü"/>
            </a:pPr>
            <a:r>
              <a:rPr lang="ru-RU" sz="2400" smtClean="0">
                <a:latin typeface="Arial" charset="0"/>
                <a:cs typeface="Arial" charset="0"/>
              </a:rPr>
              <a:t> перекрестное изучение программ 1 класса и детского сада</a:t>
            </a:r>
          </a:p>
          <a:p>
            <a:pPr>
              <a:buFont typeface="Wingdings" pitchFamily="2" charset="2"/>
              <a:buChar char="ü"/>
            </a:pPr>
            <a:r>
              <a:rPr lang="ru-RU" sz="2400" smtClean="0">
                <a:latin typeface="Arial" charset="0"/>
                <a:cs typeface="Arial" charset="0"/>
              </a:rPr>
              <a:t> беседы учителей с воспитателями о детях-выпускниках</a:t>
            </a:r>
          </a:p>
          <a:p>
            <a:pPr>
              <a:buFont typeface="Wingdings" pitchFamily="2" charset="2"/>
              <a:buChar char="ü"/>
            </a:pPr>
            <a:r>
              <a:rPr lang="ru-RU" sz="2400" smtClean="0">
                <a:latin typeface="Arial" charset="0"/>
                <a:cs typeface="Arial" charset="0"/>
              </a:rPr>
              <a:t> совместная подготовка к конференциям, организация выставок</a:t>
            </a:r>
          </a:p>
        </p:txBody>
      </p:sp>
      <p:pic>
        <p:nvPicPr>
          <p:cNvPr id="20483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36713" y="3803650"/>
            <a:ext cx="4751387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88100" y="3803650"/>
            <a:ext cx="4144963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75000"/>
            </a:schemeClr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Педагогическое просвещение родителей</a:t>
            </a:r>
            <a:endParaRPr lang="ru-RU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49813"/>
          </a:xfrm>
          <a:solidFill>
            <a:schemeClr val="bg2"/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dirty="0" smtClean="0"/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совместная работа 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педагогов и родителей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визуальное знакомство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родителей со работой школы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методическая работа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с родителями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507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07300" y="1825625"/>
            <a:ext cx="3746500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3175" y="4186238"/>
            <a:ext cx="3730625" cy="248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75000"/>
            </a:schemeClr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Планирование преемственности</a:t>
            </a:r>
            <a:endParaRPr lang="ru-RU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18063"/>
          </a:xfrm>
          <a:solidFill>
            <a:schemeClr val="bg2"/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методическая 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и организационно-воспитательная работа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воспитание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у детей интереса к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школе</a:t>
            </a: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воспитание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у школьников </a:t>
            </a: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заботливости и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внимательности </a:t>
            </a: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к детям дошкольного возраста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работа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 родителями</a:t>
            </a:r>
          </a:p>
        </p:txBody>
      </p:sp>
      <p:pic>
        <p:nvPicPr>
          <p:cNvPr id="22531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92975" y="4113213"/>
            <a:ext cx="4060825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92975" y="1825625"/>
            <a:ext cx="4060825" cy="228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75000"/>
            </a:schemeClr>
          </a:solidFill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Заключение</a:t>
            </a:r>
            <a:endParaRPr lang="ru-RU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554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29175"/>
          </a:xfrm>
          <a:solidFill>
            <a:schemeClr val="bg2"/>
          </a:solidFill>
        </p:spPr>
        <p:txBody>
          <a:bodyPr/>
          <a:lstStyle/>
          <a:p>
            <a:pPr marL="0" indent="0">
              <a:buFont typeface="Arial" charset="0"/>
              <a:buNone/>
            </a:pPr>
            <a:endParaRPr lang="ru-RU" smtClean="0"/>
          </a:p>
          <a:p>
            <a:pPr marL="0" indent="0">
              <a:buFont typeface="Arial" charset="0"/>
              <a:buNone/>
            </a:pPr>
            <a:endParaRPr lang="ru-RU" smtClean="0"/>
          </a:p>
          <a:p>
            <a:pPr marL="0" indent="0">
              <a:buFont typeface="Arial" charset="0"/>
              <a:buNone/>
            </a:pPr>
            <a:endParaRPr lang="ru-RU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266825" y="2095500"/>
          <a:ext cx="9607550" cy="43386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8668"/>
                <a:gridCol w="5258040"/>
              </a:tblGrid>
              <a:tr h="1755841"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Преемственность – это плавный переход</a:t>
                      </a:r>
                      <a:r>
                        <a:rPr lang="ru-RU" sz="24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из дошкольного учреждения в школу </a:t>
                      </a:r>
                      <a:endParaRPr lang="ru-RU" sz="2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2582119">
                <a:tc>
                  <a:txBody>
                    <a:bodyPr/>
                    <a:lstStyle/>
                    <a:p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kern="1200" dirty="0" smtClean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endParaRPr lang="ru-RU" sz="2400" kern="1200" dirty="0" smtClean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r>
                        <a:rPr lang="ru-RU" sz="2400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Ее</a:t>
                      </a:r>
                      <a:r>
                        <a:rPr lang="ru-RU" sz="2400" kern="1200" baseline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главное</a:t>
                      </a:r>
                      <a:r>
                        <a:rPr lang="ru-RU" sz="2400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назначение  – специально организованный переход дошкольников на следующую ступень образования</a:t>
                      </a:r>
                      <a:endParaRPr lang="ru-RU" sz="24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3560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66825" y="3756025"/>
            <a:ext cx="402590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1" name="Рисунок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88163" y="2095500"/>
            <a:ext cx="3986212" cy="245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1483</TotalTime>
  <Words>240</Words>
  <Application>Microsoft Office PowerPoint</Application>
  <PresentationFormat>Произвольный</PresentationFormat>
  <Paragraphs>73</Paragraphs>
  <Slides>9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Calibri</vt:lpstr>
      <vt:lpstr>Arial</vt:lpstr>
      <vt:lpstr>Calibri Light</vt:lpstr>
      <vt:lpstr>Wingdings</vt:lpstr>
      <vt:lpstr>Тема Office</vt:lpstr>
      <vt:lpstr>Формы преемственности дошкольных и школьных образовательных организаций</vt:lpstr>
      <vt:lpstr>Содержание</vt:lpstr>
      <vt:lpstr>1 Задачи преемственности</vt:lpstr>
      <vt:lpstr>2а Формы работы (с участием детей)</vt:lpstr>
      <vt:lpstr>2b Формы работы (+родители)</vt:lpstr>
      <vt:lpstr>2c Формы работы (воспитателей с учителями)</vt:lpstr>
      <vt:lpstr>3 Педагогическое просвещение родителей</vt:lpstr>
      <vt:lpstr>4 Планирование преемственности</vt:lpstr>
      <vt:lpstr>5 Заключение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33</cp:revision>
  <dcterms:created xsi:type="dcterms:W3CDTF">2019-01-27T15:36:34Z</dcterms:created>
  <dcterms:modified xsi:type="dcterms:W3CDTF">2019-01-29T04:41:26Z</dcterms:modified>
</cp:coreProperties>
</file>