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9" r:id="rId2"/>
    <p:sldId id="258" r:id="rId3"/>
  </p:sldIdLst>
  <p:sldSz cx="43205400" cy="36004500"/>
  <p:notesSz cx="6858000" cy="9947275"/>
  <p:defaultTextStyle>
    <a:defPPr>
      <a:defRPr lang="ru-RU"/>
    </a:defPPr>
    <a:lvl1pPr marL="0" algn="l" defTabSz="4526198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1pPr>
    <a:lvl2pPr marL="2263099" algn="l" defTabSz="4526198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2pPr>
    <a:lvl3pPr marL="4526198" algn="l" defTabSz="4526198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3pPr>
    <a:lvl4pPr marL="6789297" algn="l" defTabSz="4526198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4pPr>
    <a:lvl5pPr marL="9052395" algn="l" defTabSz="4526198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5pPr>
    <a:lvl6pPr marL="11315494" algn="l" defTabSz="4526198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6pPr>
    <a:lvl7pPr marL="13578593" algn="l" defTabSz="4526198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7pPr>
    <a:lvl8pPr marL="15841692" algn="l" defTabSz="4526198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8pPr>
    <a:lvl9pPr marL="18104791" algn="l" defTabSz="4526198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4" autoAdjust="0"/>
    <p:restoredTop sz="94137" autoAdjust="0"/>
  </p:normalViewPr>
  <p:slideViewPr>
    <p:cSldViewPr>
      <p:cViewPr>
        <p:scale>
          <a:sx n="23" d="100"/>
          <a:sy n="23" d="100"/>
        </p:scale>
        <p:origin x="-420" y="54"/>
      </p:cViewPr>
      <p:guideLst>
        <p:guide orient="horz" pos="4876"/>
        <p:guide orient="horz" pos="757"/>
        <p:guide orient="horz" pos="22000"/>
        <p:guide orient="horz" pos="4423"/>
        <p:guide pos="7144"/>
        <p:guide pos="683"/>
        <p:guide pos="26537"/>
        <p:guide pos="19845"/>
        <p:guide pos="6691"/>
        <p:guide pos="13268"/>
        <p:guide pos="20412"/>
        <p:guide pos="137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38"/>
    </p:cViewPr>
  </p:sorter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6049E-E2DB-426B-8375-8E1E81BF0EB4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46125"/>
            <a:ext cx="44767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97419-A7BB-4E81-9226-27FBA192CA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13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97419-A7BB-4E81-9226-27FBA192CA1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09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72459" y="0"/>
            <a:ext cx="35644455" cy="1600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450" y="16802100"/>
            <a:ext cx="35644455" cy="8001000"/>
          </a:xfrm>
        </p:spPr>
        <p:txBody>
          <a:bodyPr>
            <a:noAutofit/>
          </a:bodyPr>
          <a:lstStyle>
            <a:lvl1pPr>
              <a:defRPr sz="39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450" y="24803100"/>
            <a:ext cx="32404050" cy="520065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900">
                <a:solidFill>
                  <a:schemeClr val="tx2"/>
                </a:solidFill>
              </a:defRPr>
            </a:lvl1pPr>
            <a:lvl2pPr marL="226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26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789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052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315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57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84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105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3672459" y="32404050"/>
            <a:ext cx="35644455" cy="1440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20540" y="3600450"/>
            <a:ext cx="34204275" cy="2040255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0450" y="3600458"/>
            <a:ext cx="8641080" cy="2840354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41530" y="3600455"/>
            <a:ext cx="27003375" cy="25603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72459" y="0"/>
            <a:ext cx="35644455" cy="1600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0" y="17202150"/>
            <a:ext cx="35644455" cy="8801100"/>
          </a:xfrm>
        </p:spPr>
        <p:txBody>
          <a:bodyPr anchor="b" anchorCtr="0"/>
          <a:lstStyle>
            <a:lvl1pPr algn="l">
              <a:defRPr sz="267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450" y="26003250"/>
            <a:ext cx="32404050" cy="48006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900">
                <a:solidFill>
                  <a:schemeClr val="tx2"/>
                </a:solidFill>
              </a:defRPr>
            </a:lvl1pPr>
            <a:lvl2pPr marL="2263140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2pPr>
            <a:lvl3pPr marL="4526280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3pPr>
            <a:lvl4pPr marL="678942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4pPr>
            <a:lvl5pPr marL="905256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5pPr>
            <a:lvl6pPr marL="1131570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6pPr>
            <a:lvl7pPr marL="1357884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7pPr>
            <a:lvl8pPr marL="1584198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8pPr>
            <a:lvl9pPr marL="1810512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672459" y="32404050"/>
            <a:ext cx="35644455" cy="1440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450" y="3200405"/>
            <a:ext cx="17282160" cy="19778472"/>
          </a:xfrm>
        </p:spPr>
        <p:txBody>
          <a:bodyPr/>
          <a:lstStyle>
            <a:lvl1pPr>
              <a:defRPr sz="13900"/>
            </a:lvl1pPr>
            <a:lvl2pPr>
              <a:defRPr sz="119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62745" y="3200405"/>
            <a:ext cx="17282160" cy="19778472"/>
          </a:xfrm>
        </p:spPr>
        <p:txBody>
          <a:bodyPr/>
          <a:lstStyle>
            <a:lvl1pPr>
              <a:defRPr sz="13900"/>
            </a:lvl1pPr>
            <a:lvl2pPr>
              <a:defRPr sz="119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6048" y="3200400"/>
            <a:ext cx="17282160" cy="3358751"/>
          </a:xfrm>
        </p:spPr>
        <p:txBody>
          <a:bodyPr anchor="b">
            <a:noAutofit/>
          </a:bodyPr>
          <a:lstStyle>
            <a:lvl1pPr marL="0" indent="0">
              <a:buNone/>
              <a:defRPr sz="13900" b="0">
                <a:latin typeface="+mj-lt"/>
              </a:defRPr>
            </a:lvl1pPr>
            <a:lvl2pPr marL="2263140" indent="0">
              <a:buNone/>
              <a:defRPr sz="9900" b="1"/>
            </a:lvl2pPr>
            <a:lvl3pPr marL="4526280" indent="0">
              <a:buNone/>
              <a:defRPr sz="8900" b="1"/>
            </a:lvl3pPr>
            <a:lvl4pPr marL="6789420" indent="0">
              <a:buNone/>
              <a:defRPr sz="7900" b="1"/>
            </a:lvl4pPr>
            <a:lvl5pPr marL="9052560" indent="0">
              <a:buNone/>
              <a:defRPr sz="7900" b="1"/>
            </a:lvl5pPr>
            <a:lvl6pPr marL="11315700" indent="0">
              <a:buNone/>
              <a:defRPr sz="7900" b="1"/>
            </a:lvl6pPr>
            <a:lvl7pPr marL="13578840" indent="0">
              <a:buNone/>
              <a:defRPr sz="7900" b="1"/>
            </a:lvl7pPr>
            <a:lvl8pPr marL="15841980" indent="0">
              <a:buNone/>
              <a:defRPr sz="7900" b="1"/>
            </a:lvl8pPr>
            <a:lvl9pPr marL="18105120" indent="0">
              <a:buNone/>
              <a:defRPr sz="7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6048" y="6978636"/>
            <a:ext cx="17282160" cy="16002000"/>
          </a:xfrm>
        </p:spPr>
        <p:txBody>
          <a:bodyPr anchor="t" anchorCtr="0"/>
          <a:lstStyle>
            <a:lvl1pPr>
              <a:defRPr sz="11900"/>
            </a:lvl1pPr>
            <a:lvl2pPr>
              <a:defRPr sz="9900"/>
            </a:lvl2pPr>
            <a:lvl3pPr>
              <a:defRPr sz="89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948343" y="3200400"/>
            <a:ext cx="17282160" cy="3358751"/>
          </a:xfrm>
        </p:spPr>
        <p:txBody>
          <a:bodyPr anchor="b">
            <a:noAutofit/>
          </a:bodyPr>
          <a:lstStyle>
            <a:lvl1pPr marL="0" indent="0">
              <a:buNone/>
              <a:defRPr sz="13900" b="0">
                <a:latin typeface="+mj-lt"/>
              </a:defRPr>
            </a:lvl1pPr>
            <a:lvl2pPr marL="2263140" indent="0">
              <a:buNone/>
              <a:defRPr sz="9900" b="1"/>
            </a:lvl2pPr>
            <a:lvl3pPr marL="4526280" indent="0">
              <a:buNone/>
              <a:defRPr sz="8900" b="1"/>
            </a:lvl3pPr>
            <a:lvl4pPr marL="6789420" indent="0">
              <a:buNone/>
              <a:defRPr sz="7900" b="1"/>
            </a:lvl4pPr>
            <a:lvl5pPr marL="9052560" indent="0">
              <a:buNone/>
              <a:defRPr sz="7900" b="1"/>
            </a:lvl5pPr>
            <a:lvl6pPr marL="11315700" indent="0">
              <a:buNone/>
              <a:defRPr sz="7900" b="1"/>
            </a:lvl6pPr>
            <a:lvl7pPr marL="13578840" indent="0">
              <a:buNone/>
              <a:defRPr sz="7900" b="1"/>
            </a:lvl7pPr>
            <a:lvl8pPr marL="15841980" indent="0">
              <a:buNone/>
              <a:defRPr sz="7900" b="1"/>
            </a:lvl8pPr>
            <a:lvl9pPr marL="18105120" indent="0">
              <a:buNone/>
              <a:defRPr sz="7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948343" y="6978636"/>
            <a:ext cx="17282160" cy="16002000"/>
          </a:xfrm>
        </p:spPr>
        <p:txBody>
          <a:bodyPr anchor="t" anchorCtr="0"/>
          <a:lstStyle>
            <a:lvl1pPr>
              <a:defRPr sz="11900"/>
            </a:lvl1pPr>
            <a:lvl2pPr>
              <a:defRPr sz="9900"/>
            </a:lvl2pPr>
            <a:lvl3pPr>
              <a:defRPr sz="89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3586048" y="6559151"/>
            <a:ext cx="17282160" cy="8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948343" y="6559151"/>
            <a:ext cx="17282160" cy="8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0" y="24003000"/>
            <a:ext cx="32058407" cy="8401050"/>
          </a:xfrm>
        </p:spPr>
        <p:txBody>
          <a:bodyPr anchor="b">
            <a:normAutofit/>
          </a:bodyPr>
          <a:lstStyle>
            <a:lvl1pPr algn="l">
              <a:defRPr sz="267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3842" y="2400302"/>
            <a:ext cx="21711063" cy="21602695"/>
          </a:xfrm>
        </p:spPr>
        <p:txBody>
          <a:bodyPr/>
          <a:lstStyle>
            <a:lvl1pPr>
              <a:defRPr sz="11900"/>
            </a:lvl1pPr>
            <a:lvl2pPr>
              <a:defRPr sz="109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0457" y="2400300"/>
            <a:ext cx="12633029" cy="21602700"/>
          </a:xfrm>
        </p:spPr>
        <p:txBody>
          <a:bodyPr>
            <a:normAutofit/>
          </a:bodyPr>
          <a:lstStyle>
            <a:lvl1pPr marL="0" indent="0">
              <a:buNone/>
              <a:defRPr sz="10400">
                <a:solidFill>
                  <a:schemeClr val="tx2"/>
                </a:solidFill>
              </a:defRPr>
            </a:lvl1pPr>
            <a:lvl2pPr marL="2263140" indent="0">
              <a:buNone/>
              <a:defRPr sz="5900"/>
            </a:lvl2pPr>
            <a:lvl3pPr marL="4526280" indent="0">
              <a:buNone/>
              <a:defRPr sz="5000"/>
            </a:lvl3pPr>
            <a:lvl4pPr marL="6789420" indent="0">
              <a:buNone/>
              <a:defRPr sz="4500"/>
            </a:lvl4pPr>
            <a:lvl5pPr marL="9052560" indent="0">
              <a:buNone/>
              <a:defRPr sz="4500"/>
            </a:lvl5pPr>
            <a:lvl6pPr marL="11315700" indent="0">
              <a:buNone/>
              <a:defRPr sz="4500"/>
            </a:lvl6pPr>
            <a:lvl7pPr marL="13578840" indent="0">
              <a:buNone/>
              <a:defRPr sz="4500"/>
            </a:lvl7pPr>
            <a:lvl8pPr marL="15841980" indent="0">
              <a:buNone/>
              <a:defRPr sz="4500"/>
            </a:lvl8pPr>
            <a:lvl9pPr marL="18105120" indent="0">
              <a:buNone/>
              <a:defRPr sz="4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6924617" y="13202067"/>
            <a:ext cx="20002500" cy="750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6048" y="24003000"/>
            <a:ext cx="32058407" cy="8401050"/>
          </a:xfrm>
        </p:spPr>
        <p:txBody>
          <a:bodyPr anchor="b">
            <a:normAutofit/>
          </a:bodyPr>
          <a:lstStyle>
            <a:lvl1pPr algn="l">
              <a:defRPr sz="267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72459" y="2400300"/>
            <a:ext cx="35644455" cy="152019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15800"/>
            </a:lvl1pPr>
            <a:lvl2pPr marL="2263140" indent="0">
              <a:buNone/>
              <a:defRPr sz="13900"/>
            </a:lvl2pPr>
            <a:lvl3pPr marL="4526280" indent="0">
              <a:buNone/>
              <a:defRPr sz="11900"/>
            </a:lvl3pPr>
            <a:lvl4pPr marL="6789420" indent="0">
              <a:buNone/>
              <a:defRPr sz="9900"/>
            </a:lvl4pPr>
            <a:lvl5pPr marL="9052560" indent="0">
              <a:buNone/>
              <a:defRPr sz="9900"/>
            </a:lvl5pPr>
            <a:lvl6pPr marL="11315700" indent="0">
              <a:buNone/>
              <a:defRPr sz="9900"/>
            </a:lvl6pPr>
            <a:lvl7pPr marL="13578840" indent="0">
              <a:buNone/>
              <a:defRPr sz="9900"/>
            </a:lvl7pPr>
            <a:lvl8pPr marL="15841980" indent="0">
              <a:buNone/>
              <a:defRPr sz="9900"/>
            </a:lvl8pPr>
            <a:lvl9pPr marL="18105120" indent="0">
              <a:buNone/>
              <a:defRPr sz="99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18102" y="18402300"/>
            <a:ext cx="34924365" cy="422552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900"/>
            </a:lvl1pPr>
            <a:lvl2pPr marL="2263140" indent="0">
              <a:buNone/>
              <a:defRPr sz="5900"/>
            </a:lvl2pPr>
            <a:lvl3pPr marL="4526280" indent="0">
              <a:buNone/>
              <a:defRPr sz="5000"/>
            </a:lvl3pPr>
            <a:lvl4pPr marL="6789420" indent="0">
              <a:buNone/>
              <a:defRPr sz="4500"/>
            </a:lvl4pPr>
            <a:lvl5pPr marL="9052560" indent="0">
              <a:buNone/>
              <a:defRPr sz="4500"/>
            </a:lvl5pPr>
            <a:lvl6pPr marL="11315700" indent="0">
              <a:buNone/>
              <a:defRPr sz="4500"/>
            </a:lvl6pPr>
            <a:lvl7pPr marL="13578840" indent="0">
              <a:buNone/>
              <a:defRPr sz="4500"/>
            </a:lvl7pPr>
            <a:lvl8pPr marL="15841980" indent="0">
              <a:buNone/>
              <a:defRPr sz="4500"/>
            </a:lvl8pPr>
            <a:lvl9pPr marL="18105120" indent="0">
              <a:buNone/>
              <a:defRPr sz="4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450" y="24003000"/>
            <a:ext cx="32044005" cy="8401050"/>
          </a:xfrm>
          <a:prstGeom prst="rect">
            <a:avLst/>
          </a:prstGeom>
        </p:spPr>
        <p:txBody>
          <a:bodyPr vert="horz" lIns="452628" tIns="226314" rIns="452628" bIns="226314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450" y="3600450"/>
            <a:ext cx="35644455" cy="20402550"/>
          </a:xfrm>
          <a:prstGeom prst="rect">
            <a:avLst/>
          </a:prstGeom>
        </p:spPr>
        <p:txBody>
          <a:bodyPr vert="horz" lIns="452628" tIns="226314" rIns="452628" bIns="226314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523690" y="32596077"/>
            <a:ext cx="10081260" cy="1916906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r">
              <a:defRPr sz="5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448" y="32596077"/>
            <a:ext cx="23029031" cy="1916906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l">
              <a:defRPr sz="5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500" y="29859735"/>
            <a:ext cx="3600450" cy="1916906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r">
              <a:defRPr sz="119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672459" y="0"/>
            <a:ext cx="35644455" cy="2000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72459" y="32404050"/>
            <a:ext cx="35644455" cy="1440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26280" rtl="0" eaLnBrk="1" latinLnBrk="0" hangingPunct="1">
        <a:spcBef>
          <a:spcPct val="0"/>
        </a:spcBef>
        <a:buNone/>
        <a:defRPr sz="26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357884" indent="-1357884" algn="l" defTabSz="45262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1900" kern="1200">
          <a:solidFill>
            <a:schemeClr val="tx2"/>
          </a:solidFill>
          <a:latin typeface="+mn-lt"/>
          <a:ea typeface="+mn-ea"/>
          <a:cs typeface="+mn-cs"/>
        </a:defRPr>
      </a:lvl1pPr>
      <a:lvl2pPr marL="2942082" indent="-1357884" algn="l" defTabSz="45262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900" kern="1200">
          <a:solidFill>
            <a:schemeClr val="tx2"/>
          </a:solidFill>
          <a:latin typeface="+mn-lt"/>
          <a:ea typeface="+mn-ea"/>
          <a:cs typeface="+mn-cs"/>
        </a:defRPr>
      </a:lvl2pPr>
      <a:lvl3pPr marL="4299966" indent="-1131570" algn="l" defTabSz="45262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900" kern="1200">
          <a:solidFill>
            <a:schemeClr val="tx2"/>
          </a:solidFill>
          <a:latin typeface="+mn-lt"/>
          <a:ea typeface="+mn-ea"/>
          <a:cs typeface="+mn-cs"/>
        </a:defRPr>
      </a:lvl3pPr>
      <a:lvl4pPr marL="5657850" indent="-1131570" algn="l" defTabSz="45262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8900" kern="1200">
          <a:solidFill>
            <a:schemeClr val="tx2"/>
          </a:solidFill>
          <a:latin typeface="+mn-lt"/>
          <a:ea typeface="+mn-ea"/>
          <a:cs typeface="+mn-cs"/>
        </a:defRPr>
      </a:lvl4pPr>
      <a:lvl5pPr marL="6789420" indent="-1131570" algn="l" defTabSz="45262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89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8147304" indent="-1131570" algn="l" defTabSz="45262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7900" kern="1200">
          <a:solidFill>
            <a:schemeClr val="tx2"/>
          </a:solidFill>
          <a:latin typeface="+mn-lt"/>
          <a:ea typeface="+mn-ea"/>
          <a:cs typeface="+mn-cs"/>
        </a:defRPr>
      </a:lvl6pPr>
      <a:lvl7pPr marL="9414662" indent="-1131570" algn="l" defTabSz="45262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7900" kern="1200">
          <a:solidFill>
            <a:schemeClr val="tx2"/>
          </a:solidFill>
          <a:latin typeface="+mn-lt"/>
          <a:ea typeface="+mn-ea"/>
          <a:cs typeface="+mn-cs"/>
        </a:defRPr>
      </a:lvl7pPr>
      <a:lvl8pPr marL="10863072" indent="-1131570" algn="l" defTabSz="45262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7900" kern="1200">
          <a:solidFill>
            <a:schemeClr val="tx2"/>
          </a:solidFill>
          <a:latin typeface="+mn-lt"/>
          <a:ea typeface="+mn-ea"/>
          <a:cs typeface="+mn-cs"/>
        </a:defRPr>
      </a:lvl8pPr>
      <a:lvl9pPr marL="12220956" indent="-1131570" algn="l" defTabSz="45262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7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1pPr>
      <a:lvl2pPr marL="226314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2pPr>
      <a:lvl3pPr marL="452628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3pPr>
      <a:lvl4pPr marL="678942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05256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884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84198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810512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инновационная площадка\свидетельство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0" y="1300163"/>
            <a:ext cx="23926800" cy="3340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42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28502" y="20751350"/>
            <a:ext cx="9537700" cy="149683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0629" y="3420387"/>
            <a:ext cx="32224117" cy="2308324"/>
          </a:xfrm>
          <a:prstGeom prst="rect">
            <a:avLst/>
          </a:prstGeom>
          <a:solidFill>
            <a:schemeClr val="bg1"/>
          </a:solidFill>
          <a:ln w="57150" cap="sq" cmpd="sng">
            <a:solidFill>
              <a:srgbClr val="C00000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Знания для жизни: финансовая грамотность как основа  социальной адаптации обучающихся  с ограниченными возможностями здоровья</a:t>
            </a:r>
            <a:endParaRPr lang="ru-RU" sz="7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0515" y="1620157"/>
            <a:ext cx="33124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Муниципальное бюджетное общеобразовательное учреждение средняя общеобразовательная школа № 57 страницы Троицкой</a:t>
            </a:r>
            <a:endParaRPr lang="ru-RU" sz="6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15" y="5728711"/>
            <a:ext cx="33124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Зубачева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Марина Юрьевна; Архипенко Анастасия Сергеевна; Голенко Наталья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Евгеньевна 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МБОУ СОШ № 57 ст. Троицкая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009" y="6660801"/>
            <a:ext cx="10077769" cy="821763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идея проекта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- повышение 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финансовой грамотности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 и компетентности обучающихся с ОВЗ, проживающих в сельской местности, посредством применения игровых образовательных тренажеров, игрового, ролевого и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кейсового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обучения, а 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также внедрения модели финансовой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грамотности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 в 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образовательную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деятельность сельской школы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61366" y="7177130"/>
            <a:ext cx="21062951" cy="686341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Участники  инновационного проекта: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учащиеся МБОУ СОШ № 57 с ограниченными возможностями здоровья, педагоги, родители.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  формирование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первичных социальных компетенций обучающихся с ОВЗ (УО, ЗПР)  в сфере личных и семейных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финансов.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 проекта:</a:t>
            </a:r>
          </a:p>
          <a:p>
            <a:pPr marL="457200" indent="-457200">
              <a:buFontTx/>
              <a:buChar char="-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выделить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основные компоненты финансовой грамотности и их содержание, которое целесообразно формировать у обучающихся с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ОВЗ;</a:t>
            </a:r>
          </a:p>
          <a:p>
            <a:pPr marL="457200" indent="-457200">
              <a:buFontTx/>
              <a:buChar char="-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пределить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методологические подходы и принципы к формированию финансовой грамотности обучающихся с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ОВЗ;</a:t>
            </a:r>
          </a:p>
          <a:p>
            <a:pPr marL="457200" indent="-457200">
              <a:buFontTx/>
              <a:buChar char="-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босновать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разработать и апробировать эффективную систему занятий по формированию финансовой грамотности у обучающихся с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ОВЗ.</a:t>
            </a: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673004" y="17990007"/>
            <a:ext cx="17792204" cy="720092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1606501" y="17906841"/>
            <a:ext cx="9728560" cy="11322742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/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реализации проекта были организованы  следующие мероприятия:</a:t>
            </a:r>
          </a:p>
          <a:p>
            <a:pPr marL="342900" indent="-342900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Встреча с банковским работников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2673004" y="25923262"/>
            <a:ext cx="17963496" cy="8821127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42" name="TextBox 1041"/>
          <p:cNvSpPr txBox="1"/>
          <p:nvPr/>
        </p:nvSpPr>
        <p:spPr>
          <a:xfrm>
            <a:off x="26764482" y="18081290"/>
            <a:ext cx="9541219" cy="16202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Tx/>
              <a:buChar char="-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Подбор экспонатов к выставке «Магазин»;</a:t>
            </a:r>
          </a:p>
          <a:p>
            <a:pPr marL="342900" indent="-34290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  Оформление выставки </a:t>
            </a:r>
          </a:p>
          <a:p>
            <a:pPr marL="342900" indent="-342900">
              <a:buFontTx/>
              <a:buChar char="-"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" name="TextBox 1043"/>
          <p:cNvSpPr txBox="1"/>
          <p:nvPr/>
        </p:nvSpPr>
        <p:spPr>
          <a:xfrm>
            <a:off x="27997250" y="26280213"/>
            <a:ext cx="9361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экскурсии  в Сбербанк и магазин Магнит.</a:t>
            </a:r>
          </a:p>
        </p:txBody>
      </p:sp>
      <p:sp>
        <p:nvSpPr>
          <p:cNvPr id="1053" name="TextBox 1052"/>
          <p:cNvSpPr txBox="1"/>
          <p:nvPr/>
        </p:nvSpPr>
        <p:spPr>
          <a:xfrm>
            <a:off x="32764127" y="7380893"/>
            <a:ext cx="9721242" cy="468059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диагностики</a:t>
            </a:r>
            <a:r>
              <a:rPr lang="ru-RU" sz="4400" dirty="0"/>
              <a:t>: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- наблюдение,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- анкетирование,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- анализ продуктов деятельности,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- тестирование и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шкалирование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и др</a:t>
            </a:r>
            <a:r>
              <a:rPr lang="ru-RU" sz="4400" dirty="0"/>
              <a:t>.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" name="TextBox 1053"/>
          <p:cNvSpPr txBox="1"/>
          <p:nvPr/>
        </p:nvSpPr>
        <p:spPr>
          <a:xfrm>
            <a:off x="10682686" y="29229584"/>
            <a:ext cx="11990318" cy="6490092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Перспективы развития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инновации</a:t>
            </a:r>
          </a:p>
          <a:p>
            <a:pPr algn="ctr"/>
            <a:r>
              <a:rPr lang="ru-RU" sz="4000" dirty="0"/>
              <a:t>Дальнейшее </a:t>
            </a:r>
            <a:r>
              <a:rPr lang="ru-RU" sz="4000" b="1" dirty="0"/>
              <a:t>развитие проекта</a:t>
            </a:r>
            <a:r>
              <a:rPr lang="ru-RU" sz="4000" dirty="0"/>
              <a:t> планируется путем:</a:t>
            </a:r>
            <a:br>
              <a:rPr lang="ru-RU" sz="4000" dirty="0"/>
            </a:br>
            <a:r>
              <a:rPr lang="ru-RU" sz="4000" dirty="0"/>
              <a:t>1) тиражирования программы образовательного курса "Финансовая грамотность" для лиц с умственной отсталостью</a:t>
            </a:r>
            <a:br>
              <a:rPr lang="ru-RU" sz="4000" dirty="0"/>
            </a:br>
            <a:r>
              <a:rPr lang="ru-RU" sz="4000" dirty="0"/>
              <a:t>2) тиражирования опыта работы с детьми с ментальными нарушениями на территории РФ </a:t>
            </a:r>
            <a:r>
              <a:rPr lang="ru-RU" sz="4000" dirty="0" smtClean="0"/>
              <a:t>.</a:t>
            </a:r>
          </a:p>
          <a:p>
            <a:pPr algn="ctr"/>
            <a:r>
              <a:rPr lang="ru-RU" sz="4000" dirty="0" smtClean="0"/>
              <a:t>3</a:t>
            </a:r>
            <a:r>
              <a:rPr lang="ru-RU" sz="4000" dirty="0"/>
              <a:t>) разработки и апробации проекта программы «Основы финансовой грамотности» дополнительного образования для детей с умственной отсталостью</a:t>
            </a:r>
            <a:br>
              <a:rPr lang="ru-RU" sz="4000" dirty="0"/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3" name="Группа 92"/>
          <p:cNvGrpSpPr/>
          <p:nvPr/>
        </p:nvGrpSpPr>
        <p:grpSpPr>
          <a:xfrm>
            <a:off x="11606501" y="14005198"/>
            <a:ext cx="30368931" cy="2646878"/>
            <a:chOff x="11606501" y="14005198"/>
            <a:chExt cx="30368931" cy="2646878"/>
          </a:xfrm>
        </p:grpSpPr>
        <p:sp>
          <p:nvSpPr>
            <p:cNvPr id="80" name="TextBox 79"/>
            <p:cNvSpPr txBox="1"/>
            <p:nvPr/>
          </p:nvSpPr>
          <p:spPr>
            <a:xfrm>
              <a:off x="11606501" y="14005198"/>
              <a:ext cx="30368931" cy="264687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Этапы работы над проектом</a:t>
              </a:r>
            </a:p>
            <a:p>
              <a:endParaRPr lang="ru-RU" sz="2400" dirty="0" smtClean="0"/>
            </a:p>
            <a:p>
              <a:endParaRPr lang="ru-RU" sz="2400" dirty="0"/>
            </a:p>
            <a:p>
              <a:r>
                <a:rPr lang="ru-RU" sz="32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                          1 этап		      	            2 этап	                                	                             3 этап</a:t>
              </a:r>
            </a:p>
            <a:p>
              <a:r>
                <a:rPr lang="ru-RU" sz="32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                 Подготовительный                                                                            Основной (внедрение)                                                               Заключительно-обобщающий</a:t>
              </a:r>
            </a:p>
          </p:txBody>
        </p:sp>
        <p:cxnSp>
          <p:nvCxnSpPr>
            <p:cNvPr id="82" name="Прямая со стрелкой 81"/>
            <p:cNvCxnSpPr/>
            <p:nvPr/>
          </p:nvCxnSpPr>
          <p:spPr>
            <a:xfrm flipH="1">
              <a:off x="15841965" y="14726729"/>
              <a:ext cx="7921011" cy="900115"/>
            </a:xfrm>
            <a:prstGeom prst="straightConnector1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 стрелкой 89"/>
            <p:cNvCxnSpPr/>
            <p:nvPr/>
          </p:nvCxnSpPr>
          <p:spPr>
            <a:xfrm>
              <a:off x="26764482" y="14906752"/>
              <a:ext cx="0" cy="720092"/>
            </a:xfrm>
            <a:prstGeom prst="straightConnector1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 стрелкой 91"/>
            <p:cNvCxnSpPr/>
            <p:nvPr/>
          </p:nvCxnSpPr>
          <p:spPr>
            <a:xfrm>
              <a:off x="29873813" y="14694513"/>
              <a:ext cx="8101035" cy="900115"/>
            </a:xfrm>
            <a:prstGeom prst="straightConnector1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 descr="https://u23.ru/wp-content/uploads/2021/01/cats-1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" y="900065"/>
            <a:ext cx="4459274" cy="340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media.fulledu.ru/firms/covers/2018.04.21.01/thumbnail/1000400000000000001070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9822" y="1143336"/>
            <a:ext cx="4853357" cy="485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" descr="blob:https://web.telegram.org/fd3380cf-0c62-4b89-ad34-8b7ba51e836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8" descr="blob:https://web.telegram.org/fd3380cf-0c62-4b89-ad34-8b7ba51e836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777\Desktop\photo163516698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5397312"/>
            <a:ext cx="4461385" cy="250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777\Desktop\photo1635167099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069" y="15423416"/>
            <a:ext cx="4688617" cy="248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777\Desktop\photo1635166882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050" y="17636162"/>
            <a:ext cx="3865685" cy="246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777\Desktop\70ab3852-f9d6-4448-85c6-c2ef5315bc0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6121" y="20332709"/>
            <a:ext cx="6350696" cy="422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777\Desktop\424fc0f4-2e6e-405e-88d8-3a54fd34699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767" y="24345362"/>
            <a:ext cx="6512294" cy="488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777\Desktop\5eb5ed7c-dbe5-4ccc-bf83-8a95b4170c5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170">
            <a:off x="34725700" y="20118269"/>
            <a:ext cx="5265491" cy="394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777\Desktop\9412cbcb-2cb3-4c4d-b4be-aaae333d97f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4918">
            <a:off x="23770018" y="20493013"/>
            <a:ext cx="5115596" cy="383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777\Desktop\18913a46-b685-4ded-91d8-c1cc98657e2b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8190" y="19632280"/>
            <a:ext cx="5221831" cy="391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1" descr="C:\Users\777\Desktop\8bd4bf4b-d817-4236-af3a-2708966ca75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8553" y="27212492"/>
            <a:ext cx="3396374" cy="736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4" descr="C:\Users\777\Desktop\203f9868-999b-450f-b328-e3575ad0e9db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0605" y="27326135"/>
            <a:ext cx="3928486" cy="698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Users\777\Desktop\f5a3e18b-0ab0-4223-946a-0edbde776bae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619" y="27212492"/>
            <a:ext cx="3390284" cy="735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7" descr="C:\Users\777\Desktop\140d6b41-be18-4b00-86ac-3cb60069c598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2897" y="27212492"/>
            <a:ext cx="3318968" cy="720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614347" y="20854068"/>
            <a:ext cx="8759443" cy="1486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 и перспективы развития инновационного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проекта.</a:t>
            </a:r>
          </a:p>
          <a:p>
            <a:r>
              <a:rPr lang="ru-RU" sz="4000" dirty="0"/>
              <a:t> </a:t>
            </a:r>
            <a:r>
              <a:rPr lang="ru-RU" sz="4000" dirty="0" smtClean="0"/>
              <a:t>    Повышение </a:t>
            </a:r>
            <a:r>
              <a:rPr lang="ru-RU" sz="4000" dirty="0"/>
              <a:t>финансовой грамотности позволяет расширить возможности лиц с ОВЗ более эффективно использовать финансовые услуги. </a:t>
            </a:r>
            <a:endParaRPr lang="ru-RU" sz="4000" dirty="0" smtClean="0"/>
          </a:p>
          <a:p>
            <a:r>
              <a:rPr lang="ru-RU" sz="4000" dirty="0" smtClean="0"/>
              <a:t>    Практическая </a:t>
            </a:r>
            <a:r>
              <a:rPr lang="ru-RU" sz="4000" dirty="0"/>
              <a:t>значимость проекта заключается в том, что результаты инновационного проекта могут быть использованы для организации семинаров, конференций и курсов повышения квалификации педагогов и руководителей образовательных организаций Краснодарского края, подлежат распространению в образовательных организациях Краснодарского края. Результаты проекта могут быть использованы для разработки модульной программы повышения квалификации руководителей образовательных организаций</a:t>
            </a:r>
            <a:r>
              <a:rPr lang="ru-RU" sz="3200" dirty="0"/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5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1303</TotalTime>
  <Words>289</Words>
  <Application>Microsoft Office PowerPoint</Application>
  <PresentationFormat>Произвольный</PresentationFormat>
  <Paragraphs>48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NewsPrint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admin</cp:lastModifiedBy>
  <cp:revision>156</cp:revision>
  <dcterms:created xsi:type="dcterms:W3CDTF">2016-10-17T21:22:08Z</dcterms:created>
  <dcterms:modified xsi:type="dcterms:W3CDTF">2022-04-18T13:09:55Z</dcterms:modified>
</cp:coreProperties>
</file>