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5" r:id="rId1"/>
  </p:sldMasterIdLst>
  <p:notesMasterIdLst>
    <p:notesMasterId r:id="rId12"/>
  </p:notesMasterIdLst>
  <p:handoutMasterIdLst>
    <p:handoutMasterId r:id="rId13"/>
  </p:handoutMasterIdLst>
  <p:sldIdLst>
    <p:sldId id="387" r:id="rId2"/>
    <p:sldId id="386" r:id="rId3"/>
    <p:sldId id="389" r:id="rId4"/>
    <p:sldId id="388" r:id="rId5"/>
    <p:sldId id="390" r:id="rId6"/>
    <p:sldId id="391" r:id="rId7"/>
    <p:sldId id="394" r:id="rId8"/>
    <p:sldId id="392" r:id="rId9"/>
    <p:sldId id="393" r:id="rId10"/>
    <p:sldId id="39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FF"/>
    <a:srgbClr val="00FF00"/>
    <a:srgbClr val="006600"/>
    <a:srgbClr val="61A363"/>
    <a:srgbClr val="000000"/>
    <a:srgbClr val="E6EB1D"/>
    <a:srgbClr val="FFFFFF"/>
    <a:srgbClr val="6DD1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062" autoAdjust="0"/>
    <p:restoredTop sz="95560" autoAdjust="0"/>
  </p:normalViewPr>
  <p:slideViewPr>
    <p:cSldViewPr>
      <p:cViewPr varScale="1">
        <p:scale>
          <a:sx n="83" d="100"/>
          <a:sy n="83" d="100"/>
        </p:scale>
        <p:origin x="-9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78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E2C35BB-363C-4330-B55E-34C963F7DC70}" type="datetimeFigureOut">
              <a:rPr lang="ru-RU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741A734-108C-4D25-A20E-6545BAB66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219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F797EDB-F337-4E9C-9F81-9FB027081082}" type="datetimeFigureOut">
              <a:rPr lang="ru-RU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654F9E9-E3C9-4F88-A73D-4086A4486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8593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6D4B2C-D84D-4145-B841-CBBBB6A2C983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9FC23B-7413-47D7-9665-56189FE2E4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EC3D68-F9D3-4F23-A805-63578855168D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0126AA-6C3C-46CD-B2F1-C1441777F1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D6D3DE-7B26-42AA-B48B-8C712130468F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6C4128-3FA6-45F8-8632-6C72C1FF7D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C0F235-6EE9-4FC2-A571-961A7BF1CA92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D4FA-7007-4690-8A9A-A3DFA6538D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456EE6-A95E-471E-BFF3-0CD6044EEBE0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FA523-E990-40FE-AFB9-F235DF6474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88ADA3-D195-4556-9B15-2EF94B5165CF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4BC546-8597-4E8E-9406-084B0ACB85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0B9BC8-02B9-4C99-9AF0-E76FC44C2F0B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8004B-A673-4922-B00A-9F679B9E23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82BF4A-747A-4D50-9F17-110CC7C0682A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1DCBC-FC1B-4E2E-98AE-3E2EA9076D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0AD11E-2841-4A58-BE04-7884058D502F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62EF12-88E8-4618-800B-6AE2632DE0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28B500-26FD-4DA8-A8AC-9D67CCCB0021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3C320-76DC-4152-9223-FBB23D1658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966F2-C20F-4A46-9AA7-03FEFDED5081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197E310A-5E29-41D3-834C-BCBFC56DF7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C750AFC-A043-417C-B919-DEE8AC542C1E}" type="datetimeFigureOut">
              <a:rPr lang="ru-RU" smtClean="0"/>
              <a:pPr>
                <a:defRPr/>
              </a:pPr>
              <a:t>27.03.2023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B8B6663-7B22-4C43-9670-10E60B1811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обро пожаловать на официальную страницу Года педагога и наставника в  России. Здесь Вы найдете фото, видео,.. | ВКонтак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250" y="2967335"/>
            <a:ext cx="7193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участие!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939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1928802"/>
            <a:ext cx="864399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Arial Black" pitchFamily="34" charset="0"/>
              </a:rPr>
              <a:t>Педагогическая викторина </a:t>
            </a:r>
          </a:p>
          <a:p>
            <a:pPr algn="ctr"/>
            <a:r>
              <a:rPr lang="ru-RU" sz="4400" i="1" dirty="0" smtClean="0">
                <a:solidFill>
                  <a:srgbClr val="C00000"/>
                </a:solidFill>
                <a:latin typeface="Arial Black" pitchFamily="34" charset="0"/>
              </a:rPr>
              <a:t>«Профессиональное мастерство воспитателей</a:t>
            </a:r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»</a:t>
            </a:r>
            <a:endParaRPr lang="ru-RU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14356"/>
            <a:ext cx="78025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Муниципальное казённое учреждение </a:t>
            </a:r>
          </a:p>
          <a:p>
            <a:pPr algn="ctr"/>
            <a:r>
              <a:rPr lang="ru-RU" i="1" dirty="0" smtClean="0"/>
              <a:t>«Методический центр в системе </a:t>
            </a:r>
          </a:p>
          <a:p>
            <a:pPr algn="ctr"/>
            <a:r>
              <a:rPr lang="ru-RU" i="1" smtClean="0"/>
              <a:t>дополнительного </a:t>
            </a:r>
            <a:r>
              <a:rPr lang="ru-RU" i="1" dirty="0" smtClean="0"/>
              <a:t>педагогического образования»</a:t>
            </a:r>
            <a:endParaRPr lang="ru-RU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5786454"/>
            <a:ext cx="3748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ст. Тбилисская</a:t>
            </a:r>
          </a:p>
          <a:p>
            <a:pPr algn="ctr"/>
            <a:r>
              <a:rPr lang="ru-RU" i="1" dirty="0" smtClean="0"/>
              <a:t> 2023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64291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Разминка «Что обозначает эта аббревиатура…»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428736"/>
            <a:ext cx="121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ФГОС ДО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928802"/>
            <a:ext cx="6858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Федеральный государственный образовательный стандарт дошкольного образования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714620"/>
            <a:ext cx="1177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ФОП ДО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3143248"/>
            <a:ext cx="755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Федеральная образовательная программ дошкольного образования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714752"/>
            <a:ext cx="112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РППС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4286256"/>
            <a:ext cx="570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Развивающая предметно-пространственная среда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5072074"/>
            <a:ext cx="698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ИКТ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5715016"/>
            <a:ext cx="547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Информационно-коммуникативные технологии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142984"/>
            <a:ext cx="5463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Кто является автором  «Великой дидактики»?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00760" y="1500174"/>
            <a:ext cx="220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Я.А. Каменский.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857364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Как называется психический познавательный процесс, состоящий в отражении прошлого опыта ?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250030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Память.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928934"/>
            <a:ext cx="6280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Кому принадлежит ведущая роль в воспитании детей?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3429000"/>
            <a:ext cx="152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Семья.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1" y="3929066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Укажите, из какого документа взята следующая выдержка:</a:t>
            </a:r>
            <a:br>
              <a:rPr lang="ru-RU" b="1" dirty="0" smtClean="0"/>
            </a:br>
            <a:r>
              <a:rPr lang="ru-RU" b="1" i="1" dirty="0" smtClean="0"/>
              <a:t>«Родители являются первыми педагогами ребенка. Они обязаны заложить основы физического, нравственного и интеллектуального развития его личности в младенческом возрасте» </a:t>
            </a:r>
            <a:endParaRPr lang="ru-RU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868" y="5572140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(это выдержка из закона РФ «Об образовании» ст.18)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642918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Arial Black" pitchFamily="34" charset="0"/>
              </a:rPr>
              <a:t> Раунд «Эрудит»</a:t>
            </a:r>
            <a:endParaRPr lang="ru-RU" sz="24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Назовите не менее 5 современных образовательных технологий, используемых в работе с дошкольниками?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1071546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 smtClean="0">
                <a:solidFill>
                  <a:srgbClr val="FF0000"/>
                </a:solidFill>
              </a:rPr>
              <a:t>здоровьесберегающие</a:t>
            </a:r>
            <a:r>
              <a:rPr lang="ru-RU" i="1" dirty="0" smtClean="0">
                <a:solidFill>
                  <a:srgbClr val="FF0000"/>
                </a:solidFill>
              </a:rPr>
              <a:t> технологии, технология проектной деятельности, технология исследовательской деятельности, информационно-коммуникационные технологии, технология ТРИЗ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357430"/>
            <a:ext cx="757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что направлены современные образовательные технологии?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2857496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на реализацию федеральных государственных стандартов дошкольного образования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3" y="3643314"/>
            <a:ext cx="864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Какой должна быть развивающая предметно-пространственная среда в ДОУ 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4143380"/>
            <a:ext cx="6786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содержательно-насыщенной, трансформируемой, полифункциональной, вариативной, доступной и безопасной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214950"/>
            <a:ext cx="756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Перечислите образовательные области в соответствии с ФГОС ДО.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5643578"/>
            <a:ext cx="7053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речевое , социально-коммуникативное, </a:t>
            </a:r>
            <a:r>
              <a:rPr lang="ru-RU" i="1" dirty="0" err="1" smtClean="0">
                <a:solidFill>
                  <a:srgbClr val="FF0000"/>
                </a:solidFill>
              </a:rPr>
              <a:t>художественно-эстетическое,познавательное</a:t>
            </a:r>
            <a:r>
              <a:rPr lang="ru-RU" i="1" dirty="0" smtClean="0">
                <a:solidFill>
                  <a:srgbClr val="FF0000"/>
                </a:solidFill>
              </a:rPr>
              <a:t>, физическое развитие.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85723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accent2"/>
                </a:solidFill>
                <a:latin typeface="Arial Black" pitchFamily="34" charset="0"/>
              </a:rPr>
              <a:t>Раунд «Знатоки»</a:t>
            </a:r>
            <a:endParaRPr lang="ru-RU" sz="2400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pic>
        <p:nvPicPr>
          <p:cNvPr id="1026" name="Picture 2" descr="https://fb.ru/misc/i/gallery/43131/2809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4357718" cy="4550406"/>
          </a:xfrm>
          <a:prstGeom prst="rect">
            <a:avLst/>
          </a:prstGeom>
          <a:noFill/>
        </p:spPr>
      </p:pic>
      <p:pic>
        <p:nvPicPr>
          <p:cNvPr id="1028" name="Picture 4" descr="https://polzam.ru/media/k2/items/cache/d197c421d422f5cbf569ea13f09ef700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857364"/>
            <a:ext cx="4357718" cy="4570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54c178a7bf3bc7aa8d2a325fe6fbabd16a268960-746951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4000528" cy="5357850"/>
          </a:xfrm>
          <a:prstGeom prst="rect">
            <a:avLst/>
          </a:prstGeom>
          <a:noFill/>
        </p:spPr>
      </p:pic>
      <p:sp>
        <p:nvSpPr>
          <p:cNvPr id="1028" name="AutoShape 4" descr="https://1.bp.blogspot.com/-uTz-0CjBN4s/XKYYanGxkBI/AAAAAAAAKVE/2xRgjwT1SOg7D0wtRmPX593rMwFTdBJTgCLcBGAs/s1600/02%2B%2B%25D0%2592%25D0%25B8%25D0%25B2%25D1%258C%25D0%25B5%25D0%25BD%2B%25D0%2596.%2B%25D0%2590.%25D0%25A1.%25D0%259F%25D1%2583%25D1%2588%25D0%25BA%25D0%25B8%25D0%25BD%2B18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proza.ru/pics/2022/12/13/1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4234767" cy="53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/>
                </a:solidFill>
                <a:latin typeface="Arial Black" pitchFamily="34" charset="0"/>
              </a:rPr>
              <a:t>Раунд</a:t>
            </a:r>
          </a:p>
          <a:p>
            <a:pPr algn="ctr"/>
            <a:r>
              <a:rPr lang="ru-RU" sz="2400" dirty="0" smtClean="0">
                <a:solidFill>
                  <a:schemeClr val="accent2"/>
                </a:solidFill>
                <a:latin typeface="Arial Black" pitchFamily="34" charset="0"/>
              </a:rPr>
              <a:t>«Умелые руки на знают скуки»</a:t>
            </a:r>
            <a:endParaRPr lang="ru-RU" sz="2400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3214686"/>
            <a:ext cx="578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2"/>
                </a:solidFill>
                <a:latin typeface="Arial Black" pitchFamily="34" charset="0"/>
              </a:rPr>
              <a:t>Раунд</a:t>
            </a:r>
          </a:p>
          <a:p>
            <a:pPr algn="ctr"/>
            <a:r>
              <a:rPr lang="ru-RU" sz="2400" i="1" dirty="0" smtClean="0">
                <a:solidFill>
                  <a:schemeClr val="accent2"/>
                </a:solidFill>
                <a:latin typeface="Arial Black" pitchFamily="34" charset="0"/>
              </a:rPr>
              <a:t>«Сказочный блицтурнир»</a:t>
            </a:r>
            <a:endParaRPr lang="ru-RU" sz="2400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00174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Членам каждой команды необходимо из предложенного материала придумать и смастерить игрушку-самоделку, забаву для ребенка.</a:t>
            </a:r>
          </a:p>
          <a:p>
            <a:pPr algn="ctr"/>
            <a:r>
              <a:rPr lang="ru-RU" dirty="0" smtClean="0"/>
              <a:t>Рассматривается оригинальность, многофункциональность, качество изготовления.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4572008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2"/>
                </a:solidFill>
                <a:latin typeface="Arial Black" pitchFamily="34" charset="0"/>
              </a:rPr>
              <a:t>Раунд</a:t>
            </a:r>
          </a:p>
          <a:p>
            <a:pPr algn="ctr"/>
            <a:r>
              <a:rPr lang="ru-RU" sz="2400" i="1" dirty="0" smtClean="0">
                <a:solidFill>
                  <a:schemeClr val="accent2"/>
                </a:solidFill>
                <a:latin typeface="Arial Black" pitchFamily="34" charset="0"/>
              </a:rPr>
              <a:t>«Решение педагогической ситуации»</a:t>
            </a:r>
            <a:endParaRPr lang="ru-RU" sz="2400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7738" y="4005064"/>
            <a:ext cx="59293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Раунд «Без маски». </a:t>
            </a:r>
            <a:endParaRPr lang="ru-RU" sz="2400" i="1" dirty="0" smtClean="0">
              <a:solidFill>
                <a:schemeClr val="accent1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4869160"/>
            <a:ext cx="7361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Необходимо без подготовки продолжить фразу, начатую ведущим.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836712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Тренинг </a:t>
            </a:r>
          </a:p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«</a:t>
            </a:r>
            <a:r>
              <a:rPr lang="ru-RU" sz="2400" b="1" i="1" dirty="0">
                <a:solidFill>
                  <a:schemeClr val="accent1"/>
                </a:solidFill>
                <a:latin typeface="Arial Black" panose="020B0A04020102020204" pitchFamily="34" charset="0"/>
              </a:rPr>
              <a:t>Профилактика эмоционального выгорания воспитателей и педагогов ДОУ»</a:t>
            </a:r>
            <a:endParaRPr lang="ru-RU" sz="2400" i="1" dirty="0">
              <a:solidFill>
                <a:schemeClr val="accent1"/>
              </a:solidFill>
              <a:latin typeface="Arial Black" panose="020B0A04020102020204" pitchFamily="34" charset="0"/>
            </a:endParaRPr>
          </a:p>
          <a:p>
            <a:pPr algn="ctr"/>
            <a:endParaRPr lang="ru-RU" sz="2400" i="1" dirty="0" smtClean="0">
              <a:solidFill>
                <a:schemeClr val="accent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i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Майстренко Н.В. педагог-психолог </a:t>
            </a:r>
          </a:p>
          <a:p>
            <a:pPr algn="ctr"/>
            <a:r>
              <a:rPr lang="ru-RU" sz="2400" i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МБДОУ д/с № 1 «Колокольчик»</a:t>
            </a:r>
            <a:endParaRPr lang="ru-RU" sz="2400" i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9497_9880_Ekologicheskaya kultura doshkolnikov Kuzankin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19497_9880_Ekologicheskaya kultura doshkolnikov Kuzankina</Template>
  <TotalTime>833</TotalTime>
  <Words>282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19497_9880_Ekologicheskaya kultura doshkolnikov Kuzankina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85</cp:revision>
  <cp:lastPrinted>1601-01-01T00:00:00Z</cp:lastPrinted>
  <dcterms:created xsi:type="dcterms:W3CDTF">2015-11-26T16:43:53Z</dcterms:created>
  <dcterms:modified xsi:type="dcterms:W3CDTF">2023-03-27T17:43:00Z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