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sldIdLst>
    <p:sldId id="256" r:id="rId2"/>
    <p:sldId id="261" r:id="rId3"/>
    <p:sldId id="262" r:id="rId4"/>
    <p:sldId id="268" r:id="rId5"/>
    <p:sldId id="267" r:id="rId6"/>
    <p:sldId id="266" r:id="rId7"/>
    <p:sldId id="265" r:id="rId8"/>
  </p:sldIdLst>
  <p:sldSz cx="12192000" cy="6858000"/>
  <p:notesSz cx="12192000" cy="6858000"/>
  <p:embeddedFontLst>
    <p:embeddedFont>
      <p:font typeface="ARCO" charset="0"/>
      <p:bold r:id="rId9"/>
    </p:embeddedFont>
    <p:embeddedFont>
      <p:font typeface="Liberation Sans" pitchFamily="34" charset="0"/>
      <p:regular r:id="rId10"/>
      <p:bold r:id="rId11"/>
      <p:italic r:id="rId12"/>
      <p:boldItalic r:id="rId13"/>
    </p:embeddedFont>
    <p:embeddedFont>
      <p:font typeface="Golos Text" charset="0"/>
      <p:regular r:id="rId14"/>
      <p:bold r:id="rId15"/>
    </p:embeddedFont>
  </p:embeddedFontLst>
  <p:defaultTextStyle>
    <a:defPPr>
      <a:defRPr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93E0"/>
    <a:srgbClr val="31CCF6"/>
    <a:srgbClr val="C536D5"/>
    <a:srgbClr val="FB58A7"/>
    <a:srgbClr val="A3DF0C"/>
    <a:srgbClr val="E135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6"/>
  </p:normalViewPr>
  <p:slideViewPr>
    <p:cSldViewPr snapToGrid="0" showGuides="1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>
            <a:extLst>
              <a:ext uri="{FF2B5EF4-FFF2-40B4-BE49-F238E27FC236}">
                <a16:creationId xmlns:a16="http://schemas.microsoft.com/office/drawing/2014/main" xmlns="" id="{500A0BFA-51F1-446A-A3CE-3B146EBA37E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16263" y="1560037"/>
            <a:ext cx="6442197" cy="1212850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pPr lvl="0"/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2806269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Текст 12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469065" y="4547687"/>
            <a:ext cx="3741738" cy="1011237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Golos Text"/>
                <a:cs typeface="Golos Text"/>
              </a:defRPr>
            </a:lvl1pPr>
          </a:lstStyle>
          <a:p>
            <a:pPr lvl="0">
              <a:defRPr/>
            </a:pPr>
            <a:r>
              <a:rPr lang="ru-RU"/>
              <a:t>Образец подписи</a:t>
            </a:r>
            <a:endParaRPr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5F92137-62C2-4B87-B072-F39FFDB7760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9065" y="1521764"/>
            <a:ext cx="6160354" cy="1325562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pPr lvl="0"/>
            <a:r>
              <a:rPr lang="ru-RU" dirty="0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Текст 12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57213" y="4520989"/>
            <a:ext cx="3741738" cy="1011237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Golos Text"/>
                <a:cs typeface="Golos Text"/>
              </a:defRPr>
            </a:lvl1pPr>
          </a:lstStyle>
          <a:p>
            <a:pPr lvl="0">
              <a:defRPr/>
            </a:pPr>
            <a:r>
              <a:rPr lang="ru-RU"/>
              <a:t>Образец подписи</a:t>
            </a:r>
            <a:endParaRPr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B0A9489-93E1-4018-A024-A3C9B9DD17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7213" y="1454150"/>
            <a:ext cx="6371125" cy="1125538"/>
          </a:xfrm>
        </p:spPr>
        <p:txBody>
          <a:bodyPr>
            <a:noAutofit/>
          </a:bodyPr>
          <a:lstStyle>
            <a:lvl1pPr marL="0" indent="0">
              <a:buNone/>
              <a:defRPr sz="4000"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pPr lvl="0"/>
            <a:r>
              <a:rPr lang="ru-RU" dirty="0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Только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2" name="Текст 11"/>
          <p:cNvSpPr>
            <a:spLocks noGrp="1"/>
          </p:cNvSpPr>
          <p:nvPr>
            <p:ph type="body" sz="quarter" idx="10"/>
          </p:nvPr>
        </p:nvSpPr>
        <p:spPr bwMode="auto">
          <a:xfrm>
            <a:off x="1022684" y="2027488"/>
            <a:ext cx="6219825" cy="3308350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solidFill>
                  <a:schemeClr val="tx1">
                    <a:lumMod val="95000"/>
                    <a:lumOff val="5000"/>
                  </a:schemeClr>
                </a:solidFill>
                <a:latin typeface="Golos Text"/>
                <a:cs typeface="Golos Text"/>
              </a:defRPr>
            </a:lvl1pPr>
            <a:lvl2pPr>
              <a:defRPr sz="1700">
                <a:latin typeface="Golos Text"/>
                <a:cs typeface="Golos Text"/>
              </a:defRPr>
            </a:lvl2pPr>
            <a:lvl3pPr>
              <a:defRPr sz="1700">
                <a:latin typeface="Golos Text"/>
                <a:cs typeface="Golos Text"/>
              </a:defRPr>
            </a:lvl3pPr>
            <a:lvl4pPr>
              <a:defRPr sz="1700">
                <a:latin typeface="Golos Text"/>
                <a:cs typeface="Golos Text"/>
              </a:defRPr>
            </a:lvl4pPr>
            <a:lvl5pPr>
              <a:defRPr sz="1700">
                <a:latin typeface="Golos Text"/>
                <a:cs typeface="Golos Text"/>
              </a:defRPr>
            </a:lvl5pPr>
          </a:lstStyle>
          <a:p>
            <a:pPr lvl="0">
              <a:defRPr/>
            </a:pPr>
            <a:r>
              <a:rPr lang="ru-RU" dirty="0"/>
              <a:t>Образец текста</a:t>
            </a:r>
            <a:endParaRPr dirty="0"/>
          </a:p>
        </p:txBody>
      </p:sp>
      <p:sp>
        <p:nvSpPr>
          <p:cNvPr id="15" name="Заголовок 14"/>
          <p:cNvSpPr>
            <a:spLocks noGrp="1"/>
          </p:cNvSpPr>
          <p:nvPr>
            <p:ph type="title" hasCustomPrompt="1"/>
          </p:nvPr>
        </p:nvSpPr>
        <p:spPr bwMode="auto">
          <a:xfrm>
            <a:off x="1030711" y="377152"/>
            <a:ext cx="6224331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1893E0"/>
                </a:solidFill>
                <a:latin typeface="ARCO"/>
              </a:defRPr>
            </a:lvl1pPr>
          </a:lstStyle>
          <a:p>
            <a:pPr>
              <a:defRPr/>
            </a:pPr>
            <a:r>
              <a:rPr lang="ru-RU" dirty="0"/>
              <a:t>Образец </a:t>
            </a:r>
            <a:br>
              <a:rPr lang="ru-RU" dirty="0"/>
            </a:br>
            <a:r>
              <a:rPr lang="ru-RU" dirty="0"/>
              <a:t>заголовка</a:t>
            </a:r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ерхний колонтитул (текст и рисунок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83B9C7-AB59-490A-A838-5D1839557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837" y="1339809"/>
            <a:ext cx="11356975" cy="752759"/>
          </a:xfrm>
        </p:spPr>
        <p:txBody>
          <a:bodyPr>
            <a:normAutofit/>
          </a:bodyPr>
          <a:lstStyle>
            <a:lvl1pPr>
              <a:defRPr sz="4000"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CDE662F-FEBD-48F2-A97F-6F863F30F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91613" y="6280154"/>
            <a:ext cx="2743200" cy="365125"/>
          </a:xfrm>
        </p:spPr>
        <p:txBody>
          <a:bodyPr/>
          <a:lstStyle>
            <a:lvl1pPr>
              <a:defRPr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pPr>
              <a:defRPr/>
            </a:pPr>
            <a:fld id="{69A83443-2FE1-3043-B191-23BA9CCDBE8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xmlns="" id="{90DFE843-6A1D-43AF-B7EA-B02FC719CA2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7838" y="2667000"/>
            <a:ext cx="5015295" cy="3418012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latin typeface="Golos Text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:a16="http://schemas.microsoft.com/office/drawing/2014/main" xmlns="" id="{5C7C7DAE-2090-4D82-A3E7-A62CBB56B9F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767388" y="2667000"/>
            <a:ext cx="6067425" cy="34180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3693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ерхний колонтитул (список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83B9C7-AB59-490A-A838-5D1839557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837" y="1339809"/>
            <a:ext cx="11356975" cy="752759"/>
          </a:xfrm>
        </p:spPr>
        <p:txBody>
          <a:bodyPr>
            <a:normAutofit/>
          </a:bodyPr>
          <a:lstStyle>
            <a:lvl1pPr>
              <a:defRPr sz="4000"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CDE662F-FEBD-48F2-A97F-6F863F30F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91613" y="6280154"/>
            <a:ext cx="2743200" cy="365125"/>
          </a:xfrm>
        </p:spPr>
        <p:txBody>
          <a:bodyPr/>
          <a:lstStyle>
            <a:lvl1pPr>
              <a:defRPr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pPr>
              <a:defRPr/>
            </a:pPr>
            <a:fld id="{69A83443-2FE1-3043-B191-23BA9CCDBE8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xmlns="" id="{90DFE843-6A1D-43AF-B7EA-B02FC719CA2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7838" y="2490969"/>
            <a:ext cx="5015295" cy="556846"/>
          </a:xfrm>
        </p:spPr>
        <p:txBody>
          <a:bodyPr>
            <a:normAutofit/>
          </a:bodyPr>
          <a:lstStyle>
            <a:lvl1pPr marL="285750" indent="-285750">
              <a:buClr>
                <a:srgbClr val="1893E0"/>
              </a:buClr>
              <a:buSzPct val="100000"/>
              <a:buFont typeface="Arial" panose="020B0604020202020204" pitchFamily="34" charset="0"/>
              <a:buChar char="•"/>
              <a:defRPr sz="2400" b="1">
                <a:solidFill>
                  <a:srgbClr val="1893E0"/>
                </a:solidFill>
                <a:latin typeface="Golos Text"/>
              </a:defRPr>
            </a:lvl1pPr>
          </a:lstStyle>
          <a:p>
            <a:pPr lvl="0"/>
            <a:r>
              <a:rPr lang="ru-RU" dirty="0"/>
              <a:t>Образец списка</a:t>
            </a:r>
          </a:p>
        </p:txBody>
      </p:sp>
      <p:sp>
        <p:nvSpPr>
          <p:cNvPr id="9" name="Текст 7">
            <a:extLst>
              <a:ext uri="{FF2B5EF4-FFF2-40B4-BE49-F238E27FC236}">
                <a16:creationId xmlns:a16="http://schemas.microsoft.com/office/drawing/2014/main" xmlns="" id="{A770E1E1-251B-4644-84FB-BB438E2F27A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19517" y="2490969"/>
            <a:ext cx="5015295" cy="556846"/>
          </a:xfrm>
        </p:spPr>
        <p:txBody>
          <a:bodyPr>
            <a:normAutofit/>
          </a:bodyPr>
          <a:lstStyle>
            <a:lvl1pPr marL="285750" indent="-285750">
              <a:buClr>
                <a:srgbClr val="E13500"/>
              </a:buClr>
              <a:buSzPct val="100000"/>
              <a:buFont typeface="Arial" panose="020B0604020202020204" pitchFamily="34" charset="0"/>
              <a:buChar char="•"/>
              <a:defRPr sz="2400" b="1">
                <a:solidFill>
                  <a:srgbClr val="E13500"/>
                </a:solidFill>
                <a:latin typeface="Golos Text"/>
              </a:defRPr>
            </a:lvl1pPr>
          </a:lstStyle>
          <a:p>
            <a:pPr lvl="0"/>
            <a:r>
              <a:rPr lang="ru-RU" dirty="0"/>
              <a:t>Образец списка</a:t>
            </a:r>
          </a:p>
        </p:txBody>
      </p:sp>
      <p:sp>
        <p:nvSpPr>
          <p:cNvPr id="11" name="Текст 7">
            <a:extLst>
              <a:ext uri="{FF2B5EF4-FFF2-40B4-BE49-F238E27FC236}">
                <a16:creationId xmlns:a16="http://schemas.microsoft.com/office/drawing/2014/main" xmlns="" id="{4DFB7F45-AF83-4F3D-9041-640C612015F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7838" y="3399507"/>
            <a:ext cx="5015295" cy="556846"/>
          </a:xfrm>
        </p:spPr>
        <p:txBody>
          <a:bodyPr>
            <a:normAutofit/>
          </a:bodyPr>
          <a:lstStyle>
            <a:lvl1pPr marL="285750" indent="-285750">
              <a:buClr>
                <a:srgbClr val="A3DF0C"/>
              </a:buClr>
              <a:buSzPct val="100000"/>
              <a:buFont typeface="Arial" panose="020B0604020202020204" pitchFamily="34" charset="0"/>
              <a:buChar char="•"/>
              <a:defRPr sz="2400" b="1">
                <a:solidFill>
                  <a:srgbClr val="A3DF0C"/>
                </a:solidFill>
                <a:latin typeface="Golos Text"/>
              </a:defRPr>
            </a:lvl1pPr>
          </a:lstStyle>
          <a:p>
            <a:pPr lvl="0"/>
            <a:r>
              <a:rPr lang="ru-RU" dirty="0"/>
              <a:t>Образец списка</a:t>
            </a:r>
          </a:p>
        </p:txBody>
      </p:sp>
      <p:sp>
        <p:nvSpPr>
          <p:cNvPr id="12" name="Текст 7">
            <a:extLst>
              <a:ext uri="{FF2B5EF4-FFF2-40B4-BE49-F238E27FC236}">
                <a16:creationId xmlns:a16="http://schemas.microsoft.com/office/drawing/2014/main" xmlns="" id="{0D932C62-99C7-40E4-B12F-B34905E57A8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19516" y="3399507"/>
            <a:ext cx="5015295" cy="556846"/>
          </a:xfrm>
        </p:spPr>
        <p:txBody>
          <a:bodyPr>
            <a:normAutofit/>
          </a:bodyPr>
          <a:lstStyle>
            <a:lvl1pPr marL="285750" indent="-285750">
              <a:buClr>
                <a:srgbClr val="FB58A7"/>
              </a:buClr>
              <a:buSzPct val="100000"/>
              <a:buFont typeface="Arial" panose="020B0604020202020204" pitchFamily="34" charset="0"/>
              <a:buChar char="•"/>
              <a:defRPr sz="2400" b="1">
                <a:solidFill>
                  <a:srgbClr val="FB58A7"/>
                </a:solidFill>
                <a:latin typeface="Golos Text"/>
              </a:defRPr>
            </a:lvl1pPr>
          </a:lstStyle>
          <a:p>
            <a:pPr lvl="0"/>
            <a:r>
              <a:rPr lang="ru-RU" dirty="0"/>
              <a:t>Образец списка</a:t>
            </a:r>
          </a:p>
        </p:txBody>
      </p:sp>
      <p:sp>
        <p:nvSpPr>
          <p:cNvPr id="13" name="Текст 7">
            <a:extLst>
              <a:ext uri="{FF2B5EF4-FFF2-40B4-BE49-F238E27FC236}">
                <a16:creationId xmlns:a16="http://schemas.microsoft.com/office/drawing/2014/main" xmlns="" id="{62756E56-6580-4635-B545-57E9B06901B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77838" y="4310979"/>
            <a:ext cx="5015295" cy="556846"/>
          </a:xfrm>
        </p:spPr>
        <p:txBody>
          <a:bodyPr>
            <a:normAutofit/>
          </a:bodyPr>
          <a:lstStyle>
            <a:lvl1pPr marL="285750" indent="-285750">
              <a:buClr>
                <a:srgbClr val="C536D5"/>
              </a:buClr>
              <a:buSzPct val="100000"/>
              <a:buFont typeface="Arial" panose="020B0604020202020204" pitchFamily="34" charset="0"/>
              <a:buChar char="•"/>
              <a:defRPr sz="2400" b="1">
                <a:solidFill>
                  <a:srgbClr val="C536D5"/>
                </a:solidFill>
                <a:latin typeface="Golos Text"/>
              </a:defRPr>
            </a:lvl1pPr>
          </a:lstStyle>
          <a:p>
            <a:pPr lvl="0"/>
            <a:r>
              <a:rPr lang="ru-RU" dirty="0"/>
              <a:t>Образец списка</a:t>
            </a:r>
          </a:p>
        </p:txBody>
      </p:sp>
      <p:sp>
        <p:nvSpPr>
          <p:cNvPr id="14" name="Текст 7">
            <a:extLst>
              <a:ext uri="{FF2B5EF4-FFF2-40B4-BE49-F238E27FC236}">
                <a16:creationId xmlns:a16="http://schemas.microsoft.com/office/drawing/2014/main" xmlns="" id="{4EF3322C-4F07-47E5-A78E-E935436CEF0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19515" y="4310979"/>
            <a:ext cx="5015295" cy="556846"/>
          </a:xfrm>
        </p:spPr>
        <p:txBody>
          <a:bodyPr>
            <a:normAutofit/>
          </a:bodyPr>
          <a:lstStyle>
            <a:lvl1pPr marL="285750" indent="-285750">
              <a:buClr>
                <a:srgbClr val="31CCF6"/>
              </a:buClr>
              <a:buSzPct val="100000"/>
              <a:buFont typeface="Arial" panose="020B0604020202020204" pitchFamily="34" charset="0"/>
              <a:buChar char="•"/>
              <a:defRPr sz="2400" b="1">
                <a:solidFill>
                  <a:srgbClr val="31CCF6"/>
                </a:solidFill>
                <a:latin typeface="Golos Text"/>
              </a:defRPr>
            </a:lvl1pPr>
          </a:lstStyle>
          <a:p>
            <a:pPr lvl="0"/>
            <a:r>
              <a:rPr lang="ru-RU" dirty="0"/>
              <a:t>Образец списка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CE339FD9-27DB-4B25-BE30-9D7D3D24F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77838" y="5216403"/>
            <a:ext cx="11356975" cy="861890"/>
          </a:xfrm>
        </p:spPr>
        <p:txBody>
          <a:bodyPr>
            <a:normAutofit/>
          </a:bodyPr>
          <a:lstStyle>
            <a:lvl1pPr marL="0" indent="0">
              <a:buNone/>
              <a:defRPr sz="1700">
                <a:latin typeface="Golos Text"/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522308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ерхний колонтитул (Таблица)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83B9C7-AB59-490A-A838-5D1839557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754" y="967948"/>
            <a:ext cx="11401059" cy="752759"/>
          </a:xfrm>
        </p:spPr>
        <p:txBody>
          <a:bodyPr>
            <a:normAutofit/>
          </a:bodyPr>
          <a:lstStyle>
            <a:lvl1pPr>
              <a:defRPr sz="2800"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FCDE662F-FEBD-48F2-A97F-6F863F30F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91613" y="6280154"/>
            <a:ext cx="2743200" cy="365125"/>
          </a:xfrm>
        </p:spPr>
        <p:txBody>
          <a:bodyPr/>
          <a:lstStyle>
            <a:lvl1pPr>
              <a:defRPr>
                <a:solidFill>
                  <a:srgbClr val="1893E0"/>
                </a:solidFill>
                <a:latin typeface="ARCO" panose="02000800000000000000" pitchFamily="2" charset="0"/>
              </a:defRPr>
            </a:lvl1pPr>
          </a:lstStyle>
          <a:p>
            <a:pPr>
              <a:defRPr/>
            </a:pPr>
            <a:fld id="{69A83443-2FE1-3043-B191-23BA9CCDBE8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4" name="Таблица 3">
            <a:extLst>
              <a:ext uri="{FF2B5EF4-FFF2-40B4-BE49-F238E27FC236}">
                <a16:creationId xmlns:a16="http://schemas.microsoft.com/office/drawing/2014/main" xmlns="" id="{7F3B1F00-0F97-4878-B351-F9C077B5E1D2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33754" y="1875693"/>
            <a:ext cx="11401059" cy="4144108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5845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ите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9389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58257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9B5C0519-188A-6C43-99C2-05269AE52A24}" type="datetimeFigureOut">
              <a:rPr lang="ru-RU"/>
              <a:pPr>
                <a:defRPr/>
              </a:pPr>
              <a:t>22.05.2026</a:t>
            </a:fld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>
              <a:defRPr/>
            </a:pPr>
            <a:fld id="{69A83443-2FE1-3043-B191-23BA9CCDBE81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49" r:id="rId2"/>
    <p:sldLayoutId id="2147483650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>
            <a:extLst>
              <a:ext uri="{FF2B5EF4-FFF2-40B4-BE49-F238E27FC236}">
                <a16:creationId xmlns:a16="http://schemas.microsoft.com/office/drawing/2014/main" xmlns="" id="{27D0812F-D3BF-4EF1-9F1C-C4DB6AC4A6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6263" y="1404258"/>
            <a:ext cx="8344708" cy="1894113"/>
          </a:xfrm>
        </p:spPr>
        <p:txBody>
          <a:bodyPr>
            <a:noAutofit/>
          </a:bodyPr>
          <a:lstStyle/>
          <a:p>
            <a:r>
              <a:rPr lang="ru-RU" dirty="0" smtClean="0"/>
              <a:t>Дидактическое пособие </a:t>
            </a:r>
            <a:r>
              <a:rPr lang="ru-RU" b="1" dirty="0" smtClean="0"/>
              <a:t>«Играем и говорим: фартук для развития связной речи»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87828" y="3755571"/>
            <a:ext cx="6803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1893E0"/>
                </a:solidFill>
              </a:rPr>
              <a:t>Подготовила: </a:t>
            </a:r>
            <a:r>
              <a:rPr lang="ru-RU" dirty="0" err="1" smtClean="0">
                <a:solidFill>
                  <a:srgbClr val="1893E0"/>
                </a:solidFill>
              </a:rPr>
              <a:t>Карабутова</a:t>
            </a:r>
            <a:r>
              <a:rPr lang="ru-RU" dirty="0" smtClean="0">
                <a:solidFill>
                  <a:srgbClr val="1893E0"/>
                </a:solidFill>
              </a:rPr>
              <a:t> Марина Владимировна</a:t>
            </a:r>
          </a:p>
          <a:p>
            <a:r>
              <a:rPr lang="ru-RU" dirty="0" smtClean="0">
                <a:solidFill>
                  <a:srgbClr val="1893E0"/>
                </a:solidFill>
              </a:rPr>
              <a:t> учитель-логопед МБДОУ ЦРР </a:t>
            </a:r>
            <a:r>
              <a:rPr lang="ru-RU" dirty="0" err="1" smtClean="0">
                <a:solidFill>
                  <a:srgbClr val="1893E0"/>
                </a:solidFill>
              </a:rPr>
              <a:t>д</a:t>
            </a:r>
            <a:r>
              <a:rPr lang="ru-RU" dirty="0" smtClean="0">
                <a:solidFill>
                  <a:srgbClr val="1893E0"/>
                </a:solidFill>
              </a:rPr>
              <a:t>/с№15 «Светлячок»</a:t>
            </a:r>
            <a:endParaRPr lang="ru-RU" dirty="0">
              <a:solidFill>
                <a:srgbClr val="1893E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1143" y="6019801"/>
            <a:ext cx="2786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1893E0"/>
                </a:solidFill>
              </a:rPr>
              <a:t>станица Тбилисская</a:t>
            </a:r>
          </a:p>
          <a:p>
            <a:pPr algn="ctr"/>
            <a:r>
              <a:rPr lang="ru-RU" dirty="0" smtClean="0">
                <a:solidFill>
                  <a:srgbClr val="1893E0"/>
                </a:solidFill>
              </a:rPr>
              <a:t> 2026 год</a:t>
            </a:r>
            <a:endParaRPr lang="ru-RU" dirty="0">
              <a:solidFill>
                <a:srgbClr val="1893E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741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120373-1638-4BAC-A26F-076347114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/>
              <a:t>Цель:</a:t>
            </a:r>
            <a:r>
              <a:rPr lang="ru-RU" sz="2200" dirty="0" smtClean="0"/>
              <a:t> повысить эффективность логопедического воздействия, сформировать интерес к занятиям, создать положительную мотивацию у детей с речевыми нарушениями.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0D9FC58-2D4C-4A73-9FC4-48F0555322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развитие связной речи </a:t>
            </a:r>
          </a:p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0ECCAE1-A843-466E-9B9E-C03C6F6392E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развитие всех видов восприятия: зрительного, слухового, тактильно-двигательного</a:t>
            </a:r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603E399B-3276-4A3A-99CD-302119AC2B5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10496" y="3029393"/>
            <a:ext cx="5015295" cy="55684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 развитие диалогической и монологической речи</a:t>
            </a:r>
          </a:p>
          <a:p>
            <a:endParaRPr lang="ru-RU" dirty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A8CD82DA-E7B2-450A-B4BF-ED9FD559A4F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841288" y="2996736"/>
            <a:ext cx="5015295" cy="55684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развитие пространственного ориентирования</a:t>
            </a:r>
            <a:endParaRPr lang="ru-RU" dirty="0"/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E9707780-DE84-4375-A26A-2A9D663D325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88724" y="3712265"/>
            <a:ext cx="5015295" cy="55684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развитие интонационной стороны речи</a:t>
            </a:r>
            <a:endParaRPr lang="ru-RU" dirty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xmlns="" id="{F112D7E2-5683-44CC-BDC5-33D555DED14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895715" y="3657836"/>
            <a:ext cx="5015295" cy="55684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развитие мелкой моторики рук</a:t>
            </a:r>
            <a:endParaRPr lang="ru-RU" dirty="0"/>
          </a:p>
        </p:txBody>
      </p:sp>
      <p:sp>
        <p:nvSpPr>
          <p:cNvPr id="10" name="Текст 5">
            <a:extLst>
              <a:ext uri="{FF2B5EF4-FFF2-40B4-BE49-F238E27FC236}">
                <a16:creationId xmlns:a16="http://schemas.microsoft.com/office/drawing/2014/main" xmlns="" id="{A8CD82DA-E7B2-450A-B4BF-ED9FD559A4F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06601" y="4346564"/>
            <a:ext cx="5015295" cy="55684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обучение нормам поведения, признанным в обществе</a:t>
            </a:r>
            <a:endParaRPr lang="ru-RU" dirty="0"/>
          </a:p>
        </p:txBody>
      </p:sp>
      <p:sp>
        <p:nvSpPr>
          <p:cNvPr id="11" name="Текст 4">
            <a:extLst>
              <a:ext uri="{FF2B5EF4-FFF2-40B4-BE49-F238E27FC236}">
                <a16:creationId xmlns:a16="http://schemas.microsoft.com/office/drawing/2014/main" xmlns="" id="{603E399B-3276-4A3A-99CD-302119AC2B5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88724" y="4411878"/>
            <a:ext cx="5015295" cy="55684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формирование целостной картины мира, расширение кругозора</a:t>
            </a:r>
            <a:endParaRPr lang="ru-RU" dirty="0"/>
          </a:p>
        </p:txBody>
      </p:sp>
      <p:sp>
        <p:nvSpPr>
          <p:cNvPr id="13" name="Текст 4">
            <a:extLst>
              <a:ext uri="{FF2B5EF4-FFF2-40B4-BE49-F238E27FC236}">
                <a16:creationId xmlns:a16="http://schemas.microsoft.com/office/drawing/2014/main" xmlns="" id="{603E399B-3276-4A3A-99CD-302119AC2B5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78638" y="5173878"/>
            <a:ext cx="5015295" cy="55684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воспитание потребности в самостоятельной двигательной и речевой активности</a:t>
            </a:r>
            <a:endParaRPr lang="ru-RU" dirty="0"/>
          </a:p>
        </p:txBody>
      </p:sp>
      <p:sp>
        <p:nvSpPr>
          <p:cNvPr id="15" name="Текст 3">
            <a:extLst>
              <a:ext uri="{FF2B5EF4-FFF2-40B4-BE49-F238E27FC236}">
                <a16:creationId xmlns:a16="http://schemas.microsoft.com/office/drawing/2014/main" xmlns="" id="{90ECCAE1-A843-466E-9B9E-C03C6F6392E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4031" y="5038226"/>
            <a:ext cx="5015295" cy="556846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обеспечение эмоциональной релаксации, снятие эмоционального напряжения</a:t>
            </a:r>
            <a:endParaRPr lang="ru-RU" dirty="0"/>
          </a:p>
        </p:txBody>
      </p:sp>
      <p:sp>
        <p:nvSpPr>
          <p:cNvPr id="16" name="Текст 2">
            <a:extLst>
              <a:ext uri="{FF2B5EF4-FFF2-40B4-BE49-F238E27FC236}">
                <a16:creationId xmlns:a16="http://schemas.microsoft.com/office/drawing/2014/main" xmlns="" id="{C0D9FC58-2D4C-4A73-9FC4-48F0555322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82" y="2055541"/>
            <a:ext cx="1731962" cy="55684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Задачи: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1577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486270-6532-46BA-BA35-131EBEEE9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754" y="1143000"/>
            <a:ext cx="11401059" cy="57770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Дидактическое пособие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«Играем и говорим: фартук для развития связной речи»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Таблица 3" descr="M:\аттестация 2026\мои пособия\фото\IMG_4099.jpeg"/>
          <p:cNvPicPr>
            <a:picLocks noGrp="1"/>
          </p:cNvPicPr>
          <p:nvPr>
            <p:ph type="tbl"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845" y="1697540"/>
            <a:ext cx="2604555" cy="229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M:\аттестация 2026\мои пособия\фото\IMG_4103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45947">
            <a:off x="3937762" y="1878790"/>
            <a:ext cx="3394401" cy="3868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M:\аттестация 2026\мои пособия\фото\IMG_4101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88580">
            <a:off x="8322875" y="2028665"/>
            <a:ext cx="3067760" cy="3919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мк\Downloads\IMG_4139.jpe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086" y="4218535"/>
            <a:ext cx="3336872" cy="212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2761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486270-6532-46BA-BA35-131EBEEE9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754" y="1143000"/>
            <a:ext cx="11401059" cy="57770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Формы работы</a:t>
            </a:r>
            <a:r>
              <a:rPr lang="ru-RU" dirty="0" smtClean="0"/>
              <a:t> </a:t>
            </a:r>
            <a:r>
              <a:rPr lang="ru-RU" b="1" dirty="0" smtClean="0"/>
              <a:t>с использованием </a:t>
            </a:r>
            <a:br>
              <a:rPr lang="ru-RU" b="1" dirty="0" smtClean="0"/>
            </a:br>
            <a:r>
              <a:rPr lang="ru-RU" b="1" dirty="0" smtClean="0"/>
              <a:t>дидактического пособия </a:t>
            </a:r>
            <a:endParaRPr lang="ru-RU" dirty="0"/>
          </a:p>
        </p:txBody>
      </p:sp>
      <p:pic>
        <p:nvPicPr>
          <p:cNvPr id="8" name="Рисунок 7" descr="F:\фото пособия\IMG_3969.jpeg"/>
          <p:cNvPicPr/>
          <p:nvPr/>
        </p:nvPicPr>
        <p:blipFill>
          <a:blip r:embed="rId2" cstate="print"/>
          <a:srcRect l="3116" t="13506" r="11819"/>
          <a:stretch>
            <a:fillRect/>
          </a:stretch>
        </p:blipFill>
        <p:spPr bwMode="auto">
          <a:xfrm>
            <a:off x="273655" y="2004892"/>
            <a:ext cx="4396316" cy="349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фото пособия\IMG_4009.jpeg"/>
          <p:cNvPicPr/>
          <p:nvPr/>
        </p:nvPicPr>
        <p:blipFill>
          <a:blip r:embed="rId3" cstate="print"/>
          <a:srcRect l="4964" t="24191" r="7947" b="8858"/>
          <a:stretch>
            <a:fillRect/>
          </a:stretch>
        </p:blipFill>
        <p:spPr bwMode="auto">
          <a:xfrm>
            <a:off x="4898570" y="2005533"/>
            <a:ext cx="3113315" cy="348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M:\аттестация 2026\мои пособия\фото\IMG_4104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9273" y="2019620"/>
            <a:ext cx="3700584" cy="3466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2761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486270-6532-46BA-BA35-131EBEEE9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754" y="1143000"/>
            <a:ext cx="11401059" cy="57770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Театрализованная деятельность</a:t>
            </a:r>
            <a:endParaRPr lang="ru-RU" dirty="0"/>
          </a:p>
        </p:txBody>
      </p:sp>
      <p:pic>
        <p:nvPicPr>
          <p:cNvPr id="8" name="Рисунок 7" descr="F:\фото пособия\IMG_3979.jpeg"/>
          <p:cNvPicPr/>
          <p:nvPr/>
        </p:nvPicPr>
        <p:blipFill>
          <a:blip r:embed="rId2" cstate="print"/>
          <a:srcRect l="9881" t="6911" r="25154" b="2806"/>
          <a:stretch>
            <a:fillRect/>
          </a:stretch>
        </p:blipFill>
        <p:spPr bwMode="auto">
          <a:xfrm>
            <a:off x="5945414" y="1719944"/>
            <a:ext cx="1990271" cy="216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фото пособия\IMG_3973.jpeg"/>
          <p:cNvPicPr/>
          <p:nvPr/>
        </p:nvPicPr>
        <p:blipFill>
          <a:blip r:embed="rId3" cstate="print"/>
          <a:srcRect l="25574" t="10526" r="6150"/>
          <a:stretch>
            <a:fillRect/>
          </a:stretch>
        </p:blipFill>
        <p:spPr bwMode="auto">
          <a:xfrm>
            <a:off x="432776" y="1741714"/>
            <a:ext cx="2125365" cy="213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F:\фото пособия\IMG_3976.jpeg"/>
          <p:cNvPicPr/>
          <p:nvPr/>
        </p:nvPicPr>
        <p:blipFill>
          <a:blip r:embed="rId4" cstate="print"/>
          <a:srcRect l="22557" t="4799" r="5570" b="12229"/>
          <a:stretch>
            <a:fillRect/>
          </a:stretch>
        </p:blipFill>
        <p:spPr bwMode="auto">
          <a:xfrm>
            <a:off x="3042796" y="1730828"/>
            <a:ext cx="2367404" cy="2177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F:\фото пособия\IMG_3987.jpeg"/>
          <p:cNvPicPr/>
          <p:nvPr/>
        </p:nvPicPr>
        <p:blipFill>
          <a:blip r:embed="rId5" cstate="print"/>
          <a:srcRect l="5670" t="4255" r="1595"/>
          <a:stretch>
            <a:fillRect/>
          </a:stretch>
        </p:blipFill>
        <p:spPr bwMode="auto">
          <a:xfrm>
            <a:off x="219556" y="3995056"/>
            <a:ext cx="3546901" cy="2688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M:\аттестация 2026\мои пособия\фото\IMG_4109.jpe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03914" y="4071896"/>
            <a:ext cx="3516086" cy="2590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F:\фото пособия\IMG_3993.jpeg"/>
          <p:cNvPicPr/>
          <p:nvPr/>
        </p:nvPicPr>
        <p:blipFill>
          <a:blip r:embed="rId7" cstate="print"/>
          <a:srcRect l="8812" t="8602" r="6257" b="15054"/>
          <a:stretch>
            <a:fillRect/>
          </a:stretch>
        </p:blipFill>
        <p:spPr bwMode="auto">
          <a:xfrm>
            <a:off x="8469084" y="1719942"/>
            <a:ext cx="296091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M:\аттестация 2026\мои пособия\фото\IMG_4124.jpe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20744" y="4051406"/>
            <a:ext cx="3331028" cy="2599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2761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F:\фото пособия\IMG_3909.jpeg"/>
          <p:cNvPicPr/>
          <p:nvPr/>
        </p:nvPicPr>
        <p:blipFill>
          <a:blip r:embed="rId2" cstate="print"/>
          <a:srcRect l="16749" t="7895" r="15292" b="-70"/>
          <a:stretch>
            <a:fillRect/>
          </a:stretch>
        </p:blipFill>
        <p:spPr bwMode="auto">
          <a:xfrm>
            <a:off x="3213765" y="3759414"/>
            <a:ext cx="2882233" cy="2891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F:\фото пособия\IMG_3945.jpeg"/>
          <p:cNvPicPr/>
          <p:nvPr/>
        </p:nvPicPr>
        <p:blipFill>
          <a:blip r:embed="rId3" cstate="print"/>
          <a:srcRect l="28148" t="8647" r="6465" b="6767"/>
          <a:stretch>
            <a:fillRect/>
          </a:stretch>
        </p:blipFill>
        <p:spPr bwMode="auto">
          <a:xfrm>
            <a:off x="8764834" y="3537858"/>
            <a:ext cx="2959079" cy="3049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486270-6532-46BA-BA35-131EBEEE9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754" y="1469570"/>
            <a:ext cx="11401059" cy="25113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Познавательные и речевые игры на фартуке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8" name="Рисунок 7" descr="F:\фото пособия\IMG_3899.jpeg"/>
          <p:cNvPicPr/>
          <p:nvPr/>
        </p:nvPicPr>
        <p:blipFill>
          <a:blip r:embed="rId4" cstate="print"/>
          <a:srcRect l="9966" t="7143" r="18879" b="3383"/>
          <a:stretch>
            <a:fillRect/>
          </a:stretch>
        </p:blipFill>
        <p:spPr bwMode="auto">
          <a:xfrm>
            <a:off x="578143" y="1462527"/>
            <a:ext cx="2818199" cy="2554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фото пособия\IMG_3949.jpeg"/>
          <p:cNvPicPr/>
          <p:nvPr/>
        </p:nvPicPr>
        <p:blipFill>
          <a:blip r:embed="rId5" cstate="print"/>
          <a:srcRect l="18709" t="19549" r="13671" b="4323"/>
          <a:stretch>
            <a:fillRect/>
          </a:stretch>
        </p:blipFill>
        <p:spPr bwMode="auto">
          <a:xfrm>
            <a:off x="5927513" y="1395292"/>
            <a:ext cx="3009658" cy="255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2761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3486270-6532-46BA-BA35-131EBEEE9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754" y="1143000"/>
            <a:ext cx="11401059" cy="57770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Познавательные и речевые игры на фартуке</a:t>
            </a:r>
            <a:endParaRPr lang="ru-RU" dirty="0"/>
          </a:p>
        </p:txBody>
      </p:sp>
      <p:pic>
        <p:nvPicPr>
          <p:cNvPr id="8" name="Рисунок 7" descr="F:\фото пособия\IMG_4022.jpeg"/>
          <p:cNvPicPr/>
          <p:nvPr/>
        </p:nvPicPr>
        <p:blipFill>
          <a:blip r:embed="rId2" cstate="print"/>
          <a:srcRect l="2931" t="3197" r="11770" b="11600"/>
          <a:stretch>
            <a:fillRect/>
          </a:stretch>
        </p:blipFill>
        <p:spPr bwMode="auto">
          <a:xfrm>
            <a:off x="941853" y="1649507"/>
            <a:ext cx="3020546" cy="243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F:\фото пособия\IMG_4031.jpeg"/>
          <p:cNvPicPr/>
          <p:nvPr/>
        </p:nvPicPr>
        <p:blipFill>
          <a:blip r:embed="rId3" cstate="print"/>
          <a:srcRect l="3072" t="14098" r="17687" b="-61"/>
          <a:stretch>
            <a:fillRect/>
          </a:stretch>
        </p:blipFill>
        <p:spPr bwMode="auto">
          <a:xfrm>
            <a:off x="4511395" y="1656549"/>
            <a:ext cx="2951496" cy="241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F:\фото пособия\IMG_4008.jpeg"/>
          <p:cNvPicPr/>
          <p:nvPr/>
        </p:nvPicPr>
        <p:blipFill>
          <a:blip r:embed="rId4" cstate="print"/>
          <a:srcRect l="2929" t="13910" r="13945" b="6954"/>
          <a:stretch>
            <a:fillRect/>
          </a:stretch>
        </p:blipFill>
        <p:spPr bwMode="auto">
          <a:xfrm>
            <a:off x="8054681" y="1652706"/>
            <a:ext cx="3081404" cy="238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F:\фото пособия\IMG_4038.jpeg"/>
          <p:cNvPicPr/>
          <p:nvPr/>
        </p:nvPicPr>
        <p:blipFill>
          <a:blip r:embed="rId5" cstate="print"/>
          <a:srcRect t="10338" r="14934"/>
          <a:stretch>
            <a:fillRect/>
          </a:stretch>
        </p:blipFill>
        <p:spPr bwMode="auto">
          <a:xfrm>
            <a:off x="950179" y="4314584"/>
            <a:ext cx="2954671" cy="2343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M:\аттестация 2026\мои пособия\фото\IMG_4133.jpe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74030" y="4296654"/>
            <a:ext cx="2982764" cy="2332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M:\аттестация 2026\мои пособия\фото\IMG_4136.jpe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77200" y="4297297"/>
            <a:ext cx="3102429" cy="2299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2761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Liberation Sans"/>
        <a:cs typeface="Liberation Sans"/>
      </a:majorFont>
      <a:minorFont>
        <a:latin typeface="Aptos"/>
        <a:ea typeface="Liberation Sans"/>
        <a:cs typeface="Liberation Sans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 bwMode="auto"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</TotalTime>
  <Words>135</Words>
  <Application>Microsoft Office PowerPoint</Application>
  <DocSecurity>0</DocSecurity>
  <PresentationFormat>Произвольный</PresentationFormat>
  <Paragraphs>22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ARCO</vt:lpstr>
      <vt:lpstr>Liberation Sans</vt:lpstr>
      <vt:lpstr>Aptos</vt:lpstr>
      <vt:lpstr>Golos Text</vt:lpstr>
      <vt:lpstr>Aptos Display</vt:lpstr>
      <vt:lpstr>Специальное оформление</vt:lpstr>
      <vt:lpstr>Слайд 1</vt:lpstr>
      <vt:lpstr>Цель: повысить эффективность логопедического воздействия, сформировать интерес к занятиям, создать положительную мотивацию у детей с речевыми нарушениями. </vt:lpstr>
      <vt:lpstr>Дидактическое пособие  «Играем и говорим: фартук для развития связной речи» </vt:lpstr>
      <vt:lpstr>Формы работы с использованием  дидактического пособия </vt:lpstr>
      <vt:lpstr>Театрализованная деятельность</vt:lpstr>
      <vt:lpstr>Познавательные и речевые игры на фартуке  </vt:lpstr>
      <vt:lpstr>Познавательные и речевые игры на фартуке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aleksmirnova@proton.me</dc:creator>
  <cp:keywords/>
  <dc:description/>
  <cp:lastModifiedBy>User</cp:lastModifiedBy>
  <cp:revision>21</cp:revision>
  <dcterms:created xsi:type="dcterms:W3CDTF">2026-02-04T19:22:04Z</dcterms:created>
  <dcterms:modified xsi:type="dcterms:W3CDTF">2026-05-22T06:30:08Z</dcterms:modified>
  <cp:category/>
  <dc:identifier/>
  <cp:contentStatus/>
  <dc:language/>
  <cp:version/>
</cp:coreProperties>
</file>