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21"/>
  </p:notesMasterIdLst>
  <p:sldIdLst>
    <p:sldId id="256" r:id="rId2"/>
    <p:sldId id="266" r:id="rId3"/>
    <p:sldId id="264" r:id="rId4"/>
    <p:sldId id="265" r:id="rId5"/>
    <p:sldId id="270" r:id="rId6"/>
    <p:sldId id="271" r:id="rId7"/>
    <p:sldId id="272" r:id="rId8"/>
    <p:sldId id="257" r:id="rId9"/>
    <p:sldId id="258" r:id="rId10"/>
    <p:sldId id="259" r:id="rId11"/>
    <p:sldId id="260" r:id="rId12"/>
    <p:sldId id="261" r:id="rId13"/>
    <p:sldId id="278" r:id="rId14"/>
    <p:sldId id="279" r:id="rId15"/>
    <p:sldId id="280" r:id="rId16"/>
    <p:sldId id="274" r:id="rId17"/>
    <p:sldId id="275" r:id="rId18"/>
    <p:sldId id="276" r:id="rId19"/>
    <p:sldId id="28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08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F96570-4681-4241-B0D8-6F54C600777D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FC1B3ED4-BA80-4192-928B-FF7943DD3308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3600" b="1" i="1" u="none" baseline="0" dirty="0" smtClean="0">
              <a:solidFill>
                <a:srgbClr val="C00000"/>
              </a:solidFill>
            </a:rPr>
            <a:t>Упражнения на узнавание слова по семантическому признаку:</a:t>
          </a:r>
          <a:endParaRPr lang="ru-RU" sz="3600" b="1" u="none" baseline="0" dirty="0" smtClean="0">
            <a:solidFill>
              <a:srgbClr val="C00000"/>
            </a:solidFill>
          </a:endParaRPr>
        </a:p>
        <a:p>
          <a:pPr>
            <a:spcAft>
              <a:spcPts val="0"/>
            </a:spcAft>
          </a:pPr>
          <a:r>
            <a:rPr lang="ru-RU" sz="3600" b="1" dirty="0" smtClean="0"/>
            <a:t>Заполните пропуски подходящими по смыслу словами.</a:t>
          </a:r>
        </a:p>
        <a:p>
          <a:pPr>
            <a:spcAft>
              <a:spcPts val="0"/>
            </a:spcAft>
          </a:pPr>
          <a:r>
            <a:rPr lang="ru-RU" sz="3600" b="1" dirty="0" smtClean="0"/>
            <a:t>Найдите синонимы, антонимы в ряду данных слов.</a:t>
          </a:r>
        </a:p>
        <a:p>
          <a:pPr>
            <a:spcAft>
              <a:spcPts val="0"/>
            </a:spcAft>
          </a:pPr>
          <a:r>
            <a:rPr lang="ru-RU" sz="3600" b="1" dirty="0" smtClean="0"/>
            <a:t>Прочитайте и выпишите из текста все слова, обозначающие: предметы, действия и т. д.</a:t>
          </a:r>
        </a:p>
        <a:p>
          <a:pPr>
            <a:spcAft>
              <a:spcPts val="0"/>
            </a:spcAft>
          </a:pPr>
          <a:r>
            <a:rPr lang="ru-RU" sz="3600" b="1" dirty="0" smtClean="0"/>
            <a:t>Выберите из текста слова, относящиеся к изучаемой теме.</a:t>
          </a:r>
          <a:endParaRPr lang="ru-RU" sz="3600" b="1" dirty="0"/>
        </a:p>
      </dgm:t>
    </dgm:pt>
    <dgm:pt modelId="{E94C4FA8-EB7D-4FC7-9154-D96551912B47}" type="parTrans" cxnId="{AA9A656C-5FE1-4A17-B490-DECE4C95F539}">
      <dgm:prSet/>
      <dgm:spPr/>
      <dgm:t>
        <a:bodyPr/>
        <a:lstStyle/>
        <a:p>
          <a:endParaRPr lang="ru-RU"/>
        </a:p>
      </dgm:t>
    </dgm:pt>
    <dgm:pt modelId="{7FEFAE29-E0B1-4D3E-A73E-049C49B426ED}" type="sibTrans" cxnId="{AA9A656C-5FE1-4A17-B490-DECE4C95F539}">
      <dgm:prSet/>
      <dgm:spPr/>
      <dgm:t>
        <a:bodyPr/>
        <a:lstStyle/>
        <a:p>
          <a:endParaRPr lang="ru-RU"/>
        </a:p>
      </dgm:t>
    </dgm:pt>
    <dgm:pt modelId="{314F8FAB-EEAF-4165-84D1-9892564A92D2}" type="pres">
      <dgm:prSet presAssocID="{E2F96570-4681-4241-B0D8-6F54C600777D}" presName="Name0" presStyleCnt="0">
        <dgm:presLayoutVars>
          <dgm:dir/>
          <dgm:animLvl val="lvl"/>
          <dgm:resizeHandles val="exact"/>
        </dgm:presLayoutVars>
      </dgm:prSet>
      <dgm:spPr/>
    </dgm:pt>
    <dgm:pt modelId="{0D89CAB8-2E18-4E94-B183-A78B51438989}" type="pres">
      <dgm:prSet presAssocID="{E2F96570-4681-4241-B0D8-6F54C600777D}" presName="dummy" presStyleCnt="0"/>
      <dgm:spPr/>
    </dgm:pt>
    <dgm:pt modelId="{3958EBC8-7663-4C0A-B324-E928B6EABE56}" type="pres">
      <dgm:prSet presAssocID="{E2F96570-4681-4241-B0D8-6F54C600777D}" presName="linH" presStyleCnt="0"/>
      <dgm:spPr/>
    </dgm:pt>
    <dgm:pt modelId="{249A9087-FAFE-4956-B0D5-0C3C92A4C7B6}" type="pres">
      <dgm:prSet presAssocID="{E2F96570-4681-4241-B0D8-6F54C600777D}" presName="padding1" presStyleCnt="0"/>
      <dgm:spPr/>
    </dgm:pt>
    <dgm:pt modelId="{2E1138BE-575E-44B5-8203-3C87D4C5EFFA}" type="pres">
      <dgm:prSet presAssocID="{FC1B3ED4-BA80-4192-928B-FF7943DD3308}" presName="linV" presStyleCnt="0"/>
      <dgm:spPr/>
    </dgm:pt>
    <dgm:pt modelId="{353E6549-527B-4956-88D3-25C75CC998AB}" type="pres">
      <dgm:prSet presAssocID="{FC1B3ED4-BA80-4192-928B-FF7943DD3308}" presName="spVertical1" presStyleCnt="0"/>
      <dgm:spPr/>
    </dgm:pt>
    <dgm:pt modelId="{ACEF2439-7C11-41FF-9866-8DEE96B660C2}" type="pres">
      <dgm:prSet presAssocID="{FC1B3ED4-BA80-4192-928B-FF7943DD3308}" presName="parTx" presStyleLbl="revTx" presStyleIdx="0" presStyleCnt="1" custScaleX="14905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DBB7A7-275C-494B-914F-D8D0E06258E8}" type="pres">
      <dgm:prSet presAssocID="{FC1B3ED4-BA80-4192-928B-FF7943DD3308}" presName="spVertical2" presStyleCnt="0"/>
      <dgm:spPr/>
    </dgm:pt>
    <dgm:pt modelId="{56BCF1BC-D6DE-4524-A08B-E4B7B6D65FC1}" type="pres">
      <dgm:prSet presAssocID="{FC1B3ED4-BA80-4192-928B-FF7943DD3308}" presName="spVertical3" presStyleCnt="0"/>
      <dgm:spPr/>
    </dgm:pt>
    <dgm:pt modelId="{EC6A7110-11EF-4D3B-8302-D763CA872AF0}" type="pres">
      <dgm:prSet presAssocID="{E2F96570-4681-4241-B0D8-6F54C600777D}" presName="padding2" presStyleCnt="0"/>
      <dgm:spPr/>
    </dgm:pt>
    <dgm:pt modelId="{88D33F46-F947-46DF-9645-834A183B6F9A}" type="pres">
      <dgm:prSet presAssocID="{E2F96570-4681-4241-B0D8-6F54C600777D}" presName="negArrow" presStyleCnt="0"/>
      <dgm:spPr/>
    </dgm:pt>
    <dgm:pt modelId="{DD877E8A-83F4-4C1C-B0E0-815395E5D7D3}" type="pres">
      <dgm:prSet presAssocID="{E2F96570-4681-4241-B0D8-6F54C600777D}" presName="backgroundArrow" presStyleLbl="node1" presStyleIdx="0" presStyleCnt="1"/>
      <dgm:spPr>
        <a:solidFill>
          <a:schemeClr val="accent1">
            <a:lumMod val="60000"/>
            <a:lumOff val="40000"/>
          </a:schemeClr>
        </a:solidFill>
      </dgm:spPr>
    </dgm:pt>
  </dgm:ptLst>
  <dgm:cxnLst>
    <dgm:cxn modelId="{AA9A656C-5FE1-4A17-B490-DECE4C95F539}" srcId="{E2F96570-4681-4241-B0D8-6F54C600777D}" destId="{FC1B3ED4-BA80-4192-928B-FF7943DD3308}" srcOrd="0" destOrd="0" parTransId="{E94C4FA8-EB7D-4FC7-9154-D96551912B47}" sibTransId="{7FEFAE29-E0B1-4D3E-A73E-049C49B426ED}"/>
    <dgm:cxn modelId="{3F2FDD03-FB4E-4D2C-BA37-851C5BA9B7DA}" type="presOf" srcId="{E2F96570-4681-4241-B0D8-6F54C600777D}" destId="{314F8FAB-EEAF-4165-84D1-9892564A92D2}" srcOrd="0" destOrd="0" presId="urn:microsoft.com/office/officeart/2005/8/layout/hProcess3"/>
    <dgm:cxn modelId="{2AA82A9D-B5DA-4F27-82CA-AC00CC1FA339}" type="presOf" srcId="{FC1B3ED4-BA80-4192-928B-FF7943DD3308}" destId="{ACEF2439-7C11-41FF-9866-8DEE96B660C2}" srcOrd="0" destOrd="0" presId="urn:microsoft.com/office/officeart/2005/8/layout/hProcess3"/>
    <dgm:cxn modelId="{E7AD299B-590A-4906-8B87-E5D629CEBC12}" type="presParOf" srcId="{314F8FAB-EEAF-4165-84D1-9892564A92D2}" destId="{0D89CAB8-2E18-4E94-B183-A78B51438989}" srcOrd="0" destOrd="0" presId="urn:microsoft.com/office/officeart/2005/8/layout/hProcess3"/>
    <dgm:cxn modelId="{AB1F1014-8D08-48DF-A698-87A3F7E688EA}" type="presParOf" srcId="{314F8FAB-EEAF-4165-84D1-9892564A92D2}" destId="{3958EBC8-7663-4C0A-B324-E928B6EABE56}" srcOrd="1" destOrd="0" presId="urn:microsoft.com/office/officeart/2005/8/layout/hProcess3"/>
    <dgm:cxn modelId="{7B2AF02D-7CD7-477B-8F3E-F472A869ED24}" type="presParOf" srcId="{3958EBC8-7663-4C0A-B324-E928B6EABE56}" destId="{249A9087-FAFE-4956-B0D5-0C3C92A4C7B6}" srcOrd="0" destOrd="0" presId="urn:microsoft.com/office/officeart/2005/8/layout/hProcess3"/>
    <dgm:cxn modelId="{9F9F70F1-181F-4D08-8B58-A6290EEF162E}" type="presParOf" srcId="{3958EBC8-7663-4C0A-B324-E928B6EABE56}" destId="{2E1138BE-575E-44B5-8203-3C87D4C5EFFA}" srcOrd="1" destOrd="0" presId="urn:microsoft.com/office/officeart/2005/8/layout/hProcess3"/>
    <dgm:cxn modelId="{A88CF5BD-F289-4128-81C7-F64D7E0D725D}" type="presParOf" srcId="{2E1138BE-575E-44B5-8203-3C87D4C5EFFA}" destId="{353E6549-527B-4956-88D3-25C75CC998AB}" srcOrd="0" destOrd="0" presId="urn:microsoft.com/office/officeart/2005/8/layout/hProcess3"/>
    <dgm:cxn modelId="{455A4CDF-4942-4103-8DA3-30A9DEC2C1B3}" type="presParOf" srcId="{2E1138BE-575E-44B5-8203-3C87D4C5EFFA}" destId="{ACEF2439-7C11-41FF-9866-8DEE96B660C2}" srcOrd="1" destOrd="0" presId="urn:microsoft.com/office/officeart/2005/8/layout/hProcess3"/>
    <dgm:cxn modelId="{D1BEB088-7BF6-40C8-845F-F773E6DCA38F}" type="presParOf" srcId="{2E1138BE-575E-44B5-8203-3C87D4C5EFFA}" destId="{87DBB7A7-275C-494B-914F-D8D0E06258E8}" srcOrd="2" destOrd="0" presId="urn:microsoft.com/office/officeart/2005/8/layout/hProcess3"/>
    <dgm:cxn modelId="{4791C073-B96C-423F-8BC7-FDC4EF39DA72}" type="presParOf" srcId="{2E1138BE-575E-44B5-8203-3C87D4C5EFFA}" destId="{56BCF1BC-D6DE-4524-A08B-E4B7B6D65FC1}" srcOrd="3" destOrd="0" presId="urn:microsoft.com/office/officeart/2005/8/layout/hProcess3"/>
    <dgm:cxn modelId="{AD8348D0-4538-426D-A87E-45C63A4D3920}" type="presParOf" srcId="{3958EBC8-7663-4C0A-B324-E928B6EABE56}" destId="{EC6A7110-11EF-4D3B-8302-D763CA872AF0}" srcOrd="2" destOrd="0" presId="urn:microsoft.com/office/officeart/2005/8/layout/hProcess3"/>
    <dgm:cxn modelId="{F8505AFD-A155-4032-8995-8F31DAB1575D}" type="presParOf" srcId="{3958EBC8-7663-4C0A-B324-E928B6EABE56}" destId="{88D33F46-F947-46DF-9645-834A183B6F9A}" srcOrd="3" destOrd="0" presId="urn:microsoft.com/office/officeart/2005/8/layout/hProcess3"/>
    <dgm:cxn modelId="{DCB036AA-B6CE-4EA9-8F38-9C4E204E6CBE}" type="presParOf" srcId="{3958EBC8-7663-4C0A-B324-E928B6EABE56}" destId="{DD877E8A-83F4-4C1C-B0E0-815395E5D7D3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F96570-4681-4241-B0D8-6F54C600777D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FC1B3ED4-BA80-4192-928B-FF7943DD3308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3600" b="1" i="1" u="none" baseline="0" dirty="0" smtClean="0">
              <a:solidFill>
                <a:srgbClr val="C00000"/>
              </a:solidFill>
            </a:rPr>
            <a:t>Упражнения на свёртывание текста:</a:t>
          </a:r>
          <a:endParaRPr lang="ru-RU" sz="3600" b="1" u="none" baseline="0" dirty="0" smtClean="0">
            <a:solidFill>
              <a:srgbClr val="C00000"/>
            </a:solidFill>
          </a:endParaRPr>
        </a:p>
        <a:p>
          <a:pPr>
            <a:spcAft>
              <a:spcPts val="0"/>
            </a:spcAft>
          </a:pPr>
          <a:r>
            <a:rPr lang="ru-RU" sz="3600" b="1" u="none" baseline="0" dirty="0" smtClean="0"/>
            <a:t>Найдите в предложении или группе предложений элементы, несущие информацию.</a:t>
          </a:r>
        </a:p>
        <a:p>
          <a:pPr>
            <a:spcAft>
              <a:spcPts val="0"/>
            </a:spcAft>
          </a:pPr>
          <a:r>
            <a:rPr lang="ru-RU" sz="3600" b="1" u="none" baseline="0" dirty="0" smtClean="0"/>
            <a:t>Расположите предложения абзаца по степени важности информации.</a:t>
          </a:r>
        </a:p>
        <a:p>
          <a:pPr>
            <a:spcAft>
              <a:spcPts val="0"/>
            </a:spcAft>
          </a:pPr>
          <a:r>
            <a:rPr lang="ru-RU" sz="3600" b="1" u="none" baseline="0" dirty="0" smtClean="0"/>
            <a:t>Сократите предложения, абзацы, отдельные фрагменты текста за счёт исключения несущественной информации.</a:t>
          </a:r>
          <a:endParaRPr lang="ru-RU" sz="3600" b="1" u="none" baseline="0" dirty="0"/>
        </a:p>
      </dgm:t>
    </dgm:pt>
    <dgm:pt modelId="{E94C4FA8-EB7D-4FC7-9154-D96551912B47}" type="parTrans" cxnId="{AA9A656C-5FE1-4A17-B490-DECE4C95F539}">
      <dgm:prSet/>
      <dgm:spPr/>
      <dgm:t>
        <a:bodyPr/>
        <a:lstStyle/>
        <a:p>
          <a:endParaRPr lang="ru-RU"/>
        </a:p>
      </dgm:t>
    </dgm:pt>
    <dgm:pt modelId="{7FEFAE29-E0B1-4D3E-A73E-049C49B426ED}" type="sibTrans" cxnId="{AA9A656C-5FE1-4A17-B490-DECE4C95F539}">
      <dgm:prSet/>
      <dgm:spPr/>
      <dgm:t>
        <a:bodyPr/>
        <a:lstStyle/>
        <a:p>
          <a:endParaRPr lang="ru-RU"/>
        </a:p>
      </dgm:t>
    </dgm:pt>
    <dgm:pt modelId="{314F8FAB-EEAF-4165-84D1-9892564A92D2}" type="pres">
      <dgm:prSet presAssocID="{E2F96570-4681-4241-B0D8-6F54C600777D}" presName="Name0" presStyleCnt="0">
        <dgm:presLayoutVars>
          <dgm:dir/>
          <dgm:animLvl val="lvl"/>
          <dgm:resizeHandles val="exact"/>
        </dgm:presLayoutVars>
      </dgm:prSet>
      <dgm:spPr/>
    </dgm:pt>
    <dgm:pt modelId="{0D89CAB8-2E18-4E94-B183-A78B51438989}" type="pres">
      <dgm:prSet presAssocID="{E2F96570-4681-4241-B0D8-6F54C600777D}" presName="dummy" presStyleCnt="0"/>
      <dgm:spPr/>
    </dgm:pt>
    <dgm:pt modelId="{3958EBC8-7663-4C0A-B324-E928B6EABE56}" type="pres">
      <dgm:prSet presAssocID="{E2F96570-4681-4241-B0D8-6F54C600777D}" presName="linH" presStyleCnt="0"/>
      <dgm:spPr/>
    </dgm:pt>
    <dgm:pt modelId="{249A9087-FAFE-4956-B0D5-0C3C92A4C7B6}" type="pres">
      <dgm:prSet presAssocID="{E2F96570-4681-4241-B0D8-6F54C600777D}" presName="padding1" presStyleCnt="0"/>
      <dgm:spPr/>
    </dgm:pt>
    <dgm:pt modelId="{2E1138BE-575E-44B5-8203-3C87D4C5EFFA}" type="pres">
      <dgm:prSet presAssocID="{FC1B3ED4-BA80-4192-928B-FF7943DD3308}" presName="linV" presStyleCnt="0"/>
      <dgm:spPr/>
    </dgm:pt>
    <dgm:pt modelId="{353E6549-527B-4956-88D3-25C75CC998AB}" type="pres">
      <dgm:prSet presAssocID="{FC1B3ED4-BA80-4192-928B-FF7943DD3308}" presName="spVertical1" presStyleCnt="0"/>
      <dgm:spPr/>
    </dgm:pt>
    <dgm:pt modelId="{ACEF2439-7C11-41FF-9866-8DEE96B660C2}" type="pres">
      <dgm:prSet presAssocID="{FC1B3ED4-BA80-4192-928B-FF7943DD3308}" presName="parTx" presStyleLbl="revTx" presStyleIdx="0" presStyleCnt="1" custScaleX="2563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DBB7A7-275C-494B-914F-D8D0E06258E8}" type="pres">
      <dgm:prSet presAssocID="{FC1B3ED4-BA80-4192-928B-FF7943DD3308}" presName="spVertical2" presStyleCnt="0"/>
      <dgm:spPr/>
    </dgm:pt>
    <dgm:pt modelId="{56BCF1BC-D6DE-4524-A08B-E4B7B6D65FC1}" type="pres">
      <dgm:prSet presAssocID="{FC1B3ED4-BA80-4192-928B-FF7943DD3308}" presName="spVertical3" presStyleCnt="0"/>
      <dgm:spPr/>
    </dgm:pt>
    <dgm:pt modelId="{EC6A7110-11EF-4D3B-8302-D763CA872AF0}" type="pres">
      <dgm:prSet presAssocID="{E2F96570-4681-4241-B0D8-6F54C600777D}" presName="padding2" presStyleCnt="0"/>
      <dgm:spPr/>
    </dgm:pt>
    <dgm:pt modelId="{88D33F46-F947-46DF-9645-834A183B6F9A}" type="pres">
      <dgm:prSet presAssocID="{E2F96570-4681-4241-B0D8-6F54C600777D}" presName="negArrow" presStyleCnt="0"/>
      <dgm:spPr/>
    </dgm:pt>
    <dgm:pt modelId="{DD877E8A-83F4-4C1C-B0E0-815395E5D7D3}" type="pres">
      <dgm:prSet presAssocID="{E2F96570-4681-4241-B0D8-6F54C600777D}" presName="backgroundArrow" presStyleLbl="node1" presStyleIdx="0" presStyleCnt="1"/>
      <dgm:spPr>
        <a:solidFill>
          <a:schemeClr val="accent1">
            <a:lumMod val="60000"/>
            <a:lumOff val="40000"/>
          </a:schemeClr>
        </a:solidFill>
      </dgm:spPr>
    </dgm:pt>
  </dgm:ptLst>
  <dgm:cxnLst>
    <dgm:cxn modelId="{CA22DD4F-0ED4-4110-8C0A-583911C0152A}" type="presOf" srcId="{FC1B3ED4-BA80-4192-928B-FF7943DD3308}" destId="{ACEF2439-7C11-41FF-9866-8DEE96B660C2}" srcOrd="0" destOrd="0" presId="urn:microsoft.com/office/officeart/2005/8/layout/hProcess3"/>
    <dgm:cxn modelId="{AA9A656C-5FE1-4A17-B490-DECE4C95F539}" srcId="{E2F96570-4681-4241-B0D8-6F54C600777D}" destId="{FC1B3ED4-BA80-4192-928B-FF7943DD3308}" srcOrd="0" destOrd="0" parTransId="{E94C4FA8-EB7D-4FC7-9154-D96551912B47}" sibTransId="{7FEFAE29-E0B1-4D3E-A73E-049C49B426ED}"/>
    <dgm:cxn modelId="{C2C060CC-94D9-412F-81C2-51FB68B455DA}" type="presOf" srcId="{E2F96570-4681-4241-B0D8-6F54C600777D}" destId="{314F8FAB-EEAF-4165-84D1-9892564A92D2}" srcOrd="0" destOrd="0" presId="urn:microsoft.com/office/officeart/2005/8/layout/hProcess3"/>
    <dgm:cxn modelId="{7366431E-D1DB-4B4D-BE56-00BD7000247F}" type="presParOf" srcId="{314F8FAB-EEAF-4165-84D1-9892564A92D2}" destId="{0D89CAB8-2E18-4E94-B183-A78B51438989}" srcOrd="0" destOrd="0" presId="urn:microsoft.com/office/officeart/2005/8/layout/hProcess3"/>
    <dgm:cxn modelId="{622D8F1C-C4B2-4856-9990-CFD2AD3BA888}" type="presParOf" srcId="{314F8FAB-EEAF-4165-84D1-9892564A92D2}" destId="{3958EBC8-7663-4C0A-B324-E928B6EABE56}" srcOrd="1" destOrd="0" presId="urn:microsoft.com/office/officeart/2005/8/layout/hProcess3"/>
    <dgm:cxn modelId="{27A783F0-DF67-4BFF-B5A6-7693270C80ED}" type="presParOf" srcId="{3958EBC8-7663-4C0A-B324-E928B6EABE56}" destId="{249A9087-FAFE-4956-B0D5-0C3C92A4C7B6}" srcOrd="0" destOrd="0" presId="urn:microsoft.com/office/officeart/2005/8/layout/hProcess3"/>
    <dgm:cxn modelId="{C09ABDE5-DB61-4179-BEF0-A5920302AB3F}" type="presParOf" srcId="{3958EBC8-7663-4C0A-B324-E928B6EABE56}" destId="{2E1138BE-575E-44B5-8203-3C87D4C5EFFA}" srcOrd="1" destOrd="0" presId="urn:microsoft.com/office/officeart/2005/8/layout/hProcess3"/>
    <dgm:cxn modelId="{82259AEC-F187-4D80-A30F-FFD1E46990E4}" type="presParOf" srcId="{2E1138BE-575E-44B5-8203-3C87D4C5EFFA}" destId="{353E6549-527B-4956-88D3-25C75CC998AB}" srcOrd="0" destOrd="0" presId="urn:microsoft.com/office/officeart/2005/8/layout/hProcess3"/>
    <dgm:cxn modelId="{4DD0D5A0-880A-498A-A4E2-E5E40DF04416}" type="presParOf" srcId="{2E1138BE-575E-44B5-8203-3C87D4C5EFFA}" destId="{ACEF2439-7C11-41FF-9866-8DEE96B660C2}" srcOrd="1" destOrd="0" presId="urn:microsoft.com/office/officeart/2005/8/layout/hProcess3"/>
    <dgm:cxn modelId="{5B9DB860-AE21-48D6-8CF9-5A8D4D2DEB17}" type="presParOf" srcId="{2E1138BE-575E-44B5-8203-3C87D4C5EFFA}" destId="{87DBB7A7-275C-494B-914F-D8D0E06258E8}" srcOrd="2" destOrd="0" presId="urn:microsoft.com/office/officeart/2005/8/layout/hProcess3"/>
    <dgm:cxn modelId="{B6A49BB0-FF83-4DDE-AEB1-7ED5FF6F8368}" type="presParOf" srcId="{2E1138BE-575E-44B5-8203-3C87D4C5EFFA}" destId="{56BCF1BC-D6DE-4524-A08B-E4B7B6D65FC1}" srcOrd="3" destOrd="0" presId="urn:microsoft.com/office/officeart/2005/8/layout/hProcess3"/>
    <dgm:cxn modelId="{EA43368B-EF9D-4E16-8EFD-15526C2D3EE5}" type="presParOf" srcId="{3958EBC8-7663-4C0A-B324-E928B6EABE56}" destId="{EC6A7110-11EF-4D3B-8302-D763CA872AF0}" srcOrd="2" destOrd="0" presId="urn:microsoft.com/office/officeart/2005/8/layout/hProcess3"/>
    <dgm:cxn modelId="{3983DBAD-F0EB-44AA-A49C-BDBA2227168A}" type="presParOf" srcId="{3958EBC8-7663-4C0A-B324-E928B6EABE56}" destId="{88D33F46-F947-46DF-9645-834A183B6F9A}" srcOrd="3" destOrd="0" presId="urn:microsoft.com/office/officeart/2005/8/layout/hProcess3"/>
    <dgm:cxn modelId="{5083BBFA-7539-4FD2-9394-AD027A638388}" type="presParOf" srcId="{3958EBC8-7663-4C0A-B324-E928B6EABE56}" destId="{DD877E8A-83F4-4C1C-B0E0-815395E5D7D3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2F96570-4681-4241-B0D8-6F54C600777D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FC1B3ED4-BA80-4192-928B-FF7943DD3308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3600" b="1" i="1" u="none" baseline="0" dirty="0" err="1" smtClean="0">
              <a:solidFill>
                <a:srgbClr val="C00000"/>
              </a:solidFill>
            </a:rPr>
            <a:t>Послетекстовые</a:t>
          </a:r>
          <a:r>
            <a:rPr lang="ru-RU" sz="3600" b="1" i="1" u="none" baseline="0" dirty="0" smtClean="0">
              <a:solidFill>
                <a:srgbClr val="C00000"/>
              </a:solidFill>
            </a:rPr>
            <a:t> упражнения:</a:t>
          </a:r>
        </a:p>
        <a:p>
          <a:pPr>
            <a:spcAft>
              <a:spcPts val="0"/>
            </a:spcAft>
          </a:pPr>
          <a:endParaRPr lang="ru-RU" sz="3600" b="1" i="1" u="none" baseline="0" dirty="0" smtClean="0">
            <a:solidFill>
              <a:srgbClr val="C00000"/>
            </a:solidFill>
          </a:endParaRPr>
        </a:p>
        <a:p>
          <a:pPr>
            <a:spcAft>
              <a:spcPts val="0"/>
            </a:spcAft>
          </a:pPr>
          <a:r>
            <a:rPr lang="ru-RU" sz="3600" b="1" dirty="0" smtClean="0"/>
            <a:t>Прочтите текст и выразите свое согласие (несогласие) с приведенными ниже утверждениями из текста.</a:t>
          </a:r>
          <a:endParaRPr lang="ru-RU" sz="3600" dirty="0" smtClean="0"/>
        </a:p>
        <a:p>
          <a:pPr>
            <a:spcAft>
              <a:spcPts val="0"/>
            </a:spcAft>
          </a:pPr>
          <a:r>
            <a:rPr lang="ru-RU" sz="3600" b="1" dirty="0" smtClean="0"/>
            <a:t>Распределите данные вопросы в последовательности, которая соответствует содержанию текста.</a:t>
          </a:r>
        </a:p>
        <a:p>
          <a:pPr>
            <a:spcAft>
              <a:spcPts val="0"/>
            </a:spcAft>
          </a:pPr>
          <a:r>
            <a:rPr lang="ru-RU" sz="3600" b="1" dirty="0" smtClean="0"/>
            <a:t>Кратко ответьте на них.</a:t>
          </a:r>
          <a:endParaRPr lang="ru-RU" sz="3600" b="1" u="none" baseline="0" dirty="0" smtClean="0">
            <a:solidFill>
              <a:srgbClr val="C00000"/>
            </a:solidFill>
          </a:endParaRPr>
        </a:p>
      </dgm:t>
    </dgm:pt>
    <dgm:pt modelId="{E94C4FA8-EB7D-4FC7-9154-D96551912B47}" type="parTrans" cxnId="{AA9A656C-5FE1-4A17-B490-DECE4C95F539}">
      <dgm:prSet/>
      <dgm:spPr/>
      <dgm:t>
        <a:bodyPr/>
        <a:lstStyle/>
        <a:p>
          <a:endParaRPr lang="ru-RU"/>
        </a:p>
      </dgm:t>
    </dgm:pt>
    <dgm:pt modelId="{7FEFAE29-E0B1-4D3E-A73E-049C49B426ED}" type="sibTrans" cxnId="{AA9A656C-5FE1-4A17-B490-DECE4C95F539}">
      <dgm:prSet/>
      <dgm:spPr/>
      <dgm:t>
        <a:bodyPr/>
        <a:lstStyle/>
        <a:p>
          <a:endParaRPr lang="ru-RU"/>
        </a:p>
      </dgm:t>
    </dgm:pt>
    <dgm:pt modelId="{314F8FAB-EEAF-4165-84D1-9892564A92D2}" type="pres">
      <dgm:prSet presAssocID="{E2F96570-4681-4241-B0D8-6F54C600777D}" presName="Name0" presStyleCnt="0">
        <dgm:presLayoutVars>
          <dgm:dir/>
          <dgm:animLvl val="lvl"/>
          <dgm:resizeHandles val="exact"/>
        </dgm:presLayoutVars>
      </dgm:prSet>
      <dgm:spPr/>
    </dgm:pt>
    <dgm:pt modelId="{0D89CAB8-2E18-4E94-B183-A78B51438989}" type="pres">
      <dgm:prSet presAssocID="{E2F96570-4681-4241-B0D8-6F54C600777D}" presName="dummy" presStyleCnt="0"/>
      <dgm:spPr/>
    </dgm:pt>
    <dgm:pt modelId="{3958EBC8-7663-4C0A-B324-E928B6EABE56}" type="pres">
      <dgm:prSet presAssocID="{E2F96570-4681-4241-B0D8-6F54C600777D}" presName="linH" presStyleCnt="0"/>
      <dgm:spPr/>
    </dgm:pt>
    <dgm:pt modelId="{249A9087-FAFE-4956-B0D5-0C3C92A4C7B6}" type="pres">
      <dgm:prSet presAssocID="{E2F96570-4681-4241-B0D8-6F54C600777D}" presName="padding1" presStyleCnt="0"/>
      <dgm:spPr/>
    </dgm:pt>
    <dgm:pt modelId="{2E1138BE-575E-44B5-8203-3C87D4C5EFFA}" type="pres">
      <dgm:prSet presAssocID="{FC1B3ED4-BA80-4192-928B-FF7943DD3308}" presName="linV" presStyleCnt="0"/>
      <dgm:spPr/>
    </dgm:pt>
    <dgm:pt modelId="{353E6549-527B-4956-88D3-25C75CC998AB}" type="pres">
      <dgm:prSet presAssocID="{FC1B3ED4-BA80-4192-928B-FF7943DD3308}" presName="spVertical1" presStyleCnt="0"/>
      <dgm:spPr/>
    </dgm:pt>
    <dgm:pt modelId="{ACEF2439-7C11-41FF-9866-8DEE96B660C2}" type="pres">
      <dgm:prSet presAssocID="{FC1B3ED4-BA80-4192-928B-FF7943DD3308}" presName="parTx" presStyleLbl="revTx" presStyleIdx="0" presStyleCnt="1" custScaleX="30308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DBB7A7-275C-494B-914F-D8D0E06258E8}" type="pres">
      <dgm:prSet presAssocID="{FC1B3ED4-BA80-4192-928B-FF7943DD3308}" presName="spVertical2" presStyleCnt="0"/>
      <dgm:spPr/>
    </dgm:pt>
    <dgm:pt modelId="{56BCF1BC-D6DE-4524-A08B-E4B7B6D65FC1}" type="pres">
      <dgm:prSet presAssocID="{FC1B3ED4-BA80-4192-928B-FF7943DD3308}" presName="spVertical3" presStyleCnt="0"/>
      <dgm:spPr/>
    </dgm:pt>
    <dgm:pt modelId="{EC6A7110-11EF-4D3B-8302-D763CA872AF0}" type="pres">
      <dgm:prSet presAssocID="{E2F96570-4681-4241-B0D8-6F54C600777D}" presName="padding2" presStyleCnt="0"/>
      <dgm:spPr/>
    </dgm:pt>
    <dgm:pt modelId="{88D33F46-F947-46DF-9645-834A183B6F9A}" type="pres">
      <dgm:prSet presAssocID="{E2F96570-4681-4241-B0D8-6F54C600777D}" presName="negArrow" presStyleCnt="0"/>
      <dgm:spPr/>
    </dgm:pt>
    <dgm:pt modelId="{DD877E8A-83F4-4C1C-B0E0-815395E5D7D3}" type="pres">
      <dgm:prSet presAssocID="{E2F96570-4681-4241-B0D8-6F54C600777D}" presName="backgroundArrow" presStyleLbl="node1" presStyleIdx="0" presStyleCnt="1"/>
      <dgm:spPr>
        <a:solidFill>
          <a:schemeClr val="accent1">
            <a:lumMod val="60000"/>
            <a:lumOff val="40000"/>
          </a:schemeClr>
        </a:solidFill>
      </dgm:spPr>
    </dgm:pt>
  </dgm:ptLst>
  <dgm:cxnLst>
    <dgm:cxn modelId="{CEC8301C-ADF2-4F9E-9973-257B8CA08D4A}" type="presOf" srcId="{FC1B3ED4-BA80-4192-928B-FF7943DD3308}" destId="{ACEF2439-7C11-41FF-9866-8DEE96B660C2}" srcOrd="0" destOrd="0" presId="urn:microsoft.com/office/officeart/2005/8/layout/hProcess3"/>
    <dgm:cxn modelId="{AA9A656C-5FE1-4A17-B490-DECE4C95F539}" srcId="{E2F96570-4681-4241-B0D8-6F54C600777D}" destId="{FC1B3ED4-BA80-4192-928B-FF7943DD3308}" srcOrd="0" destOrd="0" parTransId="{E94C4FA8-EB7D-4FC7-9154-D96551912B47}" sibTransId="{7FEFAE29-E0B1-4D3E-A73E-049C49B426ED}"/>
    <dgm:cxn modelId="{079E5624-18E9-4220-B83F-747583EBE9B9}" type="presOf" srcId="{E2F96570-4681-4241-B0D8-6F54C600777D}" destId="{314F8FAB-EEAF-4165-84D1-9892564A92D2}" srcOrd="0" destOrd="0" presId="urn:microsoft.com/office/officeart/2005/8/layout/hProcess3"/>
    <dgm:cxn modelId="{10F144D5-64EA-44EB-9C26-1C435AA64D06}" type="presParOf" srcId="{314F8FAB-EEAF-4165-84D1-9892564A92D2}" destId="{0D89CAB8-2E18-4E94-B183-A78B51438989}" srcOrd="0" destOrd="0" presId="urn:microsoft.com/office/officeart/2005/8/layout/hProcess3"/>
    <dgm:cxn modelId="{F42BD06E-40A0-4E47-92C6-97491A9D995D}" type="presParOf" srcId="{314F8FAB-EEAF-4165-84D1-9892564A92D2}" destId="{3958EBC8-7663-4C0A-B324-E928B6EABE56}" srcOrd="1" destOrd="0" presId="urn:microsoft.com/office/officeart/2005/8/layout/hProcess3"/>
    <dgm:cxn modelId="{E666C7F0-AD55-47A4-985E-309ED22B89D0}" type="presParOf" srcId="{3958EBC8-7663-4C0A-B324-E928B6EABE56}" destId="{249A9087-FAFE-4956-B0D5-0C3C92A4C7B6}" srcOrd="0" destOrd="0" presId="urn:microsoft.com/office/officeart/2005/8/layout/hProcess3"/>
    <dgm:cxn modelId="{2F7439B8-3E73-4E19-9B27-4B466F45E2D9}" type="presParOf" srcId="{3958EBC8-7663-4C0A-B324-E928B6EABE56}" destId="{2E1138BE-575E-44B5-8203-3C87D4C5EFFA}" srcOrd="1" destOrd="0" presId="urn:microsoft.com/office/officeart/2005/8/layout/hProcess3"/>
    <dgm:cxn modelId="{C5AF179E-1FA8-4332-B2F6-A5270451742D}" type="presParOf" srcId="{2E1138BE-575E-44B5-8203-3C87D4C5EFFA}" destId="{353E6549-527B-4956-88D3-25C75CC998AB}" srcOrd="0" destOrd="0" presId="urn:microsoft.com/office/officeart/2005/8/layout/hProcess3"/>
    <dgm:cxn modelId="{7DB7C093-346F-4EB7-B6A2-D26BEE1CAC69}" type="presParOf" srcId="{2E1138BE-575E-44B5-8203-3C87D4C5EFFA}" destId="{ACEF2439-7C11-41FF-9866-8DEE96B660C2}" srcOrd="1" destOrd="0" presId="urn:microsoft.com/office/officeart/2005/8/layout/hProcess3"/>
    <dgm:cxn modelId="{7593069D-7725-4FE8-AD33-976F6036A191}" type="presParOf" srcId="{2E1138BE-575E-44B5-8203-3C87D4C5EFFA}" destId="{87DBB7A7-275C-494B-914F-D8D0E06258E8}" srcOrd="2" destOrd="0" presId="urn:microsoft.com/office/officeart/2005/8/layout/hProcess3"/>
    <dgm:cxn modelId="{AB6F8F68-53AB-4087-9A0D-D063A7913CFA}" type="presParOf" srcId="{2E1138BE-575E-44B5-8203-3C87D4C5EFFA}" destId="{56BCF1BC-D6DE-4524-A08B-E4B7B6D65FC1}" srcOrd="3" destOrd="0" presId="urn:microsoft.com/office/officeart/2005/8/layout/hProcess3"/>
    <dgm:cxn modelId="{468DE13F-88EA-4585-9596-9C4C060E0ACE}" type="presParOf" srcId="{3958EBC8-7663-4C0A-B324-E928B6EABE56}" destId="{EC6A7110-11EF-4D3B-8302-D763CA872AF0}" srcOrd="2" destOrd="0" presId="urn:microsoft.com/office/officeart/2005/8/layout/hProcess3"/>
    <dgm:cxn modelId="{7D69A8F3-8B11-404B-BC96-AB8742CC6C84}" type="presParOf" srcId="{3958EBC8-7663-4C0A-B324-E928B6EABE56}" destId="{88D33F46-F947-46DF-9645-834A183B6F9A}" srcOrd="3" destOrd="0" presId="urn:microsoft.com/office/officeart/2005/8/layout/hProcess3"/>
    <dgm:cxn modelId="{A60A2DC6-EDB0-4D01-A4F6-948059CDE73E}" type="presParOf" srcId="{3958EBC8-7663-4C0A-B324-E928B6EABE56}" destId="{DD877E8A-83F4-4C1C-B0E0-815395E5D7D3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C7C8C0-CD98-452F-B8CB-90CCD327E8D4}" type="datetimeFigureOut">
              <a:rPr lang="ru-RU" smtClean="0"/>
              <a:t>07.09.2015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D4BD60-8513-441D-8877-7060E6B0A8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577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Вызов времени</a:t>
            </a:r>
            <a:r>
              <a:rPr lang="ru-RU" baseline="0" dirty="0" smtClean="0"/>
              <a:t> – взять у </a:t>
            </a:r>
            <a:r>
              <a:rPr lang="ru-RU" baseline="0" dirty="0" err="1" smtClean="0"/>
              <a:t>Левонтиной</a:t>
            </a:r>
            <a:r>
              <a:rPr lang="ru-RU" baseline="0" dirty="0" smtClean="0"/>
              <a:t>...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DB655-A935-43A0-AFF7-8D81721D7ED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325600" y="-10050463"/>
            <a:ext cx="28651200" cy="21489988"/>
          </a:xfrm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eaLnBrk="0" hangingPunct="0">
              <a:spcBef>
                <a:spcPct val="30000"/>
              </a:spcBef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eaLnBrk="0" hangingPunct="0">
              <a:spcBef>
                <a:spcPct val="30000"/>
              </a:spcBef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eaLnBrk="0" hangingPunct="0">
              <a:spcBef>
                <a:spcPct val="30000"/>
              </a:spcBef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eaLnBrk="0" hangingPunct="0">
              <a:spcBef>
                <a:spcPct val="30000"/>
              </a:spcBef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82DDE9A-0CFB-42BF-81EC-E8930DBD866D}" type="slidenum">
              <a:rPr lang="en-US" altLang="ru-RU" sz="1800">
                <a:solidFill>
                  <a:schemeClr val="tx1"/>
                </a:solidFill>
                <a:latin typeface="Arial" charset="0"/>
                <a:cs typeface="Arial" charset="0"/>
              </a:rPr>
              <a:pPr eaLnBrk="1" hangingPunct="1">
                <a:spcBef>
                  <a:spcPct val="0"/>
                </a:spcBef>
              </a:pPr>
              <a:t>10</a:t>
            </a:fld>
            <a:endParaRPr lang="en-US" altLang="ru-RU" sz="18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427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5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45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67F5EB6-6822-41C7-AB05-51891F0EEC87}" type="slidenum">
              <a:rPr lang="ru-RU" altLang="ru-RU" smtClean="0">
                <a:latin typeface="Arial" charset="0"/>
                <a:cs typeface="Arial" charset="0"/>
              </a:rPr>
              <a:pPr eaLnBrk="1" hangingPunct="1">
                <a:spcBef>
                  <a:spcPct val="0"/>
                </a:spcBef>
              </a:pPr>
              <a:t>16</a:t>
            </a:fld>
            <a:endParaRPr lang="ru-RU" alt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6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46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09B4266-4613-4733-A550-9C65389BDB49}" type="slidenum">
              <a:rPr lang="ru-RU" altLang="ru-RU" smtClean="0">
                <a:latin typeface="Arial" charset="0"/>
                <a:cs typeface="Arial" charset="0"/>
              </a:rPr>
              <a:pPr eaLnBrk="1" hangingPunct="1">
                <a:spcBef>
                  <a:spcPct val="0"/>
                </a:spcBef>
              </a:pPr>
              <a:t>17</a:t>
            </a:fld>
            <a:endParaRPr lang="ru-RU" alt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7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47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2F5B2B0-E928-4B59-9083-E0D900AB2990}" type="slidenum">
              <a:rPr lang="ru-RU" altLang="ru-RU" smtClean="0">
                <a:latin typeface="Arial" charset="0"/>
                <a:cs typeface="Arial" charset="0"/>
              </a:rPr>
              <a:pPr eaLnBrk="1" hangingPunct="1">
                <a:spcBef>
                  <a:spcPct val="0"/>
                </a:spcBef>
              </a:pPr>
              <a:t>18</a:t>
            </a:fld>
            <a:endParaRPr lang="ru-RU" alt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7A95EC-8629-4488-852F-1E701E3D4B38}" type="datetimeFigureOut">
              <a:rPr lang="ru-RU" smtClean="0"/>
              <a:t>07.09.2015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8B62AB3-5B82-46BF-A000-61114E36CD8D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A95EC-8629-4488-852F-1E701E3D4B38}" type="datetimeFigureOut">
              <a:rPr lang="ru-RU" smtClean="0"/>
              <a:t>07.09.2015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2AB3-5B82-46BF-A000-61114E36CD8D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A95EC-8629-4488-852F-1E701E3D4B38}" type="datetimeFigureOut">
              <a:rPr lang="ru-RU" smtClean="0"/>
              <a:t>07.09.2015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2AB3-5B82-46BF-A000-61114E36CD8D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09600" y="1600200"/>
            <a:ext cx="7924800" cy="44196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32D1B-8872-491B-B5B7-A0F6ACDA4B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420764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592378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A95EC-8629-4488-852F-1E701E3D4B38}" type="datetimeFigureOut">
              <a:rPr lang="ru-RU" smtClean="0"/>
              <a:t>07.09.2015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2AB3-5B82-46BF-A000-61114E36CD8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A95EC-8629-4488-852F-1E701E3D4B38}" type="datetimeFigureOut">
              <a:rPr lang="ru-RU" smtClean="0"/>
              <a:t>07.09.2015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2AB3-5B82-46BF-A000-61114E36CD8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A95EC-8629-4488-852F-1E701E3D4B38}" type="datetimeFigureOut">
              <a:rPr lang="ru-RU" smtClean="0"/>
              <a:t>07.09.2015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2AB3-5B82-46BF-A000-61114E36CD8D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A95EC-8629-4488-852F-1E701E3D4B38}" type="datetimeFigureOut">
              <a:rPr lang="ru-RU" smtClean="0"/>
              <a:t>07.09.2015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2AB3-5B82-46BF-A000-61114E36CD8D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A95EC-8629-4488-852F-1E701E3D4B38}" type="datetimeFigureOut">
              <a:rPr lang="ru-RU" smtClean="0"/>
              <a:t>07.09.2015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2AB3-5B82-46BF-A000-61114E36CD8D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A95EC-8629-4488-852F-1E701E3D4B38}" type="datetimeFigureOut">
              <a:rPr lang="ru-RU" smtClean="0"/>
              <a:t>07.09.2015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2AB3-5B82-46BF-A000-61114E36CD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A95EC-8629-4488-852F-1E701E3D4B38}" type="datetimeFigureOut">
              <a:rPr lang="ru-RU" smtClean="0"/>
              <a:t>07.09.2015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2AB3-5B82-46BF-A000-61114E36CD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A95EC-8629-4488-852F-1E701E3D4B38}" type="datetimeFigureOut">
              <a:rPr lang="ru-RU" smtClean="0"/>
              <a:t>07.09.2015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2AB3-5B82-46BF-A000-61114E36CD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E7A95EC-8629-4488-852F-1E701E3D4B38}" type="datetimeFigureOut">
              <a:rPr lang="ru-RU" smtClean="0"/>
              <a:t>07.09.2015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8B62AB3-5B82-46BF-A000-61114E36CD8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920880" cy="2448272"/>
          </a:xfrm>
        </p:spPr>
        <p:txBody>
          <a:bodyPr>
            <a:noAutofit/>
          </a:bodyPr>
          <a:lstStyle/>
          <a:p>
            <a:r>
              <a:rPr lang="ru-RU" sz="3200" b="1" dirty="0">
                <a:effectLst/>
              </a:rPr>
              <a:t>Обеспечение преемственности в целях, содержании, формах и способах итогового контроля в обучении иностранному языку в начальной, средней и старшей школе на примере смыслового чтения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3767862"/>
            <a:ext cx="7272808" cy="2253426"/>
          </a:xfrm>
        </p:spPr>
        <p:txBody>
          <a:bodyPr>
            <a:noAutofit/>
          </a:bodyPr>
          <a:lstStyle/>
          <a:p>
            <a:r>
              <a:rPr lang="ru-RU" sz="2800" dirty="0" smtClean="0"/>
              <a:t>Мартыненко Н.Н.,</a:t>
            </a:r>
          </a:p>
          <a:p>
            <a:r>
              <a:rPr lang="ru-RU" sz="2800" dirty="0" smtClean="0"/>
              <a:t>учитель английского языка</a:t>
            </a:r>
          </a:p>
          <a:p>
            <a:r>
              <a:rPr lang="ru-RU" sz="2800" dirty="0" smtClean="0"/>
              <a:t>МБОУ «СОШ № 10»</a:t>
            </a:r>
          </a:p>
          <a:p>
            <a:r>
              <a:rPr lang="ru-RU" sz="2800" dirty="0" smtClean="0"/>
              <a:t>Тбилисский район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1396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5"/>
          <p:cNvSpPr>
            <a:spLocks noChangeArrowheads="1"/>
          </p:cNvSpPr>
          <p:nvPr/>
        </p:nvSpPr>
        <p:spPr bwMode="gray">
          <a:xfrm>
            <a:off x="3464719" y="4151335"/>
            <a:ext cx="5500688" cy="2539470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 w="12700" algn="ctr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4pPr>
            <a:lvl5pPr eaLnBrk="0" hangingPunct="0">
              <a:spcBef>
                <a:spcPts val="450"/>
              </a:spcBef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5pPr>
            <a:lvl6pPr marL="25146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6pPr>
            <a:lvl7pPr marL="29718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7pPr>
            <a:lvl8pPr marL="34290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8pPr>
            <a:lvl9pPr marL="38862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ru-RU" altLang="ru-RU" sz="18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17411" name="AutoShape 5"/>
          <p:cNvSpPr>
            <a:spLocks noChangeArrowheads="1"/>
          </p:cNvSpPr>
          <p:nvPr/>
        </p:nvSpPr>
        <p:spPr bwMode="gray">
          <a:xfrm>
            <a:off x="3464719" y="296288"/>
            <a:ext cx="5500688" cy="3640713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 w="12700" algn="ctr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4pPr>
            <a:lvl5pPr eaLnBrk="0" hangingPunct="0">
              <a:spcBef>
                <a:spcPts val="450"/>
              </a:spcBef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5pPr>
            <a:lvl6pPr marL="25146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6pPr>
            <a:lvl7pPr marL="29718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7pPr>
            <a:lvl8pPr marL="34290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8pPr>
            <a:lvl9pPr marL="38862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ru-RU" altLang="ru-RU" sz="18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17412" name="AutoShape 8"/>
          <p:cNvSpPr>
            <a:spLocks noChangeArrowheads="1"/>
          </p:cNvSpPr>
          <p:nvPr/>
        </p:nvSpPr>
        <p:spPr bwMode="gray">
          <a:xfrm rot="5400000">
            <a:off x="2816225" y="3721101"/>
            <a:ext cx="865187" cy="431800"/>
          </a:xfrm>
          <a:prstGeom prst="upArrow">
            <a:avLst>
              <a:gd name="adj1" fmla="val 50093"/>
              <a:gd name="adj2" fmla="val 54046"/>
            </a:avLst>
          </a:prstGeom>
          <a:gradFill rotWithShape="1">
            <a:gsLst>
              <a:gs pos="0">
                <a:srgbClr val="336699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4pPr>
            <a:lvl5pPr eaLnBrk="0" hangingPunct="0">
              <a:spcBef>
                <a:spcPts val="450"/>
              </a:spcBef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5pPr>
            <a:lvl6pPr marL="25146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6pPr>
            <a:lvl7pPr marL="29718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7pPr>
            <a:lvl8pPr marL="34290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8pPr>
            <a:lvl9pPr marL="38862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ru-RU" altLang="ru-RU" sz="18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17413" name="Rectangle 1"/>
          <p:cNvSpPr>
            <a:spLocks noChangeArrowheads="1"/>
          </p:cNvSpPr>
          <p:nvPr/>
        </p:nvSpPr>
        <p:spPr bwMode="auto">
          <a:xfrm>
            <a:off x="3786188" y="334906"/>
            <a:ext cx="4857750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ts val="800"/>
              </a:spcBef>
              <a:defRPr sz="32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4pPr>
            <a:lvl5pPr eaLnBrk="0" hangingPunct="0">
              <a:spcBef>
                <a:spcPts val="450"/>
              </a:spcBef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5pPr>
            <a:lvl6pPr marL="25146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6pPr>
            <a:lvl7pPr marL="29718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7pPr>
            <a:lvl8pPr marL="34290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8pPr>
            <a:lvl9pPr marL="38862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ru-RU" altLang="ru-RU" sz="2800" b="1" dirty="0">
                <a:solidFill>
                  <a:srgbClr val="C00000"/>
                </a:solidFill>
                <a:latin typeface="Arial" charset="0"/>
                <a:cs typeface="Times New Roman" pitchFamily="16" charset="0"/>
              </a:rPr>
              <a:t>Ознакомительное чтение предполагает извлечение основной информации из текста, получение общего представления об основном содержании, понимание главной идеи текста.</a:t>
            </a:r>
            <a:endParaRPr lang="ru-RU" altLang="ru-RU" sz="2800" b="1" dirty="0">
              <a:solidFill>
                <a:srgbClr val="C00000"/>
              </a:solidFill>
              <a:latin typeface="Arial" charset="0"/>
              <a:cs typeface="Arial" charset="0"/>
            </a:endParaRPr>
          </a:p>
          <a:p>
            <a:pPr algn="ctr">
              <a:spcBef>
                <a:spcPct val="0"/>
              </a:spcBef>
            </a:pPr>
            <a:endParaRPr lang="ru-RU" altLang="ru-RU" sz="1800" dirty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sp>
        <p:nvSpPr>
          <p:cNvPr id="17414" name="AutoShape 10"/>
          <p:cNvSpPr>
            <a:spLocks noChangeArrowheads="1"/>
          </p:cNvSpPr>
          <p:nvPr/>
        </p:nvSpPr>
        <p:spPr bwMode="ltGray">
          <a:xfrm>
            <a:off x="251520" y="1941512"/>
            <a:ext cx="2500312" cy="2928937"/>
          </a:xfrm>
          <a:prstGeom prst="roundRect">
            <a:avLst>
              <a:gd name="adj" fmla="val 16667"/>
            </a:avLst>
          </a:prstGeom>
          <a:solidFill>
            <a:schemeClr val="tx2">
              <a:lumMod val="60000"/>
              <a:lumOff val="40000"/>
            </a:schemeClr>
          </a:solidFill>
          <a:ln w="38100" algn="ctr">
            <a:solidFill>
              <a:srgbClr val="FFFFFF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4pPr>
            <a:lvl5pPr eaLnBrk="0" hangingPunct="0">
              <a:spcBef>
                <a:spcPts val="450"/>
              </a:spcBef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5pPr>
            <a:lvl6pPr marL="25146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6pPr>
            <a:lvl7pPr marL="29718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7pPr>
            <a:lvl8pPr marL="34290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8pPr>
            <a:lvl9pPr marL="38862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ru-RU" sz="2400" b="1" dirty="0">
                <a:solidFill>
                  <a:schemeClr val="tx1"/>
                </a:solidFill>
                <a:latin typeface="Arial" charset="0"/>
                <a:cs typeface="Arial" charset="0"/>
              </a:rPr>
              <a:t>Reading </a:t>
            </a:r>
            <a:r>
              <a:rPr lang="en-US" altLang="ru-RU" sz="24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for</a:t>
            </a:r>
            <a:endParaRPr lang="ru-RU" altLang="ru-RU" sz="2400" b="1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ru-RU" sz="24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gist</a:t>
            </a:r>
            <a:endParaRPr lang="en-US" altLang="ru-RU" sz="2400" b="1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ru-RU" sz="2400" b="1" dirty="0">
                <a:solidFill>
                  <a:schemeClr val="tx1"/>
                </a:solidFill>
                <a:latin typeface="Arial" charset="0"/>
                <a:cs typeface="Arial" charset="0"/>
              </a:rPr>
              <a:t> or skimming</a:t>
            </a:r>
            <a:endParaRPr lang="ru-RU" altLang="ru-RU" sz="2400" b="1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64719" y="4369595"/>
            <a:ext cx="55006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Темп ознакомительного чтения не должен быть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ниже: для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английского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языка - 160-180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для немецкого —130-150, для русского — 110-120 слов в минуту</a:t>
            </a:r>
          </a:p>
        </p:txBody>
      </p:sp>
    </p:spTree>
    <p:extLst>
      <p:ext uri="{BB962C8B-B14F-4D97-AF65-F5344CB8AC3E}">
        <p14:creationId xmlns:p14="http://schemas.microsoft.com/office/powerpoint/2010/main" val="262269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5"/>
          <p:cNvSpPr>
            <a:spLocks noChangeArrowheads="1"/>
          </p:cNvSpPr>
          <p:nvPr/>
        </p:nvSpPr>
        <p:spPr bwMode="gray">
          <a:xfrm>
            <a:off x="3643313" y="4081074"/>
            <a:ext cx="5500687" cy="2776925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 w="12700" algn="ctr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4pPr>
            <a:lvl5pPr eaLnBrk="0" hangingPunct="0">
              <a:spcBef>
                <a:spcPts val="450"/>
              </a:spcBef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5pPr>
            <a:lvl6pPr marL="25146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6pPr>
            <a:lvl7pPr marL="29718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7pPr>
            <a:lvl8pPr marL="34290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8pPr>
            <a:lvl9pPr marL="38862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ru-RU" altLang="ru-RU" sz="18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0483" name="AutoShape 5"/>
          <p:cNvSpPr>
            <a:spLocks noChangeArrowheads="1"/>
          </p:cNvSpPr>
          <p:nvPr/>
        </p:nvSpPr>
        <p:spPr bwMode="gray">
          <a:xfrm>
            <a:off x="3611073" y="71438"/>
            <a:ext cx="5500687" cy="3789610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 w="12700" algn="ctr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4pPr>
            <a:lvl5pPr eaLnBrk="0" hangingPunct="0">
              <a:spcBef>
                <a:spcPts val="450"/>
              </a:spcBef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5pPr>
            <a:lvl6pPr marL="25146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6pPr>
            <a:lvl7pPr marL="29718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7pPr>
            <a:lvl8pPr marL="34290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8pPr>
            <a:lvl9pPr marL="38862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ru-RU" altLang="ru-RU" sz="18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0484" name="AutoShape 8"/>
          <p:cNvSpPr>
            <a:spLocks noChangeArrowheads="1"/>
          </p:cNvSpPr>
          <p:nvPr/>
        </p:nvSpPr>
        <p:spPr bwMode="gray">
          <a:xfrm rot="5400000">
            <a:off x="2783681" y="3865175"/>
            <a:ext cx="865187" cy="431800"/>
          </a:xfrm>
          <a:prstGeom prst="upArrow">
            <a:avLst>
              <a:gd name="adj1" fmla="val 50093"/>
              <a:gd name="adj2" fmla="val 54046"/>
            </a:avLst>
          </a:prstGeom>
          <a:gradFill rotWithShape="1">
            <a:gsLst>
              <a:gs pos="0">
                <a:srgbClr val="336699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4pPr>
            <a:lvl5pPr eaLnBrk="0" hangingPunct="0">
              <a:spcBef>
                <a:spcPts val="450"/>
              </a:spcBef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5pPr>
            <a:lvl6pPr marL="25146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6pPr>
            <a:lvl7pPr marL="29718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7pPr>
            <a:lvl8pPr marL="34290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8pPr>
            <a:lvl9pPr marL="38862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ru-RU" altLang="ru-RU" sz="18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0485" name="Rectangle 1"/>
          <p:cNvSpPr>
            <a:spLocks noChangeArrowheads="1"/>
          </p:cNvSpPr>
          <p:nvPr/>
        </p:nvSpPr>
        <p:spPr bwMode="auto">
          <a:xfrm>
            <a:off x="3861103" y="260182"/>
            <a:ext cx="5000625" cy="39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ts val="800"/>
              </a:spcBef>
              <a:defRPr sz="32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4pPr>
            <a:lvl5pPr eaLnBrk="0" hangingPunct="0">
              <a:spcBef>
                <a:spcPts val="450"/>
              </a:spcBef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5pPr>
            <a:lvl6pPr marL="25146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6pPr>
            <a:lvl7pPr marL="29718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7pPr>
            <a:lvl8pPr marL="34290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8pPr>
            <a:lvl9pPr marL="38862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ru-RU" altLang="ru-RU" sz="2800" b="1" dirty="0">
                <a:solidFill>
                  <a:srgbClr val="C00000"/>
                </a:solidFill>
                <a:latin typeface="Arial" charset="0"/>
                <a:cs typeface="Times New Roman" pitchFamily="16" charset="0"/>
              </a:rPr>
              <a:t>Изучающее чтение/чтение с полным пониманием информации/ отличается точным и полным пониманием содержания текста, воспроизведением полученной информации в пересказе, реферате и т.д. </a:t>
            </a:r>
            <a:endParaRPr lang="ru-RU" altLang="ru-RU" sz="2800" b="1" dirty="0">
              <a:solidFill>
                <a:srgbClr val="C00000"/>
              </a:solidFill>
              <a:latin typeface="Arial" charset="0"/>
              <a:cs typeface="Arial" charset="0"/>
            </a:endParaRPr>
          </a:p>
          <a:p>
            <a:pPr>
              <a:spcBef>
                <a:spcPct val="0"/>
              </a:spcBef>
            </a:pPr>
            <a:endParaRPr lang="ru-RU" altLang="ru-RU" sz="2400" dirty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sp>
        <p:nvSpPr>
          <p:cNvPr id="20486" name="AutoShape 6"/>
          <p:cNvSpPr>
            <a:spLocks noChangeArrowheads="1"/>
          </p:cNvSpPr>
          <p:nvPr/>
        </p:nvSpPr>
        <p:spPr bwMode="ltGray">
          <a:xfrm>
            <a:off x="214313" y="2214563"/>
            <a:ext cx="2784475" cy="2857500"/>
          </a:xfrm>
          <a:prstGeom prst="roundRect">
            <a:avLst>
              <a:gd name="adj" fmla="val 16667"/>
            </a:avLst>
          </a:prstGeom>
          <a:solidFill>
            <a:schemeClr val="tx2">
              <a:lumMod val="60000"/>
              <a:lumOff val="40000"/>
            </a:schemeClr>
          </a:solidFill>
          <a:ln w="38100" algn="ctr">
            <a:solidFill>
              <a:srgbClr val="FFFFFF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4pPr>
            <a:lvl5pPr eaLnBrk="0" hangingPunct="0">
              <a:spcBef>
                <a:spcPts val="450"/>
              </a:spcBef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5pPr>
            <a:lvl6pPr marL="25146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6pPr>
            <a:lvl7pPr marL="29718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7pPr>
            <a:lvl8pPr marL="34290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8pPr>
            <a:lvl9pPr marL="38862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n-US" altLang="ru-RU" b="1" dirty="0">
                <a:solidFill>
                  <a:schemeClr val="tx1"/>
                </a:solidFill>
                <a:latin typeface="Arial" charset="0"/>
                <a:cs typeface="Arial" charset="0"/>
              </a:rPr>
              <a:t>Reading </a:t>
            </a:r>
            <a:endParaRPr lang="ru-RU" altLang="ru-RU" b="1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algn="ctr" eaLnBrk="1" hangingPunct="1">
              <a:spcBef>
                <a:spcPct val="0"/>
              </a:spcBef>
            </a:pPr>
            <a:r>
              <a:rPr lang="en-US" altLang="ru-RU" b="1" dirty="0">
                <a:solidFill>
                  <a:schemeClr val="tx1"/>
                </a:solidFill>
                <a:latin typeface="Arial" charset="0"/>
                <a:cs typeface="Arial" charset="0"/>
              </a:rPr>
              <a:t>for detail</a:t>
            </a:r>
            <a:endParaRPr lang="ru-RU" altLang="ru-RU" b="1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48544" y="4211403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Темп чтения – неспешный, примерный </a:t>
            </a:r>
            <a:r>
              <a:rPr lang="ru-RU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нижний </a:t>
            </a:r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предел составляет </a:t>
            </a:r>
            <a:r>
              <a:rPr lang="ru-RU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40—50 слов в минуту</a:t>
            </a:r>
          </a:p>
        </p:txBody>
      </p:sp>
    </p:spTree>
    <p:extLst>
      <p:ext uri="{BB962C8B-B14F-4D97-AF65-F5344CB8AC3E}">
        <p14:creationId xmlns:p14="http://schemas.microsoft.com/office/powerpoint/2010/main" val="71095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638" y="377825"/>
            <a:ext cx="7462837" cy="148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1962150"/>
            <a:ext cx="4151313" cy="148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28" name="Picture 3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463" y="3402013"/>
            <a:ext cx="3998912" cy="148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629" name="Picture 4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150" y="4919663"/>
            <a:ext cx="4505325" cy="1620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Десятиугольник 1"/>
          <p:cNvSpPr/>
          <p:nvPr/>
        </p:nvSpPr>
        <p:spPr>
          <a:xfrm>
            <a:off x="94744" y="2705894"/>
            <a:ext cx="914400" cy="914400"/>
          </a:xfrm>
          <a:prstGeom prst="decagon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1</a:t>
            </a:r>
            <a:endParaRPr lang="ru-RU" sz="4400" b="1" dirty="0"/>
          </a:p>
        </p:txBody>
      </p:sp>
      <p:sp>
        <p:nvSpPr>
          <p:cNvPr id="7" name="Десятиугольник 6"/>
          <p:cNvSpPr/>
          <p:nvPr/>
        </p:nvSpPr>
        <p:spPr>
          <a:xfrm>
            <a:off x="2272631" y="4042536"/>
            <a:ext cx="914400" cy="914400"/>
          </a:xfrm>
          <a:prstGeom prst="decagon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2</a:t>
            </a:r>
            <a:endParaRPr lang="ru-RU" sz="4400" b="1" dirty="0"/>
          </a:p>
        </p:txBody>
      </p:sp>
      <p:sp>
        <p:nvSpPr>
          <p:cNvPr id="8" name="Десятиугольник 7"/>
          <p:cNvSpPr/>
          <p:nvPr/>
        </p:nvSpPr>
        <p:spPr>
          <a:xfrm>
            <a:off x="3980656" y="5626100"/>
            <a:ext cx="914400" cy="914400"/>
          </a:xfrm>
          <a:prstGeom prst="decagon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3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48190192"/>
      </p:ext>
    </p:extLst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742463981"/>
              </p:ext>
            </p:extLst>
          </p:nvPr>
        </p:nvGraphicFramePr>
        <p:xfrm>
          <a:off x="251520" y="332656"/>
          <a:ext cx="8568952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Десятиугольник 3"/>
          <p:cNvSpPr/>
          <p:nvPr/>
        </p:nvSpPr>
        <p:spPr>
          <a:xfrm>
            <a:off x="251520" y="548680"/>
            <a:ext cx="914400" cy="914400"/>
          </a:xfrm>
          <a:prstGeom prst="decagon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1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6491915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236355293"/>
              </p:ext>
            </p:extLst>
          </p:nvPr>
        </p:nvGraphicFramePr>
        <p:xfrm>
          <a:off x="251520" y="332656"/>
          <a:ext cx="8568952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Десятиугольник 3"/>
          <p:cNvSpPr/>
          <p:nvPr/>
        </p:nvSpPr>
        <p:spPr>
          <a:xfrm>
            <a:off x="467544" y="476672"/>
            <a:ext cx="914400" cy="914400"/>
          </a:xfrm>
          <a:prstGeom prst="decagon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2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1271434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500066835"/>
              </p:ext>
            </p:extLst>
          </p:nvPr>
        </p:nvGraphicFramePr>
        <p:xfrm>
          <a:off x="251520" y="332656"/>
          <a:ext cx="8568952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Десятиугольник 3"/>
          <p:cNvSpPr/>
          <p:nvPr/>
        </p:nvSpPr>
        <p:spPr>
          <a:xfrm>
            <a:off x="251520" y="548680"/>
            <a:ext cx="914400" cy="914400"/>
          </a:xfrm>
          <a:prstGeom prst="decagon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3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42269037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1" name="Содержимое 2"/>
          <p:cNvSpPr>
            <a:spLocks noGrp="1"/>
          </p:cNvSpPr>
          <p:nvPr>
            <p:ph idx="1"/>
          </p:nvPr>
        </p:nvSpPr>
        <p:spPr>
          <a:xfrm>
            <a:off x="251520" y="241497"/>
            <a:ext cx="8686800" cy="5995815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3200" b="1" dirty="0" smtClean="0">
                <a:solidFill>
                  <a:srgbClr val="C00000"/>
                </a:solidFill>
                <a:cs typeface="Arial" charset="0"/>
              </a:rPr>
              <a:t>ШАГ 1 </a:t>
            </a:r>
          </a:p>
          <a:p>
            <a:pPr marL="0" indent="0">
              <a:buNone/>
            </a:pPr>
            <a:r>
              <a:rPr lang="ru-RU" altLang="ru-RU" sz="3200" b="1" dirty="0" smtClean="0">
                <a:solidFill>
                  <a:schemeClr val="tx1"/>
                </a:solidFill>
                <a:cs typeface="Arial" charset="0"/>
              </a:rPr>
              <a:t>Умение определять основную мысль текста.</a:t>
            </a:r>
          </a:p>
          <a:p>
            <a:pPr>
              <a:buFont typeface="Wingdings" pitchFamily="2" charset="2"/>
              <a:buNone/>
            </a:pPr>
            <a:r>
              <a:rPr lang="ru-RU" altLang="ru-RU" sz="3200" b="1" dirty="0" smtClean="0">
                <a:solidFill>
                  <a:schemeClr val="tx1"/>
                </a:solidFill>
                <a:ea typeface="Arial Unicode MS" pitchFamily="34" charset="-128"/>
                <a:cs typeface="Arial" charset="0"/>
              </a:rPr>
              <a:t>Способы определения идеи: </a:t>
            </a:r>
            <a:endParaRPr lang="ru-RU" altLang="ru-RU" sz="3200" b="1" dirty="0" smtClean="0">
              <a:solidFill>
                <a:schemeClr val="tx1"/>
              </a:solidFill>
              <a:cs typeface="Arial" charset="0"/>
            </a:endParaRPr>
          </a:p>
          <a:p>
            <a:endParaRPr lang="ru-RU" altLang="ru-RU" sz="3200" b="1" dirty="0" smtClean="0">
              <a:solidFill>
                <a:schemeClr val="tx1"/>
              </a:solidFill>
              <a:ea typeface="Arial Unicode MS" pitchFamily="34" charset="-128"/>
              <a:cs typeface="Arial Unicode MS" pitchFamily="34" charset="-128"/>
            </a:endParaRPr>
          </a:p>
          <a:p>
            <a:r>
              <a:rPr lang="ru-RU" altLang="ru-RU" sz="3200" b="1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1)найди предложение, в котором заключена главная мысль;</a:t>
            </a:r>
          </a:p>
          <a:p>
            <a:r>
              <a:rPr lang="ru-RU" altLang="ru-RU" sz="3200" b="1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2) найди ключевые фразы и соедини их в один тезис;</a:t>
            </a:r>
          </a:p>
          <a:p>
            <a:r>
              <a:rPr lang="ru-RU" altLang="ru-RU" sz="3200" b="1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3) самостоятельно сформулируй главную мысль по ключевым словам.</a:t>
            </a:r>
            <a:endParaRPr lang="ru-RU" altLang="ru-RU" sz="3200" b="1" dirty="0" smtClean="0">
              <a:solidFill>
                <a:schemeClr val="tx1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10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Содержимое 2"/>
          <p:cNvSpPr>
            <a:spLocks noGrp="1"/>
          </p:cNvSpPr>
          <p:nvPr>
            <p:ph idx="1"/>
          </p:nvPr>
        </p:nvSpPr>
        <p:spPr>
          <a:xfrm>
            <a:off x="251520" y="240993"/>
            <a:ext cx="8686800" cy="6140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sz="3200" b="1" dirty="0" smtClean="0">
                <a:solidFill>
                  <a:srgbClr val="C00000"/>
                </a:solidFill>
                <a:cs typeface="Arial" charset="0"/>
              </a:rPr>
              <a:t>ШАГ 2</a:t>
            </a:r>
          </a:p>
          <a:p>
            <a:pPr marL="0" indent="0">
              <a:buNone/>
            </a:pPr>
            <a:r>
              <a:rPr lang="ru-RU" altLang="ru-RU" sz="3200" b="1" dirty="0" smtClean="0">
                <a:solidFill>
                  <a:schemeClr val="tx1"/>
                </a:solidFill>
                <a:cs typeface="Arial" charset="0"/>
              </a:rPr>
              <a:t>Умение вычленить информацию</a:t>
            </a:r>
          </a:p>
          <a:p>
            <a:pPr>
              <a:buFont typeface="Wingdings" pitchFamily="2" charset="2"/>
              <a:buNone/>
            </a:pPr>
            <a:endParaRPr lang="ru-RU" altLang="ru-RU" sz="3200" b="1" dirty="0" smtClean="0">
              <a:solidFill>
                <a:schemeClr val="tx1"/>
              </a:solidFill>
              <a:cs typeface="Arial" charset="0"/>
            </a:endParaRPr>
          </a:p>
          <a:p>
            <a:pPr>
              <a:buFont typeface="Wingdings" pitchFamily="2" charset="2"/>
              <a:buNone/>
            </a:pPr>
            <a:endParaRPr lang="ru-RU" altLang="ru-RU" sz="3200" b="1" dirty="0" smtClean="0">
              <a:solidFill>
                <a:schemeClr val="tx1"/>
              </a:solidFill>
              <a:cs typeface="Arial" charset="0"/>
            </a:endParaRPr>
          </a:p>
          <a:p>
            <a:r>
              <a:rPr lang="ru-RU" altLang="ru-RU" sz="3200" b="1" dirty="0" smtClean="0">
                <a:solidFill>
                  <a:schemeClr val="tx1"/>
                </a:solidFill>
                <a:cs typeface="Arial" charset="0"/>
              </a:rPr>
              <a:t>1) </a:t>
            </a:r>
            <a:r>
              <a:rPr lang="ru-RU" altLang="ru-RU" sz="3200" b="1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Построй вопросный план.</a:t>
            </a:r>
          </a:p>
          <a:p>
            <a:r>
              <a:rPr lang="ru-RU" altLang="ru-RU" sz="3200" b="1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2) </a:t>
            </a:r>
            <a:r>
              <a:rPr lang="ru-RU" altLang="ru-RU" sz="3200" b="1" dirty="0" smtClean="0">
                <a:solidFill>
                  <a:schemeClr val="tx1"/>
                </a:solidFill>
                <a:cs typeface="Arial" charset="0"/>
              </a:rPr>
              <a:t>Выдели ключевые слова и кратко сформулируй идею каждой </a:t>
            </a:r>
            <a:r>
              <a:rPr lang="ru-RU" altLang="ru-RU" sz="3200" b="1" dirty="0" err="1" smtClean="0">
                <a:solidFill>
                  <a:schemeClr val="tx1"/>
                </a:solidFill>
                <a:cs typeface="Arial" charset="0"/>
              </a:rPr>
              <a:t>микротемы</a:t>
            </a:r>
            <a:r>
              <a:rPr lang="ru-RU" altLang="ru-RU" sz="3200" b="1" dirty="0" smtClean="0">
                <a:solidFill>
                  <a:schemeClr val="tx1"/>
                </a:solidFill>
                <a:cs typeface="Arial" charset="0"/>
              </a:rPr>
              <a:t> – ответа на пункты </a:t>
            </a:r>
            <a:r>
              <a:rPr lang="ru-RU" altLang="ru-RU" sz="3200" b="1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вопросного плана.</a:t>
            </a:r>
          </a:p>
          <a:p>
            <a:r>
              <a:rPr lang="ru-RU" altLang="ru-RU" sz="3200" b="1" dirty="0" smtClean="0">
                <a:solidFill>
                  <a:schemeClr val="tx1"/>
                </a:solidFill>
                <a:cs typeface="Arial" charset="0"/>
              </a:rPr>
              <a:t>3) Соотнеси каждую </a:t>
            </a:r>
            <a:r>
              <a:rPr lang="ru-RU" altLang="ru-RU" sz="3200" b="1" dirty="0" err="1" smtClean="0">
                <a:solidFill>
                  <a:schemeClr val="tx1"/>
                </a:solidFill>
                <a:cs typeface="Arial" charset="0"/>
              </a:rPr>
              <a:t>микротему</a:t>
            </a:r>
            <a:r>
              <a:rPr lang="ru-RU" altLang="ru-RU" sz="3200" b="1" dirty="0" smtClean="0">
                <a:solidFill>
                  <a:schemeClr val="tx1"/>
                </a:solidFill>
                <a:cs typeface="Arial" charset="0"/>
              </a:rPr>
              <a:t> с общей идеей текста.</a:t>
            </a:r>
          </a:p>
        </p:txBody>
      </p:sp>
    </p:spTree>
    <p:extLst>
      <p:ext uri="{BB962C8B-B14F-4D97-AF65-F5344CB8AC3E}">
        <p14:creationId xmlns:p14="http://schemas.microsoft.com/office/powerpoint/2010/main" val="420325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Содержимое 2"/>
          <p:cNvSpPr>
            <a:spLocks noGrp="1"/>
          </p:cNvSpPr>
          <p:nvPr>
            <p:ph idx="1"/>
          </p:nvPr>
        </p:nvSpPr>
        <p:spPr>
          <a:xfrm>
            <a:off x="251520" y="211009"/>
            <a:ext cx="8686800" cy="60983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sz="3200" b="1" dirty="0" smtClean="0">
                <a:solidFill>
                  <a:srgbClr val="C00000"/>
                </a:solidFill>
                <a:cs typeface="Arial" charset="0"/>
              </a:rPr>
              <a:t>ШАГ 3</a:t>
            </a:r>
          </a:p>
          <a:p>
            <a:pPr marL="0" indent="0">
              <a:buNone/>
            </a:pPr>
            <a:r>
              <a:rPr lang="ru-RU" altLang="ru-RU" sz="3200" b="1" dirty="0" smtClean="0">
                <a:solidFill>
                  <a:schemeClr val="tx1"/>
                </a:solidFill>
                <a:cs typeface="Arial" charset="0"/>
              </a:rPr>
              <a:t>Умение выделить абзацы. </a:t>
            </a:r>
          </a:p>
          <a:p>
            <a:pPr>
              <a:buFont typeface="Wingdings" pitchFamily="2" charset="2"/>
              <a:buNone/>
            </a:pPr>
            <a:endParaRPr lang="ru-RU" altLang="ru-RU" sz="3200" b="1" dirty="0" smtClean="0">
              <a:solidFill>
                <a:schemeClr val="tx1"/>
              </a:solidFill>
              <a:cs typeface="Arial" charset="0"/>
            </a:endParaRPr>
          </a:p>
          <a:p>
            <a:pPr>
              <a:buFont typeface="Wingdings" pitchFamily="2" charset="2"/>
              <a:buNone/>
            </a:pPr>
            <a:endParaRPr lang="ru-RU" altLang="ru-RU" sz="3200" b="1" dirty="0" smtClean="0">
              <a:solidFill>
                <a:schemeClr val="tx1"/>
              </a:solidFill>
              <a:cs typeface="Arial" charset="0"/>
            </a:endParaRPr>
          </a:p>
          <a:p>
            <a:r>
              <a:rPr lang="ru-RU" altLang="ru-RU" sz="3200" b="1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Подумай, </a:t>
            </a:r>
            <a:r>
              <a:rPr lang="ru-RU" altLang="ru-RU" sz="3200" b="1" dirty="0" smtClean="0">
                <a:solidFill>
                  <a:schemeClr val="tx1"/>
                </a:solidFill>
                <a:cs typeface="Arial" charset="0"/>
              </a:rPr>
              <a:t>соединение </a:t>
            </a:r>
            <a:r>
              <a:rPr lang="ru-RU" altLang="ru-RU" sz="3200" b="1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каких </a:t>
            </a:r>
            <a:r>
              <a:rPr lang="ru-RU" altLang="ru-RU" sz="3200" b="1" dirty="0" err="1" smtClean="0">
                <a:solidFill>
                  <a:schemeClr val="tx1"/>
                </a:solidFill>
                <a:cs typeface="Arial" charset="0"/>
              </a:rPr>
              <a:t>микротем</a:t>
            </a:r>
            <a:r>
              <a:rPr lang="ru-RU" altLang="ru-RU" sz="3200" b="1" dirty="0" smtClean="0">
                <a:solidFill>
                  <a:schemeClr val="tx1"/>
                </a:solidFill>
                <a:cs typeface="Arial" charset="0"/>
              </a:rPr>
              <a:t> в один абзац правомерно? </a:t>
            </a:r>
            <a:endParaRPr lang="ru-RU" altLang="ru-RU" sz="3200" b="1" dirty="0" smtClean="0">
              <a:solidFill>
                <a:schemeClr val="tx1"/>
              </a:solidFill>
              <a:ea typeface="Arial Unicode MS" pitchFamily="34" charset="-128"/>
              <a:cs typeface="Arial Unicode MS" pitchFamily="34" charset="-128"/>
            </a:endParaRPr>
          </a:p>
          <a:p>
            <a:r>
              <a:rPr lang="ru-RU" altLang="ru-RU" sz="3200" b="1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Для этого </a:t>
            </a:r>
            <a:r>
              <a:rPr lang="ru-RU" altLang="ru-RU" sz="3200" b="1" dirty="0" smtClean="0">
                <a:solidFill>
                  <a:schemeClr val="tx1"/>
                </a:solidFill>
                <a:cs typeface="Arial" charset="0"/>
              </a:rPr>
              <a:t>соотнеси каждую из </a:t>
            </a:r>
            <a:r>
              <a:rPr lang="ru-RU" altLang="ru-RU" sz="3200" b="1" dirty="0" err="1" smtClean="0">
                <a:solidFill>
                  <a:schemeClr val="tx1"/>
                </a:solidFill>
                <a:cs typeface="Arial" charset="0"/>
              </a:rPr>
              <a:t>микротем</a:t>
            </a:r>
            <a:r>
              <a:rPr lang="ru-RU" altLang="ru-RU" sz="3200" b="1" dirty="0" smtClean="0">
                <a:solidFill>
                  <a:schemeClr val="tx1"/>
                </a:solidFill>
                <a:cs typeface="Arial" charset="0"/>
              </a:rPr>
              <a:t> с общей идеей текста.</a:t>
            </a:r>
          </a:p>
          <a:p>
            <a:pPr>
              <a:buFont typeface="Wingdings" pitchFamily="2" charset="2"/>
              <a:buNone/>
            </a:pPr>
            <a:endParaRPr lang="ru-RU" altLang="ru-RU" sz="3200" b="1" dirty="0" smtClean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4941168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4000" b="1" dirty="0" smtClean="0">
                <a:solidFill>
                  <a:srgbClr val="C00000"/>
                </a:solidFill>
                <a:cs typeface="Arial" charset="0"/>
              </a:rPr>
              <a:t>ИТОГ:</a:t>
            </a:r>
          </a:p>
          <a:p>
            <a:r>
              <a:rPr lang="ru-RU" altLang="ru-RU" sz="4000" b="1" dirty="0" smtClean="0">
                <a:solidFill>
                  <a:srgbClr val="C00000"/>
                </a:solidFill>
                <a:cs typeface="Arial" charset="0"/>
              </a:rPr>
              <a:t>Составь сжатый вариант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965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hape 54"/>
          <p:cNvSpPr>
            <a:spLocks noChangeShapeType="1"/>
          </p:cNvSpPr>
          <p:nvPr/>
        </p:nvSpPr>
        <p:spPr bwMode="auto">
          <a:xfrm flipV="1">
            <a:off x="366117" y="2333997"/>
            <a:ext cx="8636124" cy="0"/>
          </a:xfrm>
          <a:prstGeom prst="line">
            <a:avLst/>
          </a:prstGeom>
          <a:noFill/>
          <a:ln w="25400">
            <a:solidFill>
              <a:srgbClr val="A8A49D"/>
            </a:solidFill>
            <a:miter lim="400000"/>
            <a:headEnd/>
            <a:tailEnd/>
          </a:ln>
        </p:spPr>
        <p:txBody>
          <a:bodyPr lIns="0" tIns="0" rIns="0" bIns="0" anchor="ctr"/>
          <a:lstStyle/>
          <a:p>
            <a:endParaRPr lang="ru-RU"/>
          </a:p>
        </p:txBody>
      </p:sp>
      <p:pic>
        <p:nvPicPr>
          <p:cNvPr id="11268" name="Рисунок 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7910" y="1236630"/>
            <a:ext cx="233288" cy="753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Рисунок 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2162" y="1269819"/>
            <a:ext cx="234404" cy="753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" name="Shape 63"/>
          <p:cNvSpPr/>
          <p:nvPr/>
        </p:nvSpPr>
        <p:spPr>
          <a:xfrm>
            <a:off x="735739" y="753571"/>
            <a:ext cx="6094512" cy="892969"/>
          </a:xfrm>
          <a:prstGeom prst="roundRect">
            <a:avLst>
              <a:gd name="adj" fmla="val 15000"/>
            </a:avLst>
          </a:prstGeom>
          <a:blipFill>
            <a:blip r:embed="rId3" cstate="print"/>
          </a:blipFill>
          <a:ln w="12700">
            <a:miter lim="400000"/>
          </a:ln>
          <a:extLst>
            <a:ext uri="{C572A759-6A51-4108-AA02-DFA0A04FC94B}"/>
          </a:extLst>
        </p:spPr>
        <p:txBody>
          <a:bodyPr lIns="35717" tIns="35717" rIns="35717" bIns="35717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sz="2800" kern="0" dirty="0" err="1">
                <a:solidFill>
                  <a:srgbClr val="000000"/>
                </a:solidFill>
              </a:rPr>
              <a:t>Группа</a:t>
            </a:r>
            <a:r>
              <a:rPr sz="2800" kern="0" dirty="0">
                <a:solidFill>
                  <a:srgbClr val="000000"/>
                </a:solidFill>
              </a:rPr>
              <a:t> </a:t>
            </a:r>
            <a:r>
              <a:rPr sz="2800" kern="0" dirty="0" err="1" smtClean="0">
                <a:solidFill>
                  <a:srgbClr val="000000"/>
                </a:solidFill>
              </a:rPr>
              <a:t>результатов</a:t>
            </a:r>
            <a:r>
              <a:rPr lang="ru-RU" sz="2800" kern="0" dirty="0" smtClean="0">
                <a:solidFill>
                  <a:srgbClr val="000000"/>
                </a:solidFill>
              </a:rPr>
              <a:t>       </a:t>
            </a:r>
          </a:p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ru-RU" sz="2800" kern="0" dirty="0" smtClean="0">
                <a:solidFill>
                  <a:schemeClr val="bg2">
                    <a:lumMod val="10000"/>
                  </a:schemeClr>
                </a:solidFill>
              </a:rPr>
              <a:t>Познавательные УУД</a:t>
            </a:r>
            <a:endParaRPr sz="2800" kern="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1271" name="Shape 64"/>
          <p:cNvSpPr>
            <a:spLocks noChangeArrowheads="1"/>
          </p:cNvSpPr>
          <p:nvPr/>
        </p:nvSpPr>
        <p:spPr bwMode="auto">
          <a:xfrm>
            <a:off x="887543" y="1965055"/>
            <a:ext cx="5942707" cy="617334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12700">
            <a:noFill/>
            <a:miter lim="400000"/>
            <a:headEnd/>
            <a:tailEnd/>
          </a:ln>
        </p:spPr>
        <p:txBody>
          <a:bodyPr lIns="35717" tIns="35717" rIns="35717" bIns="35717" anchor="ctr"/>
          <a:lstStyle/>
          <a:p>
            <a:pPr algn="ctr"/>
            <a:r>
              <a:rPr lang="ru-RU" altLang="ru-RU" sz="3600" dirty="0" smtClean="0">
                <a:solidFill>
                  <a:srgbClr val="000000"/>
                </a:solidFill>
              </a:rPr>
              <a:t>СМЫСЛОВОЕ ЧТЕНИЕ</a:t>
            </a:r>
            <a:endParaRPr lang="ru-RU" altLang="ru-RU" sz="3600" dirty="0">
              <a:solidFill>
                <a:srgbClr val="000000"/>
              </a:solidFill>
            </a:endParaRPr>
          </a:p>
        </p:txBody>
      </p:sp>
      <p:sp>
        <p:nvSpPr>
          <p:cNvPr id="65" name="Shape 65"/>
          <p:cNvSpPr/>
          <p:nvPr/>
        </p:nvSpPr>
        <p:spPr>
          <a:xfrm>
            <a:off x="615065" y="2582389"/>
            <a:ext cx="6868714" cy="4188548"/>
          </a:xfrm>
          <a:prstGeom prst="roundRect">
            <a:avLst>
              <a:gd name="adj" fmla="val 5663"/>
            </a:avLst>
          </a:prstGeom>
          <a:solidFill>
            <a:schemeClr val="tx2">
              <a:lumMod val="40000"/>
              <a:lumOff val="60000"/>
            </a:schemeClr>
          </a:solidFill>
          <a:ln w="12700">
            <a:miter lim="400000"/>
          </a:ln>
          <a:extLst>
            <a:ext uri="{C572A759-6A51-4108-AA02-DFA0A04FC94B}"/>
          </a:extLst>
        </p:spPr>
        <p:txBody>
          <a:bodyPr lIns="0" tIns="0" rIns="0" bIns="0"/>
          <a:lstStyle/>
          <a:p>
            <a:r>
              <a:rPr lang="ru-RU" sz="2400" dirty="0" smtClean="0"/>
              <a:t>-умение находить в тексте информацию,</a:t>
            </a:r>
          </a:p>
          <a:p>
            <a:r>
              <a:rPr lang="ru-RU" sz="2400" dirty="0" smtClean="0"/>
              <a:t>-умение ориентироваться в содержании текста,</a:t>
            </a:r>
          </a:p>
          <a:p>
            <a:r>
              <a:rPr lang="ru-RU" sz="2400" dirty="0" smtClean="0"/>
              <a:t>-умение понимать целостный смысл текста,</a:t>
            </a:r>
          </a:p>
          <a:p>
            <a:r>
              <a:rPr lang="ru-RU" sz="2400" dirty="0" smtClean="0"/>
              <a:t>-умение </a:t>
            </a:r>
            <a:r>
              <a:rPr lang="ru-RU" sz="2400" dirty="0" err="1" smtClean="0"/>
              <a:t>стуктурировать</a:t>
            </a:r>
            <a:r>
              <a:rPr lang="ru-RU" sz="2400" dirty="0" smtClean="0"/>
              <a:t> текст,</a:t>
            </a:r>
          </a:p>
          <a:p>
            <a:r>
              <a:rPr lang="ru-RU" sz="2400" dirty="0" smtClean="0"/>
              <a:t>-умение преобразовывать текст, «переводя» его в другую модальность,</a:t>
            </a:r>
          </a:p>
          <a:p>
            <a:r>
              <a:rPr lang="ru-RU" sz="2400" dirty="0" smtClean="0"/>
              <a:t>-умение интерпретировать текст (художественный и нехудожественный – учебный, научно-популярный, информационный, текст </a:t>
            </a:r>
            <a:r>
              <a:rPr lang="en-US" sz="2400" dirty="0" smtClean="0"/>
              <a:t>non</a:t>
            </a:r>
            <a:r>
              <a:rPr lang="ru-RU" sz="2400" dirty="0" smtClean="0"/>
              <a:t>-</a:t>
            </a:r>
            <a:r>
              <a:rPr lang="en-US" sz="2400" dirty="0" smtClean="0"/>
              <a:t>fiction</a:t>
            </a:r>
            <a:r>
              <a:rPr lang="ru-RU" sz="2400" dirty="0" smtClean="0"/>
              <a:t>)</a:t>
            </a:r>
          </a:p>
          <a:p>
            <a:r>
              <a:rPr lang="ru-RU" sz="2400" dirty="0" smtClean="0"/>
              <a:t>-умение критически оценивать содержание и форму текста</a:t>
            </a:r>
            <a:endParaRPr sz="2400" kern="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1273" name="Рисунок 6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82663" y="869528"/>
            <a:ext cx="1404193" cy="1404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4" name="Shape 68"/>
          <p:cNvSpPr>
            <a:spLocks noChangeArrowheads="1"/>
          </p:cNvSpPr>
          <p:nvPr/>
        </p:nvSpPr>
        <p:spPr bwMode="auto">
          <a:xfrm>
            <a:off x="7655449" y="1280764"/>
            <a:ext cx="1058620" cy="626129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wrap="none" lIns="35717" tIns="35717" rIns="35717" bIns="35717" anchor="ctr">
            <a:spAutoFit/>
          </a:bodyPr>
          <a:lstStyle/>
          <a:p>
            <a:pPr algn="ctr"/>
            <a:r>
              <a:rPr lang="ru-RU" altLang="ru-RU" dirty="0">
                <a:solidFill>
                  <a:srgbClr val="615F5C"/>
                </a:solidFill>
              </a:rPr>
              <a:t>на основе</a:t>
            </a:r>
          </a:p>
          <a:p>
            <a:pPr algn="ctr"/>
            <a:r>
              <a:rPr lang="ru-RU" altLang="ru-RU" dirty="0"/>
              <a:t>ст. 8 ФГОС</a:t>
            </a:r>
          </a:p>
        </p:txBody>
      </p:sp>
      <p:pic>
        <p:nvPicPr>
          <p:cNvPr id="11275" name="Рисунок 6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83779" y="2466826"/>
            <a:ext cx="1403077" cy="1403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6" name="Shape 72"/>
          <p:cNvSpPr>
            <a:spLocks noChangeArrowheads="1"/>
          </p:cNvSpPr>
          <p:nvPr/>
        </p:nvSpPr>
        <p:spPr bwMode="auto">
          <a:xfrm>
            <a:off x="7597497" y="2851786"/>
            <a:ext cx="1175640" cy="626129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wrap="none" lIns="35717" tIns="35717" rIns="35717" bIns="35717" anchor="ctr">
            <a:spAutoFit/>
          </a:bodyPr>
          <a:lstStyle/>
          <a:p>
            <a:pPr algn="ctr"/>
            <a:r>
              <a:rPr lang="ru-RU" altLang="ru-RU" dirty="0">
                <a:solidFill>
                  <a:srgbClr val="615F5C"/>
                </a:solidFill>
              </a:rPr>
              <a:t>на основе</a:t>
            </a:r>
          </a:p>
          <a:p>
            <a:pPr algn="ctr"/>
            <a:r>
              <a:rPr lang="ru-RU" altLang="ru-RU" dirty="0"/>
              <a:t>ст. </a:t>
            </a:r>
            <a:r>
              <a:rPr lang="en-US" altLang="ru-RU" dirty="0"/>
              <a:t>10</a:t>
            </a:r>
            <a:r>
              <a:rPr lang="ru-RU" altLang="ru-RU" dirty="0"/>
              <a:t> ФГОС</a:t>
            </a:r>
          </a:p>
        </p:txBody>
      </p:sp>
      <p:pic>
        <p:nvPicPr>
          <p:cNvPr id="11277" name="Рисунок 7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6440" y="3825539"/>
            <a:ext cx="428625" cy="234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8" name="Рисунок 7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6440" y="4391918"/>
            <a:ext cx="428625" cy="234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9" name="Рисунок 7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6439" y="4958204"/>
            <a:ext cx="428625" cy="234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81" name="Shape 81"/>
          <p:cNvSpPr>
            <a:spLocks noGrp="1"/>
          </p:cNvSpPr>
          <p:nvPr>
            <p:ph type="title" idx="4294967295"/>
          </p:nvPr>
        </p:nvSpPr>
        <p:spPr bwMode="auto">
          <a:xfrm>
            <a:off x="250031" y="17860"/>
            <a:ext cx="8643938" cy="677540"/>
          </a:xfrm>
          <a:noFill/>
          <a:ln w="9525"/>
        </p:spPr>
        <p:txBody>
          <a:bodyPr vert="horz" wrap="square" numCol="1" anchorCtr="0" compatLnSpc="1">
            <a:prstTxWarp prst="textNoShape">
              <a:avLst/>
            </a:prstTxWarp>
            <a:noAutofit/>
          </a:bodyPr>
          <a:lstStyle/>
          <a:p>
            <a:pPr defTabSz="237745"/>
            <a:r>
              <a:rPr lang="ru-RU" sz="4000" dirty="0" err="1" smtClean="0">
                <a:solidFill>
                  <a:srgbClr val="002060"/>
                </a:solidFill>
              </a:rPr>
              <a:t>Метапредметный</a:t>
            </a:r>
            <a:r>
              <a:rPr lang="ru-RU" sz="4000" dirty="0" smtClean="0">
                <a:solidFill>
                  <a:srgbClr val="002060"/>
                </a:solidFill>
              </a:rPr>
              <a:t> результат</a:t>
            </a:r>
          </a:p>
        </p:txBody>
      </p:sp>
      <p:sp>
        <p:nvSpPr>
          <p:cNvPr id="11282" name="Shape 82"/>
          <p:cNvSpPr>
            <a:spLocks noChangeShapeType="1"/>
          </p:cNvSpPr>
          <p:nvPr/>
        </p:nvSpPr>
        <p:spPr bwMode="auto">
          <a:xfrm flipV="1">
            <a:off x="255613" y="728886"/>
            <a:ext cx="8636124" cy="0"/>
          </a:xfrm>
          <a:prstGeom prst="line">
            <a:avLst/>
          </a:prstGeom>
          <a:noFill/>
          <a:ln w="12700">
            <a:solidFill>
              <a:srgbClr val="D6D3CB"/>
            </a:solidFill>
            <a:miter lim="400000"/>
            <a:headEnd/>
            <a:tailEnd/>
          </a:ln>
        </p:spPr>
        <p:txBody>
          <a:bodyPr lIns="0" tIns="0" rIns="0" bIns="0" anchor="ctr"/>
          <a:lstStyle/>
          <a:p>
            <a:endParaRPr lang="ru-RU"/>
          </a:p>
        </p:txBody>
      </p:sp>
      <p:pic>
        <p:nvPicPr>
          <p:cNvPr id="5122" name="Picture 2" descr="http://im0-tub-ru.yandex.net/i?id=f7368dd76bb31763174d16056e61e669-23-144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2324" y="5286982"/>
            <a:ext cx="1428750" cy="14287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0534275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Почему чтение?</a:t>
            </a:r>
            <a:endParaRPr lang="ru-RU" dirty="0"/>
          </a:p>
        </p:txBody>
      </p:sp>
      <p:pic>
        <p:nvPicPr>
          <p:cNvPr id="1027" name="Picture 3" descr="C:\Users\ион\Desktop\Pictures\вредно не чита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759" y="1901484"/>
            <a:ext cx="2198910" cy="4309864"/>
          </a:xfrm>
          <a:prstGeom prst="rect">
            <a:avLst/>
          </a:prstGeom>
          <a:noFill/>
        </p:spPr>
      </p:pic>
      <p:pic>
        <p:nvPicPr>
          <p:cNvPr id="1028" name="Picture 4" descr="C:\Users\ион\Desktop\Pictures\концентрация внима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2749" y="2220212"/>
            <a:ext cx="6024356" cy="39911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0573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400" b="1" dirty="0" smtClean="0"/>
              <a:t>Перегруженность внимания 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95536" y="2240280"/>
            <a:ext cx="8424936" cy="3877056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«...мозг каменного века живет в веке информации» (</a:t>
            </a:r>
            <a:r>
              <a:rPr lang="ru-RU" sz="2800" b="1" dirty="0" err="1" smtClean="0"/>
              <a:t>Торкель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Клинберг</a:t>
            </a:r>
            <a:r>
              <a:rPr lang="ru-RU" sz="2800" b="1" dirty="0" smtClean="0"/>
              <a:t>)</a:t>
            </a:r>
          </a:p>
          <a:p>
            <a:pPr algn="r">
              <a:buNone/>
            </a:pPr>
            <a:endParaRPr lang="ru-RU" b="1" dirty="0" smtClean="0"/>
          </a:p>
          <a:p>
            <a:pPr algn="r">
              <a:buNone/>
            </a:pPr>
            <a:endParaRPr lang="ru-RU" b="1" dirty="0" smtClean="0"/>
          </a:p>
          <a:p>
            <a:r>
              <a:rPr lang="ru-RU" sz="2800" b="1" dirty="0" smtClean="0"/>
              <a:t>Чем задач больше, тем человек хуже с ними справляется.</a:t>
            </a:r>
          </a:p>
          <a:p>
            <a:pPr algn="r">
              <a:buNone/>
            </a:pPr>
            <a:endParaRPr lang="ru-RU" b="1" dirty="0" smtClean="0"/>
          </a:p>
          <a:p>
            <a:pPr algn="r">
              <a:buNone/>
            </a:pPr>
            <a:endParaRPr lang="ru-RU" b="1" dirty="0"/>
          </a:p>
        </p:txBody>
      </p:sp>
      <p:sp>
        <p:nvSpPr>
          <p:cNvPr id="6" name="Стрелка вниз 5"/>
          <p:cNvSpPr/>
          <p:nvPr/>
        </p:nvSpPr>
        <p:spPr>
          <a:xfrm>
            <a:off x="3563888" y="3282252"/>
            <a:ext cx="1728192" cy="792088"/>
          </a:xfrm>
          <a:prstGeom prst="downArrow">
            <a:avLst>
              <a:gd name="adj1" fmla="val 10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5652120" y="3264037"/>
            <a:ext cx="1728192" cy="792088"/>
          </a:xfrm>
          <a:prstGeom prst="downArrow">
            <a:avLst>
              <a:gd name="adj1" fmla="val 10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1403648" y="3282252"/>
            <a:ext cx="1728192" cy="792088"/>
          </a:xfrm>
          <a:prstGeom prst="downArrow">
            <a:avLst>
              <a:gd name="adj1" fmla="val 10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82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10877" y="3356992"/>
            <a:ext cx="7955160" cy="1907927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Новый ФГОС как ответ на вызов времени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84684"/>
            <a:ext cx="444167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ион\Desktop\Pictures\рельеф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3956" y="4941168"/>
            <a:ext cx="1512168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4067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50"/>
          <p:cNvSpPr>
            <a:spLocks noGrp="1" noChangeArrowheads="1"/>
          </p:cNvSpPr>
          <p:nvPr>
            <p:ph type="title"/>
          </p:nvPr>
        </p:nvSpPr>
        <p:spPr>
          <a:xfrm>
            <a:off x="142875" y="0"/>
            <a:ext cx="4143375" cy="571500"/>
          </a:xfrm>
          <a:solidFill>
            <a:srgbClr val="FFFFCC"/>
          </a:solidFill>
        </p:spPr>
        <p:txBody>
          <a:bodyPr>
            <a:normAutofit fontScale="90000"/>
          </a:bodyPr>
          <a:lstStyle/>
          <a:p>
            <a:r>
              <a:rPr lang="ru-RU" altLang="ru-RU" sz="3200" dirty="0" smtClean="0">
                <a:solidFill>
                  <a:schemeClr val="tx1"/>
                </a:solidFill>
              </a:rPr>
              <a:t/>
            </a:r>
            <a:br>
              <a:rPr lang="ru-RU" altLang="ru-RU" sz="3200" dirty="0" smtClean="0">
                <a:solidFill>
                  <a:schemeClr val="tx1"/>
                </a:solidFill>
              </a:rPr>
            </a:br>
            <a:r>
              <a:rPr lang="ru-RU" altLang="ru-RU" sz="3200" dirty="0" smtClean="0">
                <a:solidFill>
                  <a:schemeClr val="tx1"/>
                </a:solidFill>
              </a:rPr>
              <a:t/>
            </a:r>
            <a:br>
              <a:rPr lang="ru-RU" altLang="ru-RU" sz="3200" dirty="0" smtClean="0">
                <a:solidFill>
                  <a:schemeClr val="tx1"/>
                </a:solidFill>
              </a:rPr>
            </a:br>
            <a:r>
              <a:rPr lang="ru-RU" altLang="ru-RU" sz="3200" dirty="0">
                <a:solidFill>
                  <a:schemeClr val="tx1"/>
                </a:solidFill>
              </a:rPr>
              <a:t>Смысловое чтение</a:t>
            </a:r>
            <a:br>
              <a:rPr lang="ru-RU" altLang="ru-RU" sz="3200" dirty="0">
                <a:solidFill>
                  <a:schemeClr val="tx1"/>
                </a:solidFill>
              </a:rPr>
            </a:br>
            <a:r>
              <a:rPr lang="ru-RU" altLang="ru-RU" sz="3200" dirty="0" smtClean="0">
                <a:solidFill>
                  <a:schemeClr val="tx1"/>
                </a:solidFill>
              </a:rPr>
              <a:t/>
            </a:r>
            <a:br>
              <a:rPr lang="ru-RU" altLang="ru-RU" sz="3200" dirty="0" smtClean="0">
                <a:solidFill>
                  <a:schemeClr val="tx1"/>
                </a:solidFill>
              </a:rPr>
            </a:br>
            <a:r>
              <a:rPr lang="ru-RU" altLang="ru-RU" sz="3200" dirty="0" smtClean="0">
                <a:solidFill>
                  <a:schemeClr val="tx1"/>
                </a:solidFill>
              </a:rPr>
              <a:t>                                            </a:t>
            </a:r>
          </a:p>
        </p:txBody>
      </p:sp>
      <p:sp>
        <p:nvSpPr>
          <p:cNvPr id="3077" name="Oval 52"/>
          <p:cNvSpPr>
            <a:spLocks noChangeArrowheads="1"/>
          </p:cNvSpPr>
          <p:nvPr/>
        </p:nvSpPr>
        <p:spPr bwMode="auto">
          <a:xfrm>
            <a:off x="1500188" y="642938"/>
            <a:ext cx="1857375" cy="928687"/>
          </a:xfrm>
          <a:prstGeom prst="ellipse">
            <a:avLst/>
          </a:prstGeom>
          <a:solidFill>
            <a:srgbClr val="1CEC3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latin typeface="Arial" charset="0"/>
              </a:rPr>
              <a:t>НОО</a:t>
            </a:r>
            <a:endParaRPr lang="ru-RU" altLang="ru-RU" sz="2400" b="0">
              <a:latin typeface="Arial" charset="0"/>
            </a:endParaRPr>
          </a:p>
        </p:txBody>
      </p:sp>
      <p:sp>
        <p:nvSpPr>
          <p:cNvPr id="3078" name="Oval 54"/>
          <p:cNvSpPr>
            <a:spLocks noChangeArrowheads="1"/>
          </p:cNvSpPr>
          <p:nvPr/>
        </p:nvSpPr>
        <p:spPr bwMode="auto">
          <a:xfrm>
            <a:off x="4572000" y="1357313"/>
            <a:ext cx="4572000" cy="2357437"/>
          </a:xfrm>
          <a:prstGeom prst="ellipse">
            <a:avLst/>
          </a:prstGeom>
          <a:solidFill>
            <a:srgbClr val="11FFC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>
                <a:latin typeface="Arial" charset="0"/>
              </a:rPr>
              <a:t>Стратегия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>
                <a:latin typeface="Arial" charset="0"/>
              </a:rPr>
              <a:t>смыслового чтения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>
                <a:latin typeface="Arial" charset="0"/>
              </a:rPr>
              <a:t>и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>
                <a:latin typeface="Arial" charset="0"/>
              </a:rPr>
              <a:t>работа с текстом.</a:t>
            </a:r>
            <a:r>
              <a:rPr lang="ru-RU" altLang="ru-RU">
                <a:solidFill>
                  <a:schemeClr val="tx2"/>
                </a:solidFill>
                <a:latin typeface="Arial" charset="0"/>
              </a:rPr>
              <a:t> </a:t>
            </a:r>
            <a:endParaRPr lang="ru-RU" altLang="ru-RU" b="0">
              <a:latin typeface="Arial" charset="0"/>
            </a:endParaRPr>
          </a:p>
        </p:txBody>
      </p:sp>
      <p:sp>
        <p:nvSpPr>
          <p:cNvPr id="3079" name="Oval 55"/>
          <p:cNvSpPr>
            <a:spLocks noChangeArrowheads="1"/>
          </p:cNvSpPr>
          <p:nvPr/>
        </p:nvSpPr>
        <p:spPr bwMode="auto">
          <a:xfrm>
            <a:off x="285750" y="3786188"/>
            <a:ext cx="8715375" cy="1000125"/>
          </a:xfrm>
          <a:prstGeom prst="ellipse">
            <a:avLst/>
          </a:prstGeom>
          <a:solidFill>
            <a:srgbClr val="75FFD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latin typeface="Arial" charset="0"/>
              </a:rPr>
              <a:t>                  Работа с текстом: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latin typeface="Arial" charset="0"/>
              </a:rPr>
              <a:t>поиск информации и понимание прочитанного</a:t>
            </a:r>
          </a:p>
        </p:txBody>
      </p:sp>
      <p:sp>
        <p:nvSpPr>
          <p:cNvPr id="3080" name="Oval 56"/>
          <p:cNvSpPr>
            <a:spLocks noChangeArrowheads="1"/>
          </p:cNvSpPr>
          <p:nvPr/>
        </p:nvSpPr>
        <p:spPr bwMode="auto">
          <a:xfrm>
            <a:off x="0" y="1428750"/>
            <a:ext cx="4643438" cy="2286000"/>
          </a:xfrm>
          <a:prstGeom prst="ellipse">
            <a:avLst/>
          </a:prstGeom>
          <a:solidFill>
            <a:srgbClr val="1CEC3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>
                <a:latin typeface="Arial" charset="0"/>
              </a:rPr>
              <a:t>Чтение.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>
                <a:latin typeface="Arial" charset="0"/>
              </a:rPr>
              <a:t>Работа с текстом.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>
                <a:latin typeface="Arial" charset="0"/>
              </a:rPr>
              <a:t>(метапредметные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>
                <a:latin typeface="Arial" charset="0"/>
              </a:rPr>
              <a:t>результаты)</a:t>
            </a:r>
            <a:endParaRPr lang="ru-RU" altLang="ru-RU" b="0">
              <a:latin typeface="Arial" charset="0"/>
            </a:endParaRPr>
          </a:p>
        </p:txBody>
      </p:sp>
      <p:sp>
        <p:nvSpPr>
          <p:cNvPr id="3081" name="Oval 55"/>
          <p:cNvSpPr>
            <a:spLocks noChangeArrowheads="1"/>
          </p:cNvSpPr>
          <p:nvPr/>
        </p:nvSpPr>
        <p:spPr bwMode="auto">
          <a:xfrm>
            <a:off x="5857875" y="642938"/>
            <a:ext cx="1643063" cy="928687"/>
          </a:xfrm>
          <a:prstGeom prst="ellipse">
            <a:avLst/>
          </a:prstGeom>
          <a:solidFill>
            <a:srgbClr val="75FFD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latin typeface="Arial" charset="0"/>
              </a:rPr>
              <a:t>ООО</a:t>
            </a:r>
            <a:endParaRPr lang="ru-RU" altLang="ru-RU" sz="2400" b="0">
              <a:latin typeface="Arial" charset="0"/>
            </a:endParaRPr>
          </a:p>
        </p:txBody>
      </p:sp>
      <p:sp>
        <p:nvSpPr>
          <p:cNvPr id="3082" name="Oval 52"/>
          <p:cNvSpPr>
            <a:spLocks noChangeArrowheads="1"/>
          </p:cNvSpPr>
          <p:nvPr/>
        </p:nvSpPr>
        <p:spPr bwMode="auto">
          <a:xfrm>
            <a:off x="571500" y="4857750"/>
            <a:ext cx="8143875" cy="1000125"/>
          </a:xfrm>
          <a:prstGeom prst="ellipse">
            <a:avLst/>
          </a:prstGeom>
          <a:solidFill>
            <a:srgbClr val="1CEC3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latin typeface="Arial" charset="0"/>
              </a:rPr>
              <a:t>Работа с текстом: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latin typeface="Arial" charset="0"/>
              </a:rPr>
              <a:t>преобразование и интерпретация</a:t>
            </a:r>
            <a:endParaRPr lang="ru-RU" altLang="ru-RU" sz="2400" b="0">
              <a:latin typeface="Arial" charset="0"/>
            </a:endParaRPr>
          </a:p>
        </p:txBody>
      </p:sp>
      <p:sp>
        <p:nvSpPr>
          <p:cNvPr id="3083" name="Oval 55"/>
          <p:cNvSpPr>
            <a:spLocks noChangeArrowheads="1"/>
          </p:cNvSpPr>
          <p:nvPr/>
        </p:nvSpPr>
        <p:spPr bwMode="auto">
          <a:xfrm>
            <a:off x="428625" y="5929313"/>
            <a:ext cx="8358188" cy="928687"/>
          </a:xfrm>
          <a:prstGeom prst="ellipse">
            <a:avLst/>
          </a:prstGeom>
          <a:solidFill>
            <a:srgbClr val="75FFD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latin typeface="Arial" charset="0"/>
              </a:rPr>
              <a:t>Работа с текстом: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latin typeface="Arial" charset="0"/>
              </a:rPr>
              <a:t>оценка информации</a:t>
            </a:r>
            <a:endParaRPr lang="ru-RU" altLang="ru-RU" sz="2400" b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4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3200" b="1" dirty="0" smtClean="0"/>
              <a:t/>
            </a:r>
            <a:br>
              <a:rPr lang="ru-RU" altLang="ru-RU" sz="3200" b="1" dirty="0" smtClean="0"/>
            </a:br>
            <a:r>
              <a:rPr lang="ru-RU" altLang="ru-RU" sz="3200" b="1" dirty="0" smtClean="0"/>
              <a:t/>
            </a:r>
            <a:br>
              <a:rPr lang="ru-RU" altLang="ru-RU" sz="3200" b="1" dirty="0" smtClean="0"/>
            </a:br>
            <a:r>
              <a:rPr lang="ru-RU" altLang="ru-RU" sz="3200" b="1" dirty="0" smtClean="0">
                <a:solidFill>
                  <a:schemeClr val="tx1"/>
                </a:solidFill>
              </a:rPr>
              <a:t> НОО           ООО    </a:t>
            </a:r>
            <a:r>
              <a:rPr lang="ru-RU" altLang="ru-RU" sz="3200" b="1" dirty="0" smtClean="0">
                <a:solidFill>
                  <a:schemeClr val="tx2">
                    <a:lumMod val="50000"/>
                  </a:schemeClr>
                </a:solidFill>
              </a:rPr>
              <a:t>Работа с текстом: </a:t>
            </a:r>
            <a:br>
              <a:rPr lang="ru-RU" altLang="ru-RU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altLang="ru-RU" sz="3200" dirty="0" smtClean="0">
                <a:solidFill>
                  <a:schemeClr val="tx2">
                    <a:lumMod val="50000"/>
                  </a:schemeClr>
                </a:solidFill>
              </a:rPr>
              <a:t>преобразование и</a:t>
            </a:r>
            <a:r>
              <a:rPr lang="ru-RU" altLang="ru-RU" sz="32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3200" dirty="0" smtClean="0">
                <a:solidFill>
                  <a:schemeClr val="tx2">
                    <a:lumMod val="50000"/>
                  </a:schemeClr>
                </a:solidFill>
              </a:rPr>
              <a:t>интерпретация</a:t>
            </a:r>
            <a:br>
              <a:rPr lang="ru-RU" altLang="ru-RU" sz="32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altLang="ru-RU" sz="3200" b="1" dirty="0" smtClean="0"/>
              <a:t/>
            </a:r>
            <a:br>
              <a:rPr lang="ru-RU" altLang="ru-RU" sz="3200" b="1" dirty="0" smtClean="0"/>
            </a:br>
            <a:endParaRPr lang="ru-RU" altLang="ru-RU" sz="3200" b="1" dirty="0" smtClean="0"/>
          </a:p>
        </p:txBody>
      </p:sp>
      <p:graphicFrame>
        <p:nvGraphicFramePr>
          <p:cNvPr id="92163" name="Object 5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394569777"/>
              </p:ext>
            </p:extLst>
          </p:nvPr>
        </p:nvGraphicFramePr>
        <p:xfrm>
          <a:off x="71437" y="1285875"/>
          <a:ext cx="9072563" cy="550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Диаграмма" r:id="rId3" imgW="6095951" imgH="4067100" progId="MSGraph.Chart.8">
                  <p:embed followColorScheme="full"/>
                </p:oleObj>
              </mc:Choice>
              <mc:Fallback>
                <p:oleObj name="Диаграмма" r:id="rId3" imgW="6095951" imgH="40671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" y="1285875"/>
                        <a:ext cx="9072563" cy="5500687"/>
                      </a:xfrm>
                      <a:prstGeom prst="rect">
                        <a:avLst/>
                      </a:prstGeom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64" name="AutoShape 7"/>
          <p:cNvSpPr>
            <a:spLocks noChangeArrowheads="1"/>
          </p:cNvSpPr>
          <p:nvPr/>
        </p:nvSpPr>
        <p:spPr bwMode="auto">
          <a:xfrm>
            <a:off x="357188" y="2071688"/>
            <a:ext cx="3714750" cy="115887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0"/>
              <a:t>-соотносить факты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0"/>
              <a:t> с общей идеей текста</a:t>
            </a:r>
          </a:p>
        </p:txBody>
      </p:sp>
      <p:sp>
        <p:nvSpPr>
          <p:cNvPr id="92165" name="AutoShape 8"/>
          <p:cNvSpPr>
            <a:spLocks noChangeArrowheads="1"/>
          </p:cNvSpPr>
          <p:nvPr/>
        </p:nvSpPr>
        <p:spPr bwMode="auto">
          <a:xfrm>
            <a:off x="5072063" y="3643313"/>
            <a:ext cx="3714750" cy="78581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/>
              <a:t>- </a:t>
            </a:r>
            <a:r>
              <a:rPr lang="ru-RU" altLang="ru-RU" sz="2400" b="0" dirty="0"/>
              <a:t>обнаруживать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0" dirty="0"/>
              <a:t>в тексте доводы</a:t>
            </a:r>
          </a:p>
        </p:txBody>
      </p:sp>
      <p:sp>
        <p:nvSpPr>
          <p:cNvPr id="92166" name="AutoShape 9"/>
          <p:cNvSpPr>
            <a:spLocks noChangeArrowheads="1"/>
          </p:cNvSpPr>
          <p:nvPr/>
        </p:nvSpPr>
        <p:spPr bwMode="auto">
          <a:xfrm>
            <a:off x="428625" y="5214938"/>
            <a:ext cx="3714750" cy="107156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r>
              <a:rPr lang="ru-RU" altLang="ru-RU" sz="2400" b="0"/>
              <a:t>формулировать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0"/>
              <a:t>несложные выводы</a:t>
            </a:r>
          </a:p>
        </p:txBody>
      </p:sp>
      <p:sp>
        <p:nvSpPr>
          <p:cNvPr id="92167" name="AutoShape 10"/>
          <p:cNvSpPr>
            <a:spLocks noChangeArrowheads="1"/>
          </p:cNvSpPr>
          <p:nvPr/>
        </p:nvSpPr>
        <p:spPr bwMode="auto">
          <a:xfrm>
            <a:off x="357188" y="3357563"/>
            <a:ext cx="4142804" cy="17145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0" dirty="0"/>
              <a:t>-сопоставлять и обобщать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0" dirty="0"/>
              <a:t>содержащуюся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0" dirty="0"/>
              <a:t>в разных частях текста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0" dirty="0"/>
              <a:t> информацию </a:t>
            </a:r>
          </a:p>
        </p:txBody>
      </p:sp>
      <p:sp>
        <p:nvSpPr>
          <p:cNvPr id="92168" name="AutoShape 7"/>
          <p:cNvSpPr>
            <a:spLocks noChangeArrowheads="1"/>
          </p:cNvSpPr>
          <p:nvPr/>
        </p:nvSpPr>
        <p:spPr bwMode="auto">
          <a:xfrm>
            <a:off x="4644009" y="2286000"/>
            <a:ext cx="4214241" cy="128587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r>
              <a:rPr lang="ru-RU" altLang="ru-RU" sz="2400" b="0" dirty="0"/>
              <a:t> сравнивать и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0" dirty="0"/>
              <a:t>противопоставлять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0" dirty="0"/>
              <a:t>информацию разного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0" dirty="0"/>
              <a:t>характера</a:t>
            </a:r>
          </a:p>
        </p:txBody>
      </p:sp>
      <p:sp>
        <p:nvSpPr>
          <p:cNvPr id="92169" name="AutoShape 7"/>
          <p:cNvSpPr>
            <a:spLocks noChangeArrowheads="1"/>
          </p:cNvSpPr>
          <p:nvPr/>
        </p:nvSpPr>
        <p:spPr bwMode="auto">
          <a:xfrm>
            <a:off x="4286250" y="1357313"/>
            <a:ext cx="4429125" cy="85725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dirty="0" smtClean="0"/>
              <a:t>интерпретировать</a:t>
            </a:r>
            <a:endParaRPr lang="ru-RU" altLang="ru-RU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dirty="0"/>
              <a:t> текст:</a:t>
            </a:r>
          </a:p>
        </p:txBody>
      </p:sp>
      <p:sp>
        <p:nvSpPr>
          <p:cNvPr id="92170" name="AutoShape 7"/>
          <p:cNvSpPr>
            <a:spLocks noChangeArrowheads="1"/>
          </p:cNvSpPr>
          <p:nvPr/>
        </p:nvSpPr>
        <p:spPr bwMode="auto">
          <a:xfrm>
            <a:off x="5000625" y="4500563"/>
            <a:ext cx="3857625" cy="107156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/>
              <a:t>- </a:t>
            </a:r>
            <a:r>
              <a:rPr lang="ru-RU" altLang="ru-RU" sz="2400" b="0"/>
              <a:t>делать выводы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0"/>
              <a:t>из сформулированных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0"/>
              <a:t>посылок</a:t>
            </a:r>
          </a:p>
        </p:txBody>
      </p:sp>
      <p:sp>
        <p:nvSpPr>
          <p:cNvPr id="92171" name="AutoShape 7"/>
          <p:cNvSpPr>
            <a:spLocks noChangeArrowheads="1"/>
          </p:cNvSpPr>
          <p:nvPr/>
        </p:nvSpPr>
        <p:spPr bwMode="auto">
          <a:xfrm>
            <a:off x="4644009" y="5643563"/>
            <a:ext cx="4214242" cy="1214437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0" dirty="0"/>
              <a:t>- выводить заключение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0" dirty="0"/>
              <a:t>о намерении автора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0" dirty="0"/>
              <a:t>или главной мысли текста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dirty="0"/>
          </a:p>
        </p:txBody>
      </p:sp>
      <p:sp>
        <p:nvSpPr>
          <p:cNvPr id="92172" name="Oval 13"/>
          <p:cNvSpPr>
            <a:spLocks noChangeArrowheads="1"/>
          </p:cNvSpPr>
          <p:nvPr/>
        </p:nvSpPr>
        <p:spPr bwMode="auto">
          <a:xfrm>
            <a:off x="7000875" y="714375"/>
            <a:ext cx="1428750" cy="642938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0"/>
              <a:t>ООО</a:t>
            </a:r>
          </a:p>
        </p:txBody>
      </p:sp>
      <p:sp>
        <p:nvSpPr>
          <p:cNvPr id="92173" name="Oval 13"/>
          <p:cNvSpPr>
            <a:spLocks noChangeArrowheads="1"/>
          </p:cNvSpPr>
          <p:nvPr/>
        </p:nvSpPr>
        <p:spPr bwMode="auto">
          <a:xfrm>
            <a:off x="1357313" y="1357313"/>
            <a:ext cx="1714500" cy="714375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0"/>
              <a:t>НОО</a:t>
            </a:r>
          </a:p>
        </p:txBody>
      </p:sp>
      <p:sp>
        <p:nvSpPr>
          <p:cNvPr id="92174" name="Стрелка вправо 17"/>
          <p:cNvSpPr>
            <a:spLocks noChangeArrowheads="1"/>
          </p:cNvSpPr>
          <p:nvPr/>
        </p:nvSpPr>
        <p:spPr bwMode="auto">
          <a:xfrm>
            <a:off x="2251041" y="230188"/>
            <a:ext cx="428625" cy="484187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363808858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195263" y="228600"/>
            <a:ext cx="8662987" cy="628650"/>
          </a:xfrm>
        </p:spPr>
        <p:txBody>
          <a:bodyPr>
            <a:normAutofit fontScale="90000"/>
          </a:bodyPr>
          <a:lstStyle/>
          <a:p>
            <a:r>
              <a:rPr lang="ru-RU" altLang="ru-RU" sz="3200" b="1" dirty="0" smtClean="0"/>
              <a:t/>
            </a:r>
            <a:br>
              <a:rPr lang="ru-RU" altLang="ru-RU" sz="3200" b="1" dirty="0" smtClean="0"/>
            </a:br>
            <a:r>
              <a:rPr lang="ru-RU" altLang="ru-RU" sz="3200" b="1" dirty="0" smtClean="0"/>
              <a:t/>
            </a:r>
            <a:br>
              <a:rPr lang="ru-RU" altLang="ru-RU" sz="3200" b="1" dirty="0" smtClean="0"/>
            </a:br>
            <a:r>
              <a:rPr lang="ru-RU" altLang="ru-RU" sz="3200" b="1" dirty="0" smtClean="0">
                <a:solidFill>
                  <a:schemeClr val="tx1"/>
                </a:solidFill>
              </a:rPr>
              <a:t> НОО          ООО    </a:t>
            </a:r>
            <a:r>
              <a:rPr lang="ru-RU" altLang="ru-RU" sz="3200" b="1" dirty="0" smtClean="0">
                <a:solidFill>
                  <a:schemeClr val="tx2">
                    <a:lumMod val="50000"/>
                  </a:schemeClr>
                </a:solidFill>
              </a:rPr>
              <a:t>Работа с текстом: оценка информации </a:t>
            </a:r>
            <a:r>
              <a:rPr lang="ru-RU" altLang="ru-RU" sz="3200" b="1" dirty="0" smtClean="0"/>
              <a:t/>
            </a:r>
            <a:br>
              <a:rPr lang="ru-RU" altLang="ru-RU" sz="3200" b="1" dirty="0" smtClean="0"/>
            </a:br>
            <a:endParaRPr lang="ru-RU" altLang="ru-RU" sz="3200" b="1" dirty="0" smtClean="0"/>
          </a:p>
        </p:txBody>
      </p:sp>
      <p:graphicFrame>
        <p:nvGraphicFramePr>
          <p:cNvPr id="93187" name="Object 5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51980682"/>
              </p:ext>
            </p:extLst>
          </p:nvPr>
        </p:nvGraphicFramePr>
        <p:xfrm>
          <a:off x="0" y="1776412"/>
          <a:ext cx="9144000" cy="508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Диаграмма" r:id="rId3" imgW="6095951" imgH="4067100" progId="MSGraph.Chart.8">
                  <p:embed followColorScheme="full"/>
                </p:oleObj>
              </mc:Choice>
              <mc:Fallback>
                <p:oleObj name="Диаграмма" r:id="rId3" imgW="6095951" imgH="40671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776412"/>
                        <a:ext cx="9144000" cy="5081588"/>
                      </a:xfrm>
                      <a:prstGeom prst="rect">
                        <a:avLst/>
                      </a:prstGeom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188" name="AutoShape 7"/>
          <p:cNvSpPr>
            <a:spLocks noChangeArrowheads="1"/>
          </p:cNvSpPr>
          <p:nvPr/>
        </p:nvSpPr>
        <p:spPr bwMode="auto">
          <a:xfrm>
            <a:off x="428625" y="2071688"/>
            <a:ext cx="2857500" cy="100012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/>
              <a:t>-сопоставлять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/>
              <a:t>различные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/>
              <a:t>точки зрения</a:t>
            </a:r>
          </a:p>
        </p:txBody>
      </p:sp>
      <p:sp>
        <p:nvSpPr>
          <p:cNvPr id="93189" name="AutoShape 8"/>
          <p:cNvSpPr>
            <a:spLocks noChangeArrowheads="1"/>
          </p:cNvSpPr>
          <p:nvPr/>
        </p:nvSpPr>
        <p:spPr bwMode="auto">
          <a:xfrm>
            <a:off x="4714875" y="4714875"/>
            <a:ext cx="4143375" cy="1928813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r>
              <a:rPr lang="ru-RU" altLang="ru-RU" sz="2400"/>
              <a:t>определять достоверную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/>
              <a:t>информацию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/>
              <a:t>в случае наличия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/>
              <a:t>противоречивой или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/>
              <a:t>конфликтной ситуации</a:t>
            </a:r>
          </a:p>
        </p:txBody>
      </p:sp>
      <p:sp>
        <p:nvSpPr>
          <p:cNvPr id="93190" name="AutoShape 9"/>
          <p:cNvSpPr>
            <a:spLocks noChangeArrowheads="1"/>
          </p:cNvSpPr>
          <p:nvPr/>
        </p:nvSpPr>
        <p:spPr bwMode="auto">
          <a:xfrm>
            <a:off x="357188" y="4643438"/>
            <a:ext cx="4214812" cy="2214562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r>
              <a:rPr lang="ru-RU" altLang="ru-RU" sz="2400" dirty="0"/>
              <a:t>в процессе работы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/>
              <a:t>с одним или несколькими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/>
              <a:t>источниками выявить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/>
              <a:t>достоверную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/>
              <a:t>(противоречивую)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/>
              <a:t>информацию.</a:t>
            </a:r>
          </a:p>
        </p:txBody>
      </p:sp>
      <p:sp>
        <p:nvSpPr>
          <p:cNvPr id="93191" name="AutoShape 10"/>
          <p:cNvSpPr>
            <a:spLocks noChangeArrowheads="1"/>
          </p:cNvSpPr>
          <p:nvPr/>
        </p:nvSpPr>
        <p:spPr bwMode="auto">
          <a:xfrm>
            <a:off x="357188" y="3214688"/>
            <a:ext cx="3643312" cy="1285875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-"/>
            </a:pPr>
            <a:r>
              <a:rPr lang="ru-RU" altLang="ru-RU" sz="2400"/>
              <a:t>соотносить позицию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/>
              <a:t>автора с собственной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/>
              <a:t>точкой зрения</a:t>
            </a:r>
          </a:p>
        </p:txBody>
      </p:sp>
      <p:sp>
        <p:nvSpPr>
          <p:cNvPr id="93192" name="AutoShape 7"/>
          <p:cNvSpPr>
            <a:spLocks noChangeArrowheads="1"/>
          </p:cNvSpPr>
          <p:nvPr/>
        </p:nvSpPr>
        <p:spPr bwMode="auto">
          <a:xfrm>
            <a:off x="4429125" y="3143250"/>
            <a:ext cx="4143375" cy="150018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/>
              <a:t>-находить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/>
              <a:t>способы проверки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/>
              <a:t>противоречивой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/>
              <a:t>информации</a:t>
            </a:r>
          </a:p>
        </p:txBody>
      </p:sp>
      <p:sp>
        <p:nvSpPr>
          <p:cNvPr id="93193" name="AutoShape 7"/>
          <p:cNvSpPr>
            <a:spLocks noChangeArrowheads="1"/>
          </p:cNvSpPr>
          <p:nvPr/>
        </p:nvSpPr>
        <p:spPr bwMode="auto">
          <a:xfrm>
            <a:off x="4214813" y="2143125"/>
            <a:ext cx="4429125" cy="85725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/>
              <a:t>– критически относиться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/>
              <a:t>к рекламной информации</a:t>
            </a:r>
          </a:p>
        </p:txBody>
      </p:sp>
      <p:sp>
        <p:nvSpPr>
          <p:cNvPr id="93194" name="Oval 13"/>
          <p:cNvSpPr>
            <a:spLocks noChangeArrowheads="1"/>
          </p:cNvSpPr>
          <p:nvPr/>
        </p:nvSpPr>
        <p:spPr bwMode="auto">
          <a:xfrm>
            <a:off x="7072313" y="1285875"/>
            <a:ext cx="1285875" cy="714375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0"/>
              <a:t>ООО</a:t>
            </a:r>
          </a:p>
        </p:txBody>
      </p:sp>
      <p:sp>
        <p:nvSpPr>
          <p:cNvPr id="93195" name="Oval 13"/>
          <p:cNvSpPr>
            <a:spLocks noChangeArrowheads="1"/>
          </p:cNvSpPr>
          <p:nvPr/>
        </p:nvSpPr>
        <p:spPr bwMode="auto">
          <a:xfrm>
            <a:off x="571500" y="1357313"/>
            <a:ext cx="1357313" cy="714375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600" b="0"/>
              <a:t>НОО</a:t>
            </a:r>
          </a:p>
        </p:txBody>
      </p:sp>
      <p:sp>
        <p:nvSpPr>
          <p:cNvPr id="93196" name="Стрелка вправо 17"/>
          <p:cNvSpPr>
            <a:spLocks noChangeArrowheads="1"/>
          </p:cNvSpPr>
          <p:nvPr/>
        </p:nvSpPr>
        <p:spPr bwMode="auto">
          <a:xfrm>
            <a:off x="2035969" y="285750"/>
            <a:ext cx="428625" cy="484188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200"/>
          </a:p>
        </p:txBody>
      </p:sp>
      <p:sp>
        <p:nvSpPr>
          <p:cNvPr id="93197" name="Oval 13"/>
          <p:cNvSpPr>
            <a:spLocks noChangeArrowheads="1"/>
          </p:cNvSpPr>
          <p:nvPr/>
        </p:nvSpPr>
        <p:spPr bwMode="auto">
          <a:xfrm>
            <a:off x="2428875" y="1357313"/>
            <a:ext cx="4429125" cy="714375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/>
              <a:t>Выпускник получит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/>
              <a:t> возможность научиться:</a:t>
            </a:r>
            <a:endParaRPr lang="ru-RU" altLang="ru-RU" sz="2000" b="0"/>
          </a:p>
        </p:txBody>
      </p:sp>
    </p:spTree>
    <p:extLst>
      <p:ext uri="{BB962C8B-B14F-4D97-AF65-F5344CB8AC3E}">
        <p14:creationId xmlns:p14="http://schemas.microsoft.com/office/powerpoint/2010/main" val="168435956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Объект 2"/>
          <p:cNvSpPr>
            <a:spLocks noGrp="1"/>
          </p:cNvSpPr>
          <p:nvPr>
            <p:ph idx="1"/>
          </p:nvPr>
        </p:nvSpPr>
        <p:spPr>
          <a:xfrm>
            <a:off x="153131" y="1988840"/>
            <a:ext cx="8986838" cy="446449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ru-RU" altLang="ru-RU" sz="3200" b="1" dirty="0" smtClean="0"/>
              <a:t>По целевой направленности:</a:t>
            </a:r>
          </a:p>
          <a:p>
            <a:pPr>
              <a:lnSpc>
                <a:spcPct val="90000"/>
              </a:lnSpc>
            </a:pPr>
            <a:r>
              <a:rPr lang="ru-RU" altLang="ru-RU" sz="3200" dirty="0" smtClean="0"/>
              <a:t>Ознакомительное (70% понимания)</a:t>
            </a:r>
          </a:p>
          <a:p>
            <a:pPr>
              <a:lnSpc>
                <a:spcPct val="90000"/>
              </a:lnSpc>
            </a:pPr>
            <a:r>
              <a:rPr lang="ru-RU" altLang="ru-RU" sz="3200" dirty="0" smtClean="0"/>
              <a:t>Изучающее (100% понимания)</a:t>
            </a:r>
          </a:p>
          <a:p>
            <a:pPr>
              <a:lnSpc>
                <a:spcPct val="90000"/>
              </a:lnSpc>
            </a:pPr>
            <a:r>
              <a:rPr lang="ru-RU" altLang="ru-RU" sz="3200" dirty="0" smtClean="0"/>
              <a:t>Просмотровое (общая идея)</a:t>
            </a:r>
          </a:p>
          <a:p>
            <a:pPr>
              <a:lnSpc>
                <a:spcPct val="90000"/>
              </a:lnSpc>
            </a:pPr>
            <a:r>
              <a:rPr lang="ru-RU" altLang="ru-RU" sz="3200" dirty="0" smtClean="0"/>
              <a:t>Поисковое (конкретные факты)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3200" b="1" dirty="0" smtClean="0"/>
              <a:t>По способу раскрытия содержания: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3200" dirty="0" smtClean="0"/>
              <a:t>- аналитическое-синтетическое;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3200" dirty="0" smtClean="0"/>
              <a:t>- переводное-</a:t>
            </a:r>
            <a:r>
              <a:rPr lang="ru-RU" altLang="ru-RU" sz="3200" dirty="0" err="1" smtClean="0"/>
              <a:t>беспереводное</a:t>
            </a:r>
            <a:endParaRPr lang="ru-RU" altLang="ru-RU" sz="3200" dirty="0" smtClean="0"/>
          </a:p>
        </p:txBody>
      </p:sp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107950" y="115888"/>
            <a:ext cx="8878888" cy="1296888"/>
          </a:xfrm>
        </p:spPr>
        <p:txBody>
          <a:bodyPr>
            <a:normAutofit/>
          </a:bodyPr>
          <a:lstStyle/>
          <a:p>
            <a:r>
              <a:rPr lang="ru-RU" altLang="ru-RU" dirty="0" smtClean="0"/>
              <a:t>Виды чтения на уроках ИЯ </a:t>
            </a:r>
          </a:p>
        </p:txBody>
      </p:sp>
    </p:spTree>
    <p:extLst>
      <p:ext uri="{BB962C8B-B14F-4D97-AF65-F5344CB8AC3E}">
        <p14:creationId xmlns:p14="http://schemas.microsoft.com/office/powerpoint/2010/main" val="64761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AutoShape 5"/>
          <p:cNvSpPr>
            <a:spLocks noChangeArrowheads="1"/>
          </p:cNvSpPr>
          <p:nvPr/>
        </p:nvSpPr>
        <p:spPr bwMode="gray">
          <a:xfrm>
            <a:off x="3441263" y="186577"/>
            <a:ext cx="5500688" cy="3761328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 w="12700" algn="ctr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4pPr>
            <a:lvl5pPr eaLnBrk="0" hangingPunct="0">
              <a:spcBef>
                <a:spcPts val="450"/>
              </a:spcBef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5pPr>
            <a:lvl6pPr marL="25146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6pPr>
            <a:lvl7pPr marL="29718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7pPr>
            <a:lvl8pPr marL="34290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8pPr>
            <a:lvl9pPr marL="38862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ru-RU" altLang="ru-RU" sz="18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15364" name="AutoShape 8"/>
          <p:cNvSpPr>
            <a:spLocks noChangeArrowheads="1"/>
          </p:cNvSpPr>
          <p:nvPr/>
        </p:nvSpPr>
        <p:spPr bwMode="gray">
          <a:xfrm rot="5400000">
            <a:off x="2748120" y="3691732"/>
            <a:ext cx="865187" cy="431800"/>
          </a:xfrm>
          <a:prstGeom prst="upArrow">
            <a:avLst>
              <a:gd name="adj1" fmla="val 50093"/>
              <a:gd name="adj2" fmla="val 54046"/>
            </a:avLst>
          </a:prstGeom>
          <a:gradFill rotWithShape="1">
            <a:gsLst>
              <a:gs pos="0">
                <a:srgbClr val="336699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4pPr>
            <a:lvl5pPr eaLnBrk="0" hangingPunct="0">
              <a:spcBef>
                <a:spcPts val="450"/>
              </a:spcBef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5pPr>
            <a:lvl6pPr marL="25146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6pPr>
            <a:lvl7pPr marL="29718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7pPr>
            <a:lvl8pPr marL="34290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8pPr>
            <a:lvl9pPr marL="38862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ru-RU" altLang="ru-RU" sz="18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15365" name="Rectangle 11"/>
          <p:cNvSpPr>
            <a:spLocks noChangeArrowheads="1"/>
          </p:cNvSpPr>
          <p:nvPr/>
        </p:nvSpPr>
        <p:spPr bwMode="black">
          <a:xfrm>
            <a:off x="3777456" y="195822"/>
            <a:ext cx="4826991" cy="39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800"/>
              </a:spcBef>
              <a:defRPr sz="32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4pPr>
            <a:lvl5pPr eaLnBrk="0" hangingPunct="0">
              <a:spcBef>
                <a:spcPts val="450"/>
              </a:spcBef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5pPr>
            <a:lvl6pPr marL="25146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6pPr>
            <a:lvl7pPr marL="29718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7pPr>
            <a:lvl8pPr marL="34290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8pPr>
            <a:lvl9pPr marL="38862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ru-RU" altLang="ru-RU" sz="2800" b="1" dirty="0">
                <a:solidFill>
                  <a:srgbClr val="C00000"/>
                </a:solidFill>
                <a:latin typeface="Arial" charset="0"/>
                <a:cs typeface="Arial" charset="0"/>
              </a:rPr>
              <a:t>Просмотровое чтение направлено на получение самого общего представления о содержании текста. Учащийся ищет в тексте лишь интересующую его </a:t>
            </a:r>
            <a:r>
              <a:rPr lang="ru-RU" altLang="ru-RU" sz="28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информацию</a:t>
            </a:r>
            <a:endParaRPr lang="ru-RU" altLang="ru-RU" sz="2400" dirty="0">
              <a:solidFill>
                <a:srgbClr val="C00000"/>
              </a:solidFill>
              <a:latin typeface="Arial" charset="0"/>
              <a:cs typeface="Arial" charset="0"/>
            </a:endParaRPr>
          </a:p>
          <a:p>
            <a:pPr algn="ctr" eaLnBrk="1" hangingPunct="1">
              <a:spcBef>
                <a:spcPct val="0"/>
              </a:spcBef>
            </a:pPr>
            <a:r>
              <a:rPr lang="en-US" altLang="ru-RU" sz="2400" dirty="0">
                <a:solidFill>
                  <a:schemeClr val="tx1"/>
                </a:solidFill>
                <a:latin typeface="Arial" charset="0"/>
                <a:cs typeface="Arial" charset="0"/>
              </a:rPr>
              <a:t>.</a:t>
            </a:r>
          </a:p>
        </p:txBody>
      </p:sp>
      <p:sp>
        <p:nvSpPr>
          <p:cNvPr id="15366" name="AutoShape 13"/>
          <p:cNvSpPr>
            <a:spLocks noChangeArrowheads="1"/>
          </p:cNvSpPr>
          <p:nvPr/>
        </p:nvSpPr>
        <p:spPr bwMode="invGray">
          <a:xfrm>
            <a:off x="214313" y="2000250"/>
            <a:ext cx="2643187" cy="2928938"/>
          </a:xfrm>
          <a:prstGeom prst="roundRect">
            <a:avLst>
              <a:gd name="adj" fmla="val 16667"/>
            </a:avLst>
          </a:prstGeom>
          <a:solidFill>
            <a:schemeClr val="tx2">
              <a:lumMod val="60000"/>
              <a:lumOff val="40000"/>
            </a:schemeClr>
          </a:solidFill>
          <a:ln w="38100" algn="ctr">
            <a:solidFill>
              <a:srgbClr val="FFFFFF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4pPr>
            <a:lvl5pPr eaLnBrk="0" hangingPunct="0">
              <a:spcBef>
                <a:spcPts val="450"/>
              </a:spcBef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5pPr>
            <a:lvl6pPr marL="25146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6pPr>
            <a:lvl7pPr marL="29718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7pPr>
            <a:lvl8pPr marL="34290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8pPr>
            <a:lvl9pPr marL="38862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n-US" altLang="ru-RU" sz="2400" b="1" dirty="0">
                <a:solidFill>
                  <a:schemeClr val="tx1"/>
                </a:solidFill>
                <a:latin typeface="Arial" charset="0"/>
                <a:cs typeface="Arial" charset="0"/>
              </a:rPr>
              <a:t>Reading for </a:t>
            </a:r>
          </a:p>
          <a:p>
            <a:pPr algn="ctr" eaLnBrk="1" hangingPunct="1">
              <a:spcBef>
                <a:spcPct val="0"/>
              </a:spcBef>
            </a:pPr>
            <a:r>
              <a:rPr lang="en-US" altLang="ru-RU" sz="2400" b="1" dirty="0">
                <a:solidFill>
                  <a:schemeClr val="tx1"/>
                </a:solidFill>
                <a:latin typeface="Arial" charset="0"/>
                <a:cs typeface="Arial" charset="0"/>
              </a:rPr>
              <a:t>specific </a:t>
            </a:r>
          </a:p>
          <a:p>
            <a:pPr algn="ctr" eaLnBrk="1" hangingPunct="1">
              <a:spcBef>
                <a:spcPct val="0"/>
              </a:spcBef>
            </a:pPr>
            <a:r>
              <a:rPr lang="en-US" altLang="ru-RU" sz="2400" b="1" dirty="0">
                <a:solidFill>
                  <a:schemeClr val="tx1"/>
                </a:solidFill>
                <a:latin typeface="Arial" charset="0"/>
                <a:cs typeface="Arial" charset="0"/>
              </a:rPr>
              <a:t>information</a:t>
            </a:r>
          </a:p>
          <a:p>
            <a:pPr algn="ctr" eaLnBrk="1" hangingPunct="1">
              <a:spcBef>
                <a:spcPct val="0"/>
              </a:spcBef>
            </a:pPr>
            <a:r>
              <a:rPr lang="en-US" altLang="ru-RU" sz="2400" b="1" dirty="0">
                <a:solidFill>
                  <a:schemeClr val="tx1"/>
                </a:solidFill>
                <a:latin typeface="Arial" charset="0"/>
                <a:cs typeface="Arial" charset="0"/>
              </a:rPr>
              <a:t> or scanning</a:t>
            </a:r>
            <a:endParaRPr lang="ru-RU" altLang="ru-RU" sz="2400" b="1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gray">
          <a:xfrm>
            <a:off x="3563887" y="4104584"/>
            <a:ext cx="5378063" cy="2726112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 w="12700" algn="ctr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ts val="800"/>
              </a:spcBef>
              <a:defRPr sz="32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1pPr>
            <a:lvl2pPr eaLnBrk="0" hangingPunct="0">
              <a:spcBef>
                <a:spcPts val="700"/>
              </a:spcBef>
              <a:defRPr sz="28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2pPr>
            <a:lvl3pPr eaLnBrk="0" hangingPunct="0">
              <a:spcBef>
                <a:spcPts val="600"/>
              </a:spcBef>
              <a:defRPr sz="24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3pPr>
            <a:lvl4pPr eaLnBrk="0" hangingPunct="0">
              <a:spcBef>
                <a:spcPts val="500"/>
              </a:spcBef>
              <a:defRPr sz="2000"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4pPr>
            <a:lvl5pPr eaLnBrk="0" hangingPunct="0">
              <a:spcBef>
                <a:spcPts val="450"/>
              </a:spcBef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5pPr>
            <a:lvl6pPr marL="25146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6pPr>
            <a:lvl7pPr marL="29718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7pPr>
            <a:lvl8pPr marL="34290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8pPr>
            <a:lvl9pPr marL="3886200" indent="-228600" defTabSz="449263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>
                <a:solidFill>
                  <a:srgbClr val="4E3B30"/>
                </a:solidFill>
                <a:latin typeface="Franklin Gothic Book" pitchFamily="32" charset="0"/>
                <a:ea typeface="微软雅黑" pitchFamily="3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ru-RU" altLang="ru-RU" sz="18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77455" y="4337101"/>
            <a:ext cx="482699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Скорость просмотрового чтения не должна быть ниже 500 слов  в минуту</a:t>
            </a:r>
          </a:p>
        </p:txBody>
      </p:sp>
    </p:spTree>
    <p:extLst>
      <p:ext uri="{BB962C8B-B14F-4D97-AF65-F5344CB8AC3E}">
        <p14:creationId xmlns:p14="http://schemas.microsoft.com/office/powerpoint/2010/main" val="339081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130</TotalTime>
  <Words>752</Words>
  <Application>Microsoft Office PowerPoint</Application>
  <PresentationFormat>Экран (4:3)</PresentationFormat>
  <Paragraphs>172</Paragraphs>
  <Slides>19</Slides>
  <Notes>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Твердый переплет</vt:lpstr>
      <vt:lpstr>Диаграмма</vt:lpstr>
      <vt:lpstr>Обеспечение преемственности в целях, содержании, формах и способах итогового контроля в обучении иностранному языку в начальной, средней и старшей школе на примере смыслового чтения</vt:lpstr>
      <vt:lpstr>Почему чтение?</vt:lpstr>
      <vt:lpstr>Перегруженность внимания </vt:lpstr>
      <vt:lpstr>Новый ФГОС как ответ на вызов времени</vt:lpstr>
      <vt:lpstr>  Смысловое чтение                                              </vt:lpstr>
      <vt:lpstr>   НОО           ООО    Работа с текстом:  преобразование и интерпретация  </vt:lpstr>
      <vt:lpstr>   НОО          ООО    Работа с текстом: оценка информации  </vt:lpstr>
      <vt:lpstr>Виды чтения на уроках 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Метапредметный результат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14</cp:revision>
  <dcterms:created xsi:type="dcterms:W3CDTF">2015-08-23T19:11:10Z</dcterms:created>
  <dcterms:modified xsi:type="dcterms:W3CDTF">2015-09-07T20:28:58Z</dcterms:modified>
</cp:coreProperties>
</file>