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44" r:id="rId2"/>
    <p:sldId id="262" r:id="rId3"/>
    <p:sldId id="266" r:id="rId4"/>
    <p:sldId id="265" r:id="rId5"/>
    <p:sldId id="300" r:id="rId6"/>
    <p:sldId id="301" r:id="rId7"/>
    <p:sldId id="302" r:id="rId8"/>
    <p:sldId id="303" r:id="rId9"/>
    <p:sldId id="305" r:id="rId10"/>
    <p:sldId id="306" r:id="rId11"/>
    <p:sldId id="267" r:id="rId12"/>
    <p:sldId id="311" r:id="rId13"/>
    <p:sldId id="279" r:id="rId14"/>
    <p:sldId id="337" r:id="rId15"/>
    <p:sldId id="316" r:id="rId16"/>
    <p:sldId id="340" r:id="rId17"/>
    <p:sldId id="326" r:id="rId18"/>
    <p:sldId id="317" r:id="rId19"/>
    <p:sldId id="339" r:id="rId20"/>
    <p:sldId id="318" r:id="rId21"/>
    <p:sldId id="319" r:id="rId22"/>
    <p:sldId id="320" r:id="rId23"/>
    <p:sldId id="291" r:id="rId24"/>
    <p:sldId id="294" r:id="rId25"/>
    <p:sldId id="295" r:id="rId26"/>
    <p:sldId id="296" r:id="rId27"/>
    <p:sldId id="297" r:id="rId28"/>
    <p:sldId id="312" r:id="rId29"/>
    <p:sldId id="315" r:id="rId30"/>
    <p:sldId id="31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A885C-8442-448D-BB28-2F494A64ED54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A4BD7-E82A-4516-B030-BB33FBC2B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A4BD7-E82A-4516-B030-BB33FBC2B01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17F09-447D-446A-8B0B-9B8C52F9EB9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3041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17F09-447D-446A-8B0B-9B8C52F9EB9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972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17F09-447D-446A-8B0B-9B8C52F9EB9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6153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17F09-447D-446A-8B0B-9B8C52F9EB9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3249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17F09-447D-446A-8B0B-9B8C52F9EB9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7210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Щелчок</a:t>
            </a:r>
            <a:r>
              <a:rPr lang="ru-RU" baseline="0" dirty="0" smtClean="0"/>
              <a:t> по картинке</a:t>
            </a:r>
            <a:r>
              <a:rPr lang="ru-RU" dirty="0" smtClean="0"/>
              <a:t>, являющейся продолжением</a:t>
            </a:r>
            <a:r>
              <a:rPr lang="ru-RU" baseline="0" dirty="0" smtClean="0"/>
              <a:t> фраз «Молитва в камне - …», «Молитва в красках - …», «Молитва в звуках - …» , переставит изображения в нужном порядке и установит нужную связь.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Щелчок по свитку «Литература» - откроет итоговую фразу и выдержки из литературных текстов. Триггер здесь может вернуть Вас и к предыдущему этапу работы, если в том появится нужда (повторный щелчок по свитку).</a:t>
            </a:r>
          </a:p>
          <a:p>
            <a:r>
              <a:rPr lang="ru-RU" baseline="0" dirty="0" smtClean="0"/>
              <a:t>Неправильные ответы или посторонние щелчки по любой из картинок запускают звуковой сигнал «Ошибка». </a:t>
            </a:r>
          </a:p>
          <a:p>
            <a:r>
              <a:rPr lang="ru-RU" baseline="0" dirty="0" smtClean="0"/>
              <a:t>Переход к следующему слайду – стрелка на клавиатуре или щелчок по центральной части слайда.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D5256-1860-49E3-9E6A-FD7039E91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804B4-8D9C-40A2-8C3B-4BF69542F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4902D-544C-4B0F-ACEB-AA7F24CF2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985C2-CC0C-4DCE-BAE6-C6DCD922C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5" r:id="rId14"/>
    <p:sldLayoutId id="2147483666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6.png"/><Relationship Id="rId12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dros\Desktop\&#1052;&#1091;&#1079;&#1099;&#1082;&#1072;%205-7\&#1052;&#1091;&#1079;&#1099;&#1082;&#1072;%205%20&#1082;&#1083;&#1072;&#1089;&#1089;\24.%20&#1050;&#1086;&#1083;&#1086;&#1082;&#1086;&#1083;&#1100;&#1085;&#1099;&#1077;%20&#1079;&#1074;&#1086;&#1085;&#1099;%20&#1074;%20&#1084;&#1091;&#1079;&#1099;&#1082;&#1077;%20&#1080;%20&#1080;&#1079;&#1086;&#1073;&#1088;&#1072;&#1079;&#1080;&#1090;&#1077;&#1083;&#1100;&#1085;&#1086;&#1084;%20&#1080;&#1089;&#1082;&#1091;&#1089;&#1089;&#1090;&#1074;&#1077;\&#1053;&#1077;&#1074;&#1077;&#1088;&#1085;&#1099;&#1081;%20&#1086;&#1090;&#1074;&#1077;&#1090;.mp3" TargetMode="External"/><Relationship Id="rId6" Type="http://schemas.openxmlformats.org/officeDocument/2006/relationships/image" Target="../media/image55.png"/><Relationship Id="rId11" Type="http://schemas.openxmlformats.org/officeDocument/2006/relationships/image" Target="../media/image60.jpeg"/><Relationship Id="rId5" Type="http://schemas.openxmlformats.org/officeDocument/2006/relationships/image" Target="../media/image54.pn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Relationship Id="rId1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10.jpeg"/><Relationship Id="rId3" Type="http://schemas.openxmlformats.org/officeDocument/2006/relationships/slide" Target="slide11.xml"/><Relationship Id="rId7" Type="http://schemas.openxmlformats.org/officeDocument/2006/relationships/image" Target="../media/image6.jpeg"/><Relationship Id="rId12" Type="http://schemas.openxmlformats.org/officeDocument/2006/relationships/slide" Target="slide21.xml"/><Relationship Id="rId2" Type="http://schemas.openxmlformats.org/officeDocument/2006/relationships/slide" Target="slide3.xml"/><Relationship Id="rId16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9.jpeg"/><Relationship Id="rId5" Type="http://schemas.openxmlformats.org/officeDocument/2006/relationships/slide" Target="slide12.xml"/><Relationship Id="rId15" Type="http://schemas.openxmlformats.org/officeDocument/2006/relationships/image" Target="../media/image11.jpeg"/><Relationship Id="rId10" Type="http://schemas.openxmlformats.org/officeDocument/2006/relationships/image" Target="../media/image8.jpeg"/><Relationship Id="rId4" Type="http://schemas.openxmlformats.org/officeDocument/2006/relationships/slide" Target="slide4.xml"/><Relationship Id="rId9" Type="http://schemas.openxmlformats.org/officeDocument/2006/relationships/image" Target="../media/image7.jpeg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5.jpeg"/><Relationship Id="rId18" Type="http://schemas.openxmlformats.org/officeDocument/2006/relationships/image" Target="../media/image18.png"/><Relationship Id="rId3" Type="http://schemas.openxmlformats.org/officeDocument/2006/relationships/slide" Target="slide3.xml"/><Relationship Id="rId7" Type="http://schemas.openxmlformats.org/officeDocument/2006/relationships/image" Target="../media/image13.jpeg"/><Relationship Id="rId12" Type="http://schemas.openxmlformats.org/officeDocument/2006/relationships/slide" Target="slide8.xml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slide" Target="slide6.xml"/><Relationship Id="rId19" Type="http://schemas.openxmlformats.org/officeDocument/2006/relationships/image" Target="../media/image19.png"/><Relationship Id="rId4" Type="http://schemas.openxmlformats.org/officeDocument/2006/relationships/slide" Target="slide2.xml"/><Relationship Id="rId9" Type="http://schemas.openxmlformats.org/officeDocument/2006/relationships/slide" Target="slide5.xml"/><Relationship Id="rId14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8.png"/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6.png"/><Relationship Id="rId5" Type="http://schemas.openxmlformats.org/officeDocument/2006/relationships/image" Target="../media/image32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1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Сретенские чтения\каптинки 1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9700"/>
            <a:ext cx="9144000" cy="69977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39552" y="4365104"/>
            <a:ext cx="5544616" cy="360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539552" y="404664"/>
            <a:ext cx="5544616" cy="1152128"/>
          </a:xfrm>
          <a:prstGeom prst="flowChartDocumen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web-lib.info/uploads/posts/thumbs/1197035998_1.jpg"/>
          <p:cNvPicPr>
            <a:picLocks noChangeAspect="1" noChangeArrowheads="1"/>
          </p:cNvPicPr>
          <p:nvPr/>
        </p:nvPicPr>
        <p:blipFill>
          <a:blip r:embed="rId3" cstate="print"/>
          <a:srcRect l="5351" t="40889" r="6355" b="9333"/>
          <a:stretch>
            <a:fillRect/>
          </a:stretch>
        </p:blipFill>
        <p:spPr bwMode="auto">
          <a:xfrm>
            <a:off x="2771800" y="1556792"/>
            <a:ext cx="3394663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219200" y="404664"/>
            <a:ext cx="6400800" cy="12717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AB4F5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2068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yrillicOld" pitchFamily="2" charset="0"/>
                <a:cs typeface="Times New Roman" pitchFamily="18" charset="0"/>
              </a:rPr>
              <a:t>Становление и развитие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yrillicOld" pitchFamily="2" charset="0"/>
                <a:cs typeface="Times New Roman" pitchFamily="18" charset="0"/>
              </a:rPr>
              <a:t>русской духовной музыки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yrillicOld" pitchFamily="2" charset="0"/>
              <a:cs typeface="Times New Roman" pitchFamily="18" charset="0"/>
            </a:endParaRPr>
          </a:p>
        </p:txBody>
      </p:sp>
      <p:pic>
        <p:nvPicPr>
          <p:cNvPr id="5" name="Picture 7" descr="G:\слав.gif"/>
          <p:cNvPicPr>
            <a:picLocks noChangeAspect="1" noChangeArrowheads="1"/>
          </p:cNvPicPr>
          <p:nvPr/>
        </p:nvPicPr>
        <p:blipFill>
          <a:blip r:embed="rId4" cstate="print"/>
          <a:srcRect t="274" r="2941" b="1737"/>
          <a:stretch>
            <a:fillRect/>
          </a:stretch>
        </p:blipFill>
        <p:spPr bwMode="auto">
          <a:xfrm>
            <a:off x="467544" y="1628800"/>
            <a:ext cx="2971800" cy="3016827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картинки осень\hello_html_m23fc43e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764704"/>
            <a:ext cx="942189" cy="535163"/>
          </a:xfrm>
          <a:prstGeom prst="rect">
            <a:avLst/>
          </a:prstGeom>
          <a:noFill/>
        </p:spPr>
      </p:pic>
      <p:pic>
        <p:nvPicPr>
          <p:cNvPr id="10" name="Picture 6" descr="C:\Users\Пользователь\Desktop\педсовет. подборка\ангелок 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052735"/>
            <a:ext cx="1008112" cy="83742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835696" y="4365104"/>
            <a:ext cx="49685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atin typeface="Palatino Linotype" pitchFamily="18" charset="0"/>
                <a:cs typeface="Times New Roman" pitchFamily="18" charset="0"/>
              </a:rPr>
              <a:t>Методическое пособие</a:t>
            </a:r>
            <a:endParaRPr lang="ru-RU" b="1" dirty="0" smtClean="0">
              <a:latin typeface="Palatino Linotype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dirty="0" smtClean="0">
                <a:latin typeface="Palatino Linotype" pitchFamily="18" charset="0"/>
                <a:cs typeface="Times New Roman" pitchFamily="18" charset="0"/>
              </a:rPr>
              <a:t>Автор:</a:t>
            </a:r>
          </a:p>
          <a:p>
            <a:pPr algn="ctr">
              <a:defRPr/>
            </a:pPr>
            <a:r>
              <a:rPr lang="ru-RU" dirty="0" err="1" smtClean="0">
                <a:latin typeface="Palatino Linotype" pitchFamily="18" charset="0"/>
                <a:cs typeface="Times New Roman" pitchFamily="18" charset="0"/>
              </a:rPr>
              <a:t>С.А.Заседко</a:t>
            </a:r>
            <a:r>
              <a:rPr lang="ru-RU" dirty="0" smtClean="0">
                <a:latin typeface="Palatino Linotype" pitchFamily="18" charset="0"/>
                <a:cs typeface="Times New Roman" pitchFamily="18" charset="0"/>
              </a:rPr>
              <a:t>, </a:t>
            </a:r>
          </a:p>
          <a:p>
            <a:pPr algn="ctr">
              <a:defRPr/>
            </a:pPr>
            <a:r>
              <a:rPr lang="ru-RU" dirty="0" smtClean="0">
                <a:latin typeface="Palatino Linotype" pitchFamily="18" charset="0"/>
                <a:cs typeface="Times New Roman" pitchFamily="18" charset="0"/>
              </a:rPr>
              <a:t>учитель музыки </a:t>
            </a:r>
          </a:p>
          <a:p>
            <a:pPr algn="ctr">
              <a:defRPr/>
            </a:pPr>
            <a:r>
              <a:rPr lang="ru-RU" dirty="0" smtClean="0">
                <a:latin typeface="Palatino Linotype" pitchFamily="18" charset="0"/>
                <a:cs typeface="Times New Roman" pitchFamily="18" charset="0"/>
              </a:rPr>
              <a:t>МБОУ «СОШ № 5»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251520" y="332656"/>
            <a:ext cx="4608512" cy="6262464"/>
            <a:chOff x="81" y="54"/>
            <a:chExt cx="11700" cy="16740"/>
          </a:xfrm>
        </p:grpSpPr>
        <p:pic>
          <p:nvPicPr>
            <p:cNvPr id="266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t="1807"/>
            <a:stretch>
              <a:fillRect/>
            </a:stretch>
          </p:blipFill>
          <p:spPr bwMode="auto">
            <a:xfrm>
              <a:off x="81" y="3294"/>
              <a:ext cx="11700" cy="1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" y="54"/>
              <a:ext cx="11700" cy="3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7668344" y="5949280"/>
            <a:ext cx="115212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НАЗАД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076056" y="548680"/>
            <a:ext cx="3610744" cy="403244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Какой самый древний жанр русской музыки?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С чего началась народная русская музыка?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Почему восточных славян называли </a:t>
            </a:r>
            <a:r>
              <a:rPr kumimoji="0" lang="ru-RU" sz="24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песнелюбцами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Кто такие скоморохи? Что они делали?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Что такое застольная пеня?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640"/>
            <a:ext cx="8172400" cy="1656185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ru-RU" sz="1800" b="1" dirty="0" smtClean="0">
                <a:latin typeface="Palatino Linotype" pitchFamily="18" charset="0"/>
              </a:rPr>
              <a:t>      Духовная  музыка – это музыка, содержащая текст  религиозного характера и предназначенная для исполнения во время церковной службы или в быту (канты, духовные стихи и песни). </a:t>
            </a:r>
          </a:p>
          <a:p>
            <a:pPr>
              <a:buNone/>
              <a:defRPr/>
            </a:pPr>
            <a:r>
              <a:rPr lang="ru-RU" sz="1800" b="1" dirty="0" smtClean="0">
                <a:latin typeface="Palatino Linotype" pitchFamily="18" charset="0"/>
              </a:rPr>
              <a:t>                                                                         </a:t>
            </a:r>
            <a:r>
              <a:rPr lang="ru-RU" sz="1800" b="1" i="1" dirty="0" smtClean="0">
                <a:latin typeface="Palatino Linotype" pitchFamily="18" charset="0"/>
              </a:rPr>
              <a:t>Большая советская энциклопедия</a:t>
            </a:r>
          </a:p>
          <a:p>
            <a:pPr eaLnBrk="1" hangingPunct="1">
              <a:buNone/>
              <a:defRPr/>
            </a:pPr>
            <a:endParaRPr lang="ru-RU" sz="1800" dirty="0" smtClean="0">
              <a:latin typeface="Palatino Linotype" pitchFamily="18" charset="0"/>
            </a:endParaRPr>
          </a:p>
        </p:txBody>
      </p:sp>
      <p:pic>
        <p:nvPicPr>
          <p:cNvPr id="4" name="Picture 21" descr="3 слайд_Апостол Паве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556793"/>
            <a:ext cx="2254667" cy="28083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4365104"/>
            <a:ext cx="25922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Palatino Linotype" pitchFamily="18" charset="0"/>
              </a:rPr>
              <a:t>Святой Апостол Павел</a:t>
            </a:r>
            <a:endParaRPr lang="ru-RU" sz="1600" b="1" i="1" dirty="0">
              <a:latin typeface="Palatino Linotype" pitchFamily="18" charset="0"/>
            </a:endParaRPr>
          </a:p>
        </p:txBody>
      </p:sp>
      <p:sp>
        <p:nvSpPr>
          <p:cNvPr id="6" name="Rectangle 19"/>
          <p:cNvSpPr txBox="1">
            <a:spLocks noChangeArrowheads="1"/>
          </p:cNvSpPr>
          <p:nvPr/>
        </p:nvSpPr>
        <p:spPr>
          <a:xfrm>
            <a:off x="251520" y="5013176"/>
            <a:ext cx="2808312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Тело музыки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– звук.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Душа музыки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– законы ее развития.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Дух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 порождает к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</a:rPr>
              <a:t>жизни эти законы.</a:t>
            </a:r>
          </a:p>
        </p:txBody>
      </p:sp>
      <p:pic>
        <p:nvPicPr>
          <p:cNvPr id="8" name="Picture 8" descr="5 слайд_Икона Святой Троиц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347864" y="1556792"/>
            <a:ext cx="2573522" cy="32403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47864" y="4725144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atin typeface="Palatino Linotype" pitchFamily="18" charset="0"/>
              </a:rPr>
              <a:t>«во имя Отца и Сына и Святого Духа»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- обращенная к Богу,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- посвященная Богу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- созданная 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с помощью Бога</a:t>
            </a:r>
          </a:p>
        </p:txBody>
      </p:sp>
      <p:pic>
        <p:nvPicPr>
          <p:cNvPr id="10" name="Picture 6" descr="6 слайд_Икона Всех святых как образ Церкв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200290" y="1556792"/>
            <a:ext cx="2492777" cy="324035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56176" y="4797152"/>
            <a:ext cx="2520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Palatino Linotype" pitchFamily="18" charset="0"/>
              </a:rPr>
              <a:t>Духовная музыка </a:t>
            </a:r>
            <a:r>
              <a:rPr lang="ru-RU" b="1" dirty="0" smtClean="0">
                <a:latin typeface="Palatino Linotype" pitchFamily="18" charset="0"/>
              </a:rPr>
              <a:t>опирается </a:t>
            </a:r>
            <a:br>
              <a:rPr lang="ru-RU" b="1" dirty="0" smtClean="0">
                <a:latin typeface="Palatino Linotype" pitchFamily="18" charset="0"/>
              </a:rPr>
            </a:br>
            <a:r>
              <a:rPr lang="ru-RU" b="1" dirty="0" smtClean="0">
                <a:latin typeface="Palatino Linotype" pitchFamily="18" charset="0"/>
              </a:rPr>
              <a:t>на </a:t>
            </a:r>
          </a:p>
          <a:p>
            <a:pPr algn="ctr"/>
            <a:r>
              <a:rPr lang="ru-RU" b="1" dirty="0" smtClean="0">
                <a:latin typeface="Palatino Linotype" pitchFamily="18" charset="0"/>
              </a:rPr>
              <a:t>соборный опыт Церкви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52320" y="6237312"/>
            <a:ext cx="1224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10 слайд_Святой Роман Сладкопеве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196752"/>
            <a:ext cx="1944216" cy="272990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Преподобный Роман Сладкопевец</a:t>
            </a:r>
            <a:br>
              <a:rPr lang="ru-RU" sz="1600" b="1" dirty="0" smtClean="0">
                <a:latin typeface="Palatino Linotype" pitchFamily="18" charset="0"/>
              </a:rPr>
            </a:br>
            <a:r>
              <a:rPr lang="ru-RU" sz="1600" dirty="0" smtClean="0">
                <a:latin typeface="Palatino Linotype" pitchFamily="18" charset="0"/>
              </a:rPr>
              <a:t>(около 450 – 556 гг.)</a:t>
            </a:r>
            <a:endParaRPr lang="ru-RU" sz="1600" dirty="0">
              <a:latin typeface="Palatino Linotyp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77072"/>
            <a:ext cx="23042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Служил при храме Святой Софии в г.Константинополе</a:t>
            </a:r>
          </a:p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Написал более 1000 гимнов и молитв</a:t>
            </a:r>
          </a:p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Автор кондака праздника Рождества Христова и других песнопений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2708920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alatino Linotype" pitchFamily="18" charset="0"/>
              </a:rPr>
              <a:t>Виды самых древних </a:t>
            </a:r>
          </a:p>
          <a:p>
            <a:pPr algn="ctr"/>
            <a:r>
              <a:rPr lang="ru-RU" sz="1600" dirty="0" smtClean="0">
                <a:latin typeface="Palatino Linotype" pitchFamily="18" charset="0"/>
              </a:rPr>
              <a:t>песнопений в честь </a:t>
            </a:r>
          </a:p>
          <a:p>
            <a:pPr algn="ctr"/>
            <a:r>
              <a:rPr lang="ru-RU" sz="1600" dirty="0" smtClean="0">
                <a:latin typeface="Palatino Linotype" pitchFamily="18" charset="0"/>
              </a:rPr>
              <a:t>Святых и Праздников:</a:t>
            </a:r>
            <a:endParaRPr lang="ru-RU" sz="1600" dirty="0">
              <a:latin typeface="Palatino Linotyp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350100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itchFamily="18" charset="0"/>
              </a:rPr>
              <a:t>Кондак</a:t>
            </a:r>
            <a:endParaRPr lang="ru-RU" sz="2400" b="1" dirty="0">
              <a:latin typeface="Palatino Linotyp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386104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itchFamily="18" charset="0"/>
              </a:rPr>
              <a:t>Икос</a:t>
            </a:r>
            <a:endParaRPr lang="ru-RU" sz="2400" b="1" dirty="0">
              <a:latin typeface="Palatino Linotyp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422108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itchFamily="18" charset="0"/>
              </a:rPr>
              <a:t>Тропарь</a:t>
            </a:r>
            <a:endParaRPr lang="ru-RU" sz="2400" b="1" dirty="0">
              <a:latin typeface="Palatino Linotyp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48264" y="332656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Преподобный Иоанн </a:t>
            </a:r>
            <a:r>
              <a:rPr lang="ru-RU" sz="1600" b="1" dirty="0" err="1" smtClean="0">
                <a:latin typeface="Palatino Linotype" pitchFamily="18" charset="0"/>
              </a:rPr>
              <a:t>Дамаскин</a:t>
            </a:r>
            <a:r>
              <a:rPr lang="ru-RU" sz="1600" b="1" dirty="0" smtClean="0">
                <a:latin typeface="Palatino Linotype" pitchFamily="18" charset="0"/>
              </a:rPr>
              <a:t/>
            </a:r>
            <a:br>
              <a:rPr lang="ru-RU" sz="1600" b="1" dirty="0" smtClean="0">
                <a:latin typeface="Palatino Linotype" pitchFamily="18" charset="0"/>
              </a:rPr>
            </a:br>
            <a:r>
              <a:rPr lang="ru-RU" sz="1600" dirty="0" smtClean="0">
                <a:latin typeface="Palatino Linotype" pitchFamily="18" charset="0"/>
              </a:rPr>
              <a:t>(676 – 780 гг.)</a:t>
            </a:r>
            <a:endParaRPr lang="ru-RU" sz="1600" dirty="0">
              <a:latin typeface="Palatino Linotype" pitchFamily="18" charset="0"/>
            </a:endParaRPr>
          </a:p>
        </p:txBody>
      </p:sp>
      <p:pic>
        <p:nvPicPr>
          <p:cNvPr id="10" name="Picture 7" descr="12 слайд_Иоанн Дамаск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76256" y="1196752"/>
            <a:ext cx="1944216" cy="270075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804248" y="4077072"/>
            <a:ext cx="21602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До монашества был правителем Дамаска</a:t>
            </a:r>
          </a:p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Защищал почитание святых икон</a:t>
            </a:r>
          </a:p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Совершенствовал систему осмогласия</a:t>
            </a:r>
          </a:p>
          <a:p>
            <a:pPr>
              <a:defRPr/>
            </a:pPr>
            <a:r>
              <a:rPr lang="ru-RU" sz="1600" dirty="0" smtClean="0">
                <a:latin typeface="Palatino Linotype" pitchFamily="18" charset="0"/>
              </a:rPr>
              <a:t>Творец многих канонов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4581128"/>
            <a:ext cx="4608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Palatino Linotype" pitchFamily="18" charset="0"/>
              </a:rPr>
              <a:t>Глас – Осмогласие - Октоих</a:t>
            </a:r>
            <a:endParaRPr lang="ru-RU" sz="2000" b="1" dirty="0">
              <a:latin typeface="Palatino Linotyp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5013176"/>
            <a:ext cx="3168352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600" dirty="0" smtClean="0">
                <a:latin typeface="Palatino Linotype" pitchFamily="18" charset="0"/>
              </a:rPr>
              <a:t>Русская православная церковь приняла от греческой восемь гласов или музыкальных ладов, на которых и основаны все песнопения, называемые </a:t>
            </a:r>
            <a:r>
              <a:rPr lang="ru-RU" sz="1600" dirty="0" err="1" smtClean="0">
                <a:latin typeface="Palatino Linotype" pitchFamily="18" charset="0"/>
              </a:rPr>
              <a:t>ангелоподобным</a:t>
            </a:r>
            <a:r>
              <a:rPr lang="ru-RU" sz="1600" dirty="0" smtClean="0">
                <a:latin typeface="Palatino Linotype" pitchFamily="18" charset="0"/>
              </a:rPr>
              <a:t> пением или изрядным осмогласием.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84368" y="623731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НАЗАД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6" descr="7 слайд_Христос с ученикам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419872" y="260648"/>
            <a:ext cx="2088232" cy="1566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627784" y="1772816"/>
            <a:ext cx="3960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Palatino Linotype" pitchFamily="18" charset="0"/>
              </a:rPr>
              <a:t>«Спаситель воспел, чтобы и мы пели подобным образом»</a:t>
            </a:r>
          </a:p>
          <a:p>
            <a:pPr algn="ctr"/>
            <a:r>
              <a:rPr lang="ru-RU" sz="1600" dirty="0" smtClean="0">
                <a:latin typeface="Palatino Linotype" pitchFamily="18" charset="0"/>
              </a:rPr>
              <a:t>Святитель Иоанн Златоуст</a:t>
            </a:r>
            <a:endParaRPr lang="ru-RU" sz="16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56992"/>
            <a:ext cx="216024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latin typeface="Palatino Linotype" pitchFamily="18" charset="0"/>
              </a:rPr>
              <a:t>988 г.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Palatino Linotype" pitchFamily="18" charset="0"/>
              </a:rPr>
              <a:t>Князь Владимир Красное Солнышко провозгласил на Руси христианство, веру в единого Бога, Иисуса Христа.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Palatino Linotype" pitchFamily="18" charset="0"/>
              </a:rPr>
              <a:t>В водах Днепра он крестил народ</a:t>
            </a:r>
            <a:endParaRPr lang="ru-RU" dirty="0">
              <a:latin typeface="Palatino Linotype" pitchFamily="18" charset="0"/>
            </a:endParaRPr>
          </a:p>
        </p:txBody>
      </p:sp>
      <p:pic>
        <p:nvPicPr>
          <p:cNvPr id="7" name="Picture 2" descr="C:\Users\нгсс\Pictures\99353828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32656"/>
            <a:ext cx="1908902" cy="2592288"/>
          </a:xfrm>
          <a:prstGeom prst="rect">
            <a:avLst/>
          </a:prstGeom>
          <a:noFill/>
        </p:spPr>
      </p:pic>
      <p:pic>
        <p:nvPicPr>
          <p:cNvPr id="9" name="Picture 2" descr="C:\Users\нгсс\Pictures\kreschenie-rusi-v2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941508"/>
            <a:ext cx="2808312" cy="204353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627784" y="18864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alatino Linotype" pitchFamily="18" charset="0"/>
              </a:rPr>
              <a:t>Князь Владимир – </a:t>
            </a:r>
          </a:p>
          <a:p>
            <a:pPr algn="ctr"/>
            <a:r>
              <a:rPr lang="ru-RU" b="1" dirty="0" smtClean="0">
                <a:latin typeface="Palatino Linotype" pitchFamily="18" charset="0"/>
              </a:rPr>
              <a:t>«отец русской культуры»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3284984"/>
            <a:ext cx="381642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Palatino Linotype" pitchFamily="18" charset="0"/>
              </a:rPr>
              <a:t>Русская культура родилась именно в тот момент, когда «Владимир Святой, после долгих размышлений и борьбы конкурирующих влияний, сознательно избрал византийскую </a:t>
            </a:r>
            <a:r>
              <a:rPr lang="ru-RU" sz="1600" dirty="0" err="1" smtClean="0">
                <a:latin typeface="Palatino Linotype" pitchFamily="18" charset="0"/>
              </a:rPr>
              <a:t>крещальную</a:t>
            </a:r>
            <a:r>
              <a:rPr lang="ru-RU" sz="1600" dirty="0" smtClean="0">
                <a:latin typeface="Palatino Linotype" pitchFamily="18" charset="0"/>
              </a:rPr>
              <a:t> купель и в нее решительно привел и весь русский народ». Таким образом, </a:t>
            </a:r>
            <a:r>
              <a:rPr lang="ru-RU" sz="1600" b="1" dirty="0" smtClean="0">
                <a:latin typeface="Palatino Linotype" pitchFamily="18" charset="0"/>
              </a:rPr>
              <a:t>князь Владимир «сформировал коллективную историческую душу народа и стал истинным отцом-родителем нашей культуры»</a:t>
            </a:r>
          </a:p>
          <a:p>
            <a:r>
              <a:rPr lang="ru-RU" sz="1600" b="1" dirty="0" smtClean="0">
                <a:latin typeface="Palatino Linotype" pitchFamily="18" charset="0"/>
              </a:rPr>
              <a:t>                                          </a:t>
            </a:r>
            <a:r>
              <a:rPr lang="ru-RU" sz="1600" dirty="0" err="1" smtClean="0">
                <a:latin typeface="Palatino Linotype" pitchFamily="18" charset="0"/>
              </a:rPr>
              <a:t>А.В.Карташев</a:t>
            </a:r>
            <a:r>
              <a:rPr lang="ru-RU" sz="1600" dirty="0" smtClean="0">
                <a:latin typeface="Palatino Linotype" pitchFamily="18" charset="0"/>
              </a:rPr>
              <a:t>  </a:t>
            </a:r>
            <a:r>
              <a:rPr lang="ru-RU" sz="1600" b="1" dirty="0" smtClean="0">
                <a:latin typeface="Palatino Linotype" pitchFamily="18" charset="0"/>
              </a:rPr>
              <a:t>                  </a:t>
            </a:r>
          </a:p>
          <a:p>
            <a:endParaRPr lang="ru-RU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2924944"/>
            <a:ext cx="24482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Palatino Linotype" pitchFamily="18" charset="0"/>
              </a:rPr>
              <a:t>«Всякая душа да будет покорна высшим властям, ибо нет власти не от Бога; существующие же власти от Бога установлены. Посему противящиеся власти противятся Божию установлению…»  </a:t>
            </a:r>
          </a:p>
          <a:p>
            <a:r>
              <a:rPr lang="ru-RU" sz="1600" dirty="0" smtClean="0">
                <a:latin typeface="Palatino Linotype" pitchFamily="18" charset="0"/>
              </a:rPr>
              <a:t>                      </a:t>
            </a:r>
            <a:r>
              <a:rPr lang="ru-RU" sz="1600" b="1" dirty="0" smtClean="0">
                <a:latin typeface="Palatino Linotype" pitchFamily="18" charset="0"/>
              </a:rPr>
              <a:t>Библия</a:t>
            </a:r>
            <a:endParaRPr lang="ru-RU" sz="1600" b="1" dirty="0"/>
          </a:p>
        </p:txBody>
      </p:sp>
      <p:pic>
        <p:nvPicPr>
          <p:cNvPr id="10" name="Picture 2" descr="C:\Users\Пользователь\AppData\Local\Temp\BurAnMUZ\князь Владимир - изображен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2088232" cy="2909302"/>
          </a:xfrm>
          <a:prstGeom prst="rect">
            <a:avLst/>
          </a:prstGeom>
          <a:noFill/>
        </p:spPr>
      </p:pic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7668344" y="6237312"/>
            <a:ext cx="916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4536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Первые века русской христианской культуры пронизаны светлой радостью открытия и узнавания нового, прекрасного и прежде неизвестного. Мир и человек, прошедшее и будущее — все предстало перед нашими предками в новом освещении.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78092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latin typeface="Palatino Linotype" pitchFamily="18" charset="0"/>
              </a:rPr>
              <a:t>Песенные сборники, </a:t>
            </a:r>
          </a:p>
          <a:p>
            <a:pPr algn="ctr"/>
            <a:r>
              <a:rPr lang="ru-RU" b="1" u="sng" dirty="0" smtClean="0">
                <a:latin typeface="Palatino Linotype" pitchFamily="18" charset="0"/>
              </a:rPr>
              <a:t>пришедшие на Русь из Византии</a:t>
            </a:r>
            <a:endParaRPr lang="ru-RU" b="1" u="sng" dirty="0">
              <a:latin typeface="Palatino Linotyp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356992"/>
            <a:ext cx="4176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err="1" smtClean="0">
                <a:latin typeface="Palatino Linotype" pitchFamily="18" charset="0"/>
              </a:rPr>
              <a:t>Ирмологий</a:t>
            </a:r>
            <a:r>
              <a:rPr lang="ru-RU" b="1" dirty="0" smtClean="0">
                <a:latin typeface="Palatino Linotype" pitchFamily="18" charset="0"/>
              </a:rPr>
              <a:t>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(собрание ирмосов, канонов) </a:t>
            </a:r>
          </a:p>
          <a:p>
            <a:pPr>
              <a:defRPr/>
            </a:pPr>
            <a:r>
              <a:rPr lang="ru-RU" b="1" dirty="0" smtClean="0">
                <a:latin typeface="Palatino Linotype" pitchFamily="18" charset="0"/>
              </a:rPr>
              <a:t>Стихирарь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(сборник стихир) </a:t>
            </a:r>
          </a:p>
          <a:p>
            <a:pPr>
              <a:defRPr/>
            </a:pPr>
            <a:r>
              <a:rPr lang="ru-RU" b="1" dirty="0" smtClean="0">
                <a:latin typeface="Palatino Linotype" pitchFamily="18" charset="0"/>
              </a:rPr>
              <a:t>Минея служебная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(месячные службы)</a:t>
            </a:r>
          </a:p>
          <a:p>
            <a:pPr>
              <a:defRPr/>
            </a:pPr>
            <a:r>
              <a:rPr lang="ru-RU" b="1" dirty="0" smtClean="0">
                <a:latin typeface="Palatino Linotype" pitchFamily="18" charset="0"/>
              </a:rPr>
              <a:t>Обиход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(песнопения Литургии и Всенощного бдения) </a:t>
            </a:r>
          </a:p>
          <a:p>
            <a:pPr>
              <a:defRPr/>
            </a:pPr>
            <a:r>
              <a:rPr lang="ru-RU" b="1" dirty="0" smtClean="0">
                <a:latin typeface="Palatino Linotype" pitchFamily="18" charset="0"/>
              </a:rPr>
              <a:t>Октоих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(праздничные и воскресные песнопения)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2924944"/>
            <a:ext cx="4211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Palatino Linotype" pitchFamily="18" charset="0"/>
              </a:rPr>
              <a:t>Десятинная церковь – </a:t>
            </a:r>
            <a:br>
              <a:rPr lang="ru-RU" b="1" u="sng" dirty="0" smtClean="0">
                <a:latin typeface="Palatino Linotype" pitchFamily="18" charset="0"/>
              </a:rPr>
            </a:br>
            <a:r>
              <a:rPr lang="ru-RU" b="1" u="sng" dirty="0" smtClean="0">
                <a:latin typeface="Palatino Linotype" pitchFamily="18" charset="0"/>
              </a:rPr>
              <a:t>первый каменный храм г.Киева. </a:t>
            </a:r>
            <a:endParaRPr lang="ru-RU" u="sng" dirty="0"/>
          </a:p>
        </p:txBody>
      </p:sp>
      <p:pic>
        <p:nvPicPr>
          <p:cNvPr id="8" name="Picture 11" descr="14 слайд_Десятинная церков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332656"/>
            <a:ext cx="3888432" cy="26481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788024" y="3933056"/>
            <a:ext cx="40324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Известно, что при супруге святого князя Владимира, дочери императора Византии, княгине Анне, был особый клир греческий, прибывший вместе с ней из Греции и называвшийся «Царицыным». Вскоре после крещения киевлян в центре Киева был сооружен большой храм - Десятинная церковь, где пели 2 хора.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1916832"/>
            <a:ext cx="613441" cy="864095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5 слайд_Киево-Печерский монасты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620688"/>
            <a:ext cx="3384376" cy="22206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9" y="188640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Palatino Linotype" pitchFamily="18" charset="0"/>
              </a:rPr>
              <a:t>Первая школа церковного пения. </a:t>
            </a:r>
            <a:endParaRPr lang="ru-RU" b="1" u="sng" dirty="0">
              <a:latin typeface="Palatino Linotyp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852936"/>
            <a:ext cx="39604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Palatino Linotype" pitchFamily="18" charset="0"/>
              </a:rPr>
              <a:t>Киево-Печерский монастырь</a:t>
            </a:r>
          </a:p>
          <a:p>
            <a:r>
              <a:rPr lang="ru-RU" sz="1600" b="1" dirty="0" smtClean="0">
                <a:latin typeface="Palatino Linotype" pitchFamily="18" charset="0"/>
              </a:rPr>
              <a:t>Основан в 1051 году </a:t>
            </a:r>
          </a:p>
          <a:p>
            <a:r>
              <a:rPr lang="ru-RU" sz="1600" b="1" dirty="0" smtClean="0">
                <a:latin typeface="Palatino Linotype" pitchFamily="18" charset="0"/>
              </a:rPr>
              <a:t>монахом Антонием из </a:t>
            </a:r>
            <a:r>
              <a:rPr lang="ru-RU" sz="1600" b="1" dirty="0" err="1" smtClean="0">
                <a:latin typeface="Palatino Linotype" pitchFamily="18" charset="0"/>
              </a:rPr>
              <a:t>Любеча</a:t>
            </a:r>
            <a:r>
              <a:rPr lang="ru-RU" sz="1600" b="1" dirty="0" smtClean="0">
                <a:latin typeface="Palatino Linotype" pitchFamily="18" charset="0"/>
              </a:rPr>
              <a:t>. </a:t>
            </a:r>
            <a:endParaRPr lang="ru-RU" sz="1600" b="1" dirty="0">
              <a:latin typeface="Palatino Linotyp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548680"/>
            <a:ext cx="4283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Palatino Linotype" pitchFamily="18" charset="0"/>
              </a:rPr>
              <a:t>Принципы церковного пения, </a:t>
            </a:r>
          </a:p>
          <a:p>
            <a:r>
              <a:rPr lang="ru-RU" b="1" u="sng" dirty="0" smtClean="0">
                <a:latin typeface="Palatino Linotype" pitchFamily="18" charset="0"/>
              </a:rPr>
              <a:t>принятые Русью от Византии:</a:t>
            </a:r>
            <a:endParaRPr lang="ru-RU" b="1" u="sng" dirty="0">
              <a:latin typeface="Palatino Linotyp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196752"/>
            <a:ext cx="4032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  <a:defRPr/>
            </a:pPr>
            <a:r>
              <a:rPr lang="ru-RU" dirty="0" smtClean="0">
                <a:latin typeface="Palatino Linotype" pitchFamily="18" charset="0"/>
              </a:rPr>
              <a:t> строго вокальный характер;</a:t>
            </a:r>
          </a:p>
          <a:p>
            <a:pPr>
              <a:buFontTx/>
              <a:buChar char="-"/>
              <a:defRPr/>
            </a:pPr>
            <a:r>
              <a:rPr lang="ru-RU" dirty="0" smtClean="0">
                <a:latin typeface="Palatino Linotype" pitchFamily="18" charset="0"/>
              </a:rPr>
              <a:t> тесная связь музыки и слова;</a:t>
            </a:r>
          </a:p>
          <a:p>
            <a:pPr>
              <a:buFontTx/>
              <a:buChar char="-"/>
              <a:defRPr/>
            </a:pPr>
            <a:r>
              <a:rPr lang="ru-RU" dirty="0" smtClean="0">
                <a:latin typeface="Palatino Linotype" pitchFamily="18" charset="0"/>
              </a:rPr>
              <a:t> плавность мелодического движения;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- подчинение музыкальной   композиции смысловой структуре текста.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37890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>
                <a:latin typeface="Palatino Linotype" pitchFamily="18" charset="0"/>
              </a:rPr>
              <a:t>       После Крещения Руси для исполнения церковной музыки были  привезены певчие из Византии. Они же начали готовить русских певчих.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581128"/>
            <a:ext cx="8532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>
                <a:latin typeface="Palatino Linotype" pitchFamily="18" charset="0"/>
              </a:rPr>
              <a:t>       Для русских певчих византийская музыкальная культура была инородной, поэтому они обогащали церковные песнопения родными русскими напевами, интонациями.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5589240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>
                <a:latin typeface="Palatino Linotype" pitchFamily="18" charset="0"/>
              </a:rPr>
              <a:t>       Этот сплав народной русской культуры с «иноземной» породил уникальное явление в русской духовной музыке – </a:t>
            </a:r>
            <a:r>
              <a:rPr lang="ru-RU" sz="2000" b="1" u="sng" dirty="0" smtClean="0">
                <a:latin typeface="Palatino Linotype" pitchFamily="18" charset="0"/>
              </a:rPr>
              <a:t>знаменный распев</a:t>
            </a:r>
            <a:r>
              <a:rPr lang="ru-RU" sz="2000" u="sng" dirty="0" smtClean="0">
                <a:latin typeface="Palatino Linotype" pitchFamily="18" charset="0"/>
              </a:rPr>
              <a:t>.</a:t>
            </a:r>
            <a:r>
              <a:rPr lang="ru-RU" sz="2000" b="1" u="sng" dirty="0" smtClean="0">
                <a:latin typeface="Palatino Linotype" pitchFamily="18" charset="0"/>
              </a:rPr>
              <a:t> </a:t>
            </a:r>
            <a:endParaRPr lang="ru-RU" sz="2000" u="sng" dirty="0">
              <a:latin typeface="Palatino Linotype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7544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71600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63688" y="55892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8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  <p:pic>
        <p:nvPicPr>
          <p:cNvPr id="67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  <p:pic>
        <p:nvPicPr>
          <p:cNvPr id="66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58215" y="6357958"/>
            <a:ext cx="304800" cy="3048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2" name="Группа 59"/>
          <p:cNvGrpSpPr/>
          <p:nvPr/>
        </p:nvGrpSpPr>
        <p:grpSpPr>
          <a:xfrm>
            <a:off x="480497" y="3500439"/>
            <a:ext cx="1888814" cy="1537544"/>
            <a:chOff x="4572000" y="428604"/>
            <a:chExt cx="1873815" cy="1848701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4572000" y="428604"/>
              <a:ext cx="1785950" cy="1214446"/>
            </a:xfrm>
            <a:prstGeom prst="roundRect">
              <a:avLst/>
            </a:prstGeom>
            <a:blipFill>
              <a:blip r:embed="rId8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4579470" y="1500174"/>
              <a:ext cx="1866345" cy="7771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музыка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62" name="Стрелка вверх 61"/>
          <p:cNvSpPr/>
          <p:nvPr/>
        </p:nvSpPr>
        <p:spPr>
          <a:xfrm rot="5400000">
            <a:off x="4000497" y="785795"/>
            <a:ext cx="428628" cy="3571900"/>
          </a:xfrm>
          <a:prstGeom prst="upArrow">
            <a:avLst>
              <a:gd name="adj1" fmla="val 26583"/>
              <a:gd name="adj2" fmla="val 142101"/>
            </a:avLst>
          </a:prstGeom>
          <a:solidFill>
            <a:srgbClr val="200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56"/>
          <p:cNvGrpSpPr/>
          <p:nvPr/>
        </p:nvGrpSpPr>
        <p:grpSpPr>
          <a:xfrm>
            <a:off x="428595" y="2000240"/>
            <a:ext cx="1838102" cy="1575026"/>
            <a:chOff x="357158" y="2143116"/>
            <a:chExt cx="1785950" cy="1803587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357158" y="2143116"/>
              <a:ext cx="1785950" cy="1214446"/>
            </a:xfrm>
            <a:prstGeom prst="roundRect">
              <a:avLst/>
            </a:prstGeom>
            <a:blipFill>
              <a:blip r:embed="rId9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16612" y="3206579"/>
              <a:ext cx="1412983" cy="7401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книги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4643437" y="428605"/>
            <a:ext cx="1785951" cy="1582105"/>
            <a:chOff x="357158" y="428604"/>
            <a:chExt cx="1717260" cy="1811694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357158" y="428604"/>
              <a:ext cx="1717260" cy="1214446"/>
            </a:xfrm>
            <a:prstGeom prst="round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68319" y="1500174"/>
              <a:ext cx="1270381" cy="7401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храм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6143637" y="2000240"/>
            <a:ext cx="714380" cy="4500594"/>
          </a:xfrm>
          <a:prstGeom prst="roundRect">
            <a:avLst>
              <a:gd name="adj" fmla="val 195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М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О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Л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И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Т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В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А</a:t>
            </a:r>
            <a:endParaRPr lang="ru-RU" sz="36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grpSp>
        <p:nvGrpSpPr>
          <p:cNvPr id="6" name="Группа 55"/>
          <p:cNvGrpSpPr/>
          <p:nvPr/>
        </p:nvGrpSpPr>
        <p:grpSpPr>
          <a:xfrm>
            <a:off x="2500299" y="428604"/>
            <a:ext cx="1838103" cy="1582105"/>
            <a:chOff x="428596" y="3857628"/>
            <a:chExt cx="1785950" cy="1811694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428596" y="3857628"/>
              <a:ext cx="1785950" cy="1214446"/>
            </a:xfrm>
            <a:prstGeom prst="round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71472" y="4929198"/>
              <a:ext cx="1510235" cy="7401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икона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64" name="Стрелка вверх 63"/>
          <p:cNvSpPr/>
          <p:nvPr/>
        </p:nvSpPr>
        <p:spPr>
          <a:xfrm rot="5400000">
            <a:off x="4000497" y="2214555"/>
            <a:ext cx="428628" cy="3571900"/>
          </a:xfrm>
          <a:prstGeom prst="upArrow">
            <a:avLst>
              <a:gd name="adj1" fmla="val 26583"/>
              <a:gd name="adj2" fmla="val 142101"/>
            </a:avLst>
          </a:prstGeom>
          <a:solidFill>
            <a:srgbClr val="200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трелка вверх 64"/>
          <p:cNvSpPr/>
          <p:nvPr/>
        </p:nvSpPr>
        <p:spPr>
          <a:xfrm rot="5400000">
            <a:off x="4000497" y="3714753"/>
            <a:ext cx="428628" cy="3571900"/>
          </a:xfrm>
          <a:prstGeom prst="upArrow">
            <a:avLst>
              <a:gd name="adj1" fmla="val 26583"/>
              <a:gd name="adj2" fmla="val 142101"/>
            </a:avLst>
          </a:prstGeom>
          <a:solidFill>
            <a:srgbClr val="200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000893" y="2000241"/>
            <a:ext cx="1571636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 КАМНЕ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00893" y="3571877"/>
            <a:ext cx="1571636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 КРАСКАХ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00893" y="5143513"/>
            <a:ext cx="1571636" cy="13573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 ЗВУКЕ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7" name="Группа 60"/>
          <p:cNvGrpSpPr/>
          <p:nvPr/>
        </p:nvGrpSpPr>
        <p:grpSpPr>
          <a:xfrm>
            <a:off x="6425065" y="428606"/>
            <a:ext cx="2294667" cy="1575025"/>
            <a:chOff x="6429249" y="428604"/>
            <a:chExt cx="2167859" cy="1803586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6715140" y="428604"/>
              <a:ext cx="1675412" cy="1214446"/>
            </a:xfrm>
            <a:prstGeom prst="round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6429249" y="1492066"/>
              <a:ext cx="2167859" cy="7401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колокола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8" name="Группа 58"/>
          <p:cNvGrpSpPr/>
          <p:nvPr/>
        </p:nvGrpSpPr>
        <p:grpSpPr>
          <a:xfrm>
            <a:off x="408089" y="5072075"/>
            <a:ext cx="2062103" cy="1537544"/>
            <a:chOff x="2265060" y="428604"/>
            <a:chExt cx="2103953" cy="184870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428860" y="428604"/>
              <a:ext cx="1785950" cy="1214446"/>
            </a:xfrm>
            <a:prstGeom prst="round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65060" y="1500174"/>
              <a:ext cx="2103953" cy="7771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история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32" name="Вертикальный свиток 31"/>
          <p:cNvSpPr/>
          <p:nvPr/>
        </p:nvSpPr>
        <p:spPr>
          <a:xfrm>
            <a:off x="500034" y="428605"/>
            <a:ext cx="1785951" cy="1357322"/>
          </a:xfrm>
          <a:prstGeom prst="verticalScroll">
            <a:avLst/>
          </a:prstGeom>
          <a:blipFill>
            <a:blip r:embed="rId1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ЛИТЕРАТУРА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28860" y="2000240"/>
            <a:ext cx="3643339" cy="450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Эдгар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Аллан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</a:p>
          <a:p>
            <a:pPr algn="r"/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Поэма «Колокола и колокольчики»</a:t>
            </a:r>
          </a:p>
          <a:p>
            <a:endParaRPr lang="ru-RU" sz="1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solidFill>
                  <a:schemeClr val="tx1"/>
                </a:solidFill>
              </a:rPr>
              <a:t>Звон свадебный </a:t>
            </a:r>
            <a:r>
              <a:rPr lang="ru-RU" sz="1200" dirty="0" smtClean="0">
                <a:solidFill>
                  <a:schemeClr val="tx1"/>
                </a:solidFill>
              </a:rPr>
              <a:t> -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"согласье золотых колоколов»…</a:t>
            </a:r>
          </a:p>
          <a:p>
            <a:r>
              <a:rPr lang="ru-RU" sz="1200" u="sng" dirty="0" smtClean="0">
                <a:solidFill>
                  <a:schemeClr val="tx1"/>
                </a:solidFill>
              </a:rPr>
              <a:t>Звон набатный </a:t>
            </a:r>
            <a:r>
              <a:rPr lang="ru-RU" sz="1200" dirty="0" smtClean="0">
                <a:solidFill>
                  <a:schemeClr val="tx1"/>
                </a:solidFill>
              </a:rPr>
              <a:t> -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"что разорванные звоны, неспособные звучать…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могут только биться, и кричать, кричать, кричать!»</a:t>
            </a:r>
          </a:p>
          <a:p>
            <a:r>
              <a:rPr lang="ru-RU" sz="1200" u="sng" dirty="0" smtClean="0">
                <a:solidFill>
                  <a:schemeClr val="tx1"/>
                </a:solidFill>
              </a:rPr>
              <a:t>Звон похоронный </a:t>
            </a:r>
            <a:r>
              <a:rPr lang="ru-RU" sz="1200" dirty="0" smtClean="0">
                <a:solidFill>
                  <a:schemeClr val="tx1"/>
                </a:solidFill>
              </a:rPr>
              <a:t> - 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"рыдает медно-стонущий прибой!"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"точно стон, скорбный, гневный и плачевный…",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"гулкий колокол рыдает, стонет в воздухе немом…".</a:t>
            </a:r>
          </a:p>
          <a:p>
            <a:endParaRPr lang="ru-RU" sz="1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Кедрин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«Колокол» (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фрагм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тот колокол, что звал народ на вече,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Вися на башне у кривых перил,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Попал снаряд, летевший издалече,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колокол, сердясь, заговорил.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Услышав этот голос недовольный,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Бас, потрясавший гулкое нутро,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могиле вздрогнул мастер колокольный,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Смешавший в тигле медь и серебро…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428860" y="428604"/>
            <a:ext cx="6215107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Monotype Corsiva" pitchFamily="66" charset="0"/>
              </a:rPr>
              <a:t>Колокола – звучащая икона</a:t>
            </a:r>
            <a:endParaRPr lang="ru-RU" sz="44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404664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itchFamily="18" charset="0"/>
              </a:rPr>
              <a:t>Знаменный распев обладает поразительной внутренней мощью, эпической силой, величественностью, строгостью</a:t>
            </a:r>
            <a:endParaRPr lang="ru-RU" dirty="0"/>
          </a:p>
        </p:txBody>
      </p:sp>
      <p:pic>
        <p:nvPicPr>
          <p:cNvPr id="6" name="Picture 4" descr="C:\Documents and Settings\teacher\Рабочий стол\крюки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1515895"/>
            <a:ext cx="7200801" cy="421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95936" y="620688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Palatino Linotype" pitchFamily="18" charset="0"/>
              </a:rPr>
              <a:t>Знамена – Крюки - </a:t>
            </a:r>
            <a:r>
              <a:rPr lang="ru-RU" b="1" dirty="0" err="1" smtClean="0">
                <a:latin typeface="Palatino Linotype" pitchFamily="18" charset="0"/>
              </a:rPr>
              <a:t>Невмы</a:t>
            </a:r>
            <a:r>
              <a:rPr lang="ru-RU" b="1" dirty="0" smtClean="0">
                <a:latin typeface="Palatino Linotype" pitchFamily="18" charset="0"/>
              </a:rPr>
              <a:t> 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980728"/>
            <a:ext cx="482453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b="1" dirty="0" smtClean="0">
                <a:latin typeface="Palatino Linotype" pitchFamily="18" charset="0"/>
              </a:rPr>
              <a:t>Знаменный распев </a:t>
            </a:r>
            <a:r>
              <a:rPr lang="ru-RU" dirty="0" smtClean="0">
                <a:latin typeface="Palatino Linotype" pitchFamily="18" charset="0"/>
              </a:rPr>
              <a:t>получил свое название от славянского слова «знамена» - особые знаки, которые ставились над распеваемыми словами молитв и показывали как высоту так и продолжительность пения. В народе их еще называли «крюками», а в Европе – «</a:t>
            </a:r>
            <a:r>
              <a:rPr lang="ru-RU" dirty="0" err="1" smtClean="0">
                <a:latin typeface="Palatino Linotype" pitchFamily="18" charset="0"/>
              </a:rPr>
              <a:t>невмами</a:t>
            </a:r>
            <a:r>
              <a:rPr lang="ru-RU" dirty="0" smtClean="0">
                <a:latin typeface="Palatino Linotype" pitchFamily="18" charset="0"/>
              </a:rPr>
              <a:t>». Опытные певцы должны были знать до 800 таких знаков.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3356992"/>
            <a:ext cx="48965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600" dirty="0" smtClean="0">
                <a:latin typeface="Palatino Linotype" pitchFamily="18" charset="0"/>
              </a:rPr>
              <a:t>Церковное пение являлось единственной формой профессионального письменного музыкального искусства на Руси со времён принятия христианства до конца 17 века.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600" dirty="0" smtClean="0">
                <a:latin typeface="Palatino Linotype" pitchFamily="18" charset="0"/>
              </a:rPr>
              <a:t>Запись музыки велась с помощью специальных знаков (по-русски </a:t>
            </a:r>
            <a:r>
              <a:rPr lang="ru-RU" sz="1600" i="1" dirty="0" smtClean="0">
                <a:latin typeface="Palatino Linotype" pitchFamily="18" charset="0"/>
              </a:rPr>
              <a:t>«знамя», «крюк»</a:t>
            </a:r>
            <a:r>
              <a:rPr lang="ru-RU" sz="1600" dirty="0" smtClean="0">
                <a:latin typeface="Palatino Linotype" pitchFamily="18" charset="0"/>
              </a:rPr>
              <a:t>). Отсюда и название – </a:t>
            </a:r>
            <a:r>
              <a:rPr lang="ru-RU" sz="1600" i="1" dirty="0" smtClean="0">
                <a:latin typeface="Palatino Linotype" pitchFamily="18" charset="0"/>
              </a:rPr>
              <a:t>знаменный распев, знаменная нотация.</a:t>
            </a:r>
            <a:endParaRPr lang="ru-RU" sz="1600" dirty="0" smtClean="0">
              <a:latin typeface="Palatino Linotype" pitchFamily="18" charset="0"/>
            </a:endParaRP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600" dirty="0" smtClean="0">
                <a:latin typeface="Palatino Linotype" pitchFamily="18" charset="0"/>
              </a:rPr>
              <a:t>Видеть за знаком молитву мог только </a:t>
            </a:r>
            <a:r>
              <a:rPr lang="ru-RU" sz="1600" i="1" dirty="0" smtClean="0">
                <a:latin typeface="Palatino Linotype" pitchFamily="18" charset="0"/>
              </a:rPr>
              <a:t>посвящённый</a:t>
            </a:r>
            <a:r>
              <a:rPr lang="ru-RU" sz="1600" dirty="0" smtClean="0">
                <a:latin typeface="Palatino Linotype" pitchFamily="18" charset="0"/>
              </a:rPr>
              <a:t>, поэтому множество таких записей, хотя и сохранились до нашего времени, не могут быть расшифрованы</a:t>
            </a:r>
            <a:endParaRPr lang="ru-RU" sz="1600" dirty="0">
              <a:latin typeface="Palatino Linotyp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26064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Palatino Linotype" pitchFamily="18" charset="0"/>
              </a:rPr>
              <a:t>Система записи церковной музыки</a:t>
            </a:r>
            <a:endParaRPr lang="ru-RU" b="1" u="sng" dirty="0">
              <a:latin typeface="Palatino Linotype" pitchFamily="18" charset="0"/>
            </a:endParaRPr>
          </a:p>
        </p:txBody>
      </p:sp>
      <p:pic>
        <p:nvPicPr>
          <p:cNvPr id="17" name="Picture 3" descr="C:\Documents and Settings\teacher\Рабочий стол\Знаменная нотация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096344" cy="314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3429000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Palatino Linotype" pitchFamily="18" charset="0"/>
              </a:rPr>
              <a:t>Церковное пение соответствовало принципу </a:t>
            </a:r>
            <a:r>
              <a:rPr lang="ru-RU" b="1" u="sng" dirty="0" err="1" smtClean="0">
                <a:latin typeface="Palatino Linotype" pitchFamily="18" charset="0"/>
              </a:rPr>
              <a:t>ангелогласия</a:t>
            </a:r>
            <a:r>
              <a:rPr lang="ru-RU" b="1" u="sng" dirty="0" smtClean="0">
                <a:latin typeface="Palatino Linotype" pitchFamily="18" charset="0"/>
              </a:rPr>
              <a:t>: </a:t>
            </a:r>
            <a:endParaRPr lang="ru-RU" u="sng" dirty="0">
              <a:latin typeface="Palatino Linotyp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293096"/>
            <a:ext cx="367240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Palatino Linotype" pitchFamily="18" charset="0"/>
              </a:rPr>
              <a:t>- </a:t>
            </a:r>
            <a:r>
              <a:rPr lang="ru-RU" dirty="0" smtClean="0">
                <a:latin typeface="Palatino Linotype" pitchFamily="18" charset="0"/>
              </a:rPr>
              <a:t>в церкви пели только мужчины;</a:t>
            </a:r>
          </a:p>
          <a:p>
            <a:r>
              <a:rPr lang="ru-RU" dirty="0" smtClean="0">
                <a:latin typeface="Palatino Linotype" pitchFamily="18" charset="0"/>
              </a:rPr>
              <a:t>- пение было одноголосным, унисонным;</a:t>
            </a:r>
          </a:p>
          <a:p>
            <a:r>
              <a:rPr lang="ru-RU" dirty="0" smtClean="0">
                <a:latin typeface="Palatino Linotype" pitchFamily="18" charset="0"/>
              </a:rPr>
              <a:t>- все голоса сливались и тембры нивелировались;</a:t>
            </a:r>
          </a:p>
          <a:p>
            <a:r>
              <a:rPr lang="ru-RU" dirty="0" smtClean="0">
                <a:latin typeface="Palatino Linotype" pitchFamily="18" charset="0"/>
              </a:rPr>
              <a:t>- пение не сопровождалось музыкой – </a:t>
            </a:r>
            <a:r>
              <a:rPr lang="en-US" b="1" dirty="0" smtClean="0">
                <a:latin typeface="Palatino Linotype" pitchFamily="18" charset="0"/>
              </a:rPr>
              <a:t>a </a:t>
            </a:r>
            <a:r>
              <a:rPr lang="en-US" b="1" dirty="0" err="1" smtClean="0">
                <a:latin typeface="Palatino Linotype" pitchFamily="18" charset="0"/>
              </a:rPr>
              <a:t>capella</a:t>
            </a:r>
            <a:r>
              <a:rPr lang="ru-RU" b="1" dirty="0" smtClean="0">
                <a:latin typeface="Palatino Linotype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00392" y="6309320"/>
            <a:ext cx="987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0" descr="19 слайд_Строчное п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366474" y="260648"/>
            <a:ext cx="5442263" cy="15841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260648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Palatino Linotype" pitchFamily="18" charset="0"/>
              </a:rPr>
              <a:t>Строчное пение. </a:t>
            </a:r>
          </a:p>
          <a:p>
            <a:r>
              <a:rPr lang="ru-RU" b="1" u="sng" dirty="0" smtClean="0">
                <a:latin typeface="Palatino Linotype" pitchFamily="18" charset="0"/>
              </a:rPr>
              <a:t>Появление </a:t>
            </a:r>
            <a:r>
              <a:rPr lang="ru-RU" b="1" u="sng" dirty="0" err="1" smtClean="0">
                <a:latin typeface="Palatino Linotype" pitchFamily="18" charset="0"/>
              </a:rPr>
              <a:t>трёхголосия</a:t>
            </a:r>
            <a:endParaRPr lang="ru-RU" b="1" u="sng" dirty="0">
              <a:latin typeface="Palatino Linotyp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844824"/>
            <a:ext cx="8136904" cy="238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 16 веку в церковной культуре усиливаются идеи Троицы. В музыке это выражается в постепенном отходе от одноголосного унисонного пения и появлении </a:t>
            </a:r>
            <a:r>
              <a:rPr lang="ru-RU" dirty="0" err="1" smtClean="0"/>
              <a:t>трёхголосия</a:t>
            </a:r>
            <a:r>
              <a:rPr lang="ru-RU" dirty="0" smtClean="0"/>
              <a:t>. Оно не имеет ничего общего с аккордовым многоголосием, поэтому получило название </a:t>
            </a:r>
            <a:r>
              <a:rPr lang="ru-RU" b="1" i="1" dirty="0" smtClean="0"/>
              <a:t>«строчное </a:t>
            </a:r>
            <a:r>
              <a:rPr lang="ru-RU" b="1" i="1" dirty="0" err="1" smtClean="0"/>
              <a:t>трёхголосие</a:t>
            </a:r>
            <a:r>
              <a:rPr lang="ru-RU" b="1" i="1" dirty="0" smtClean="0"/>
              <a:t>»</a:t>
            </a:r>
            <a:r>
              <a:rPr lang="ru-RU" dirty="0" smtClean="0"/>
              <a:t>:</a:t>
            </a:r>
            <a:r>
              <a:rPr lang="ru-RU" b="1" i="1" dirty="0" smtClean="0"/>
              <a:t> три голоса – три строки, главный голос (путь) – средняя строка, крайние (</a:t>
            </a:r>
            <a:r>
              <a:rPr lang="ru-RU" b="1" i="1" dirty="0" err="1" smtClean="0"/>
              <a:t>верхники</a:t>
            </a:r>
            <a:r>
              <a:rPr lang="ru-RU" b="1" i="1" dirty="0" smtClean="0"/>
              <a:t> и </a:t>
            </a:r>
            <a:r>
              <a:rPr lang="ru-RU" b="1" i="1" dirty="0" err="1" smtClean="0"/>
              <a:t>нижники</a:t>
            </a:r>
            <a:r>
              <a:rPr lang="ru-RU" b="1" i="1" dirty="0" smtClean="0"/>
              <a:t>) – сопровождающие.</a:t>
            </a:r>
          </a:p>
          <a:p>
            <a:r>
              <a:rPr lang="ru-RU" dirty="0" smtClean="0"/>
              <a:t>Строчное </a:t>
            </a:r>
            <a:r>
              <a:rPr lang="ru-RU" dirty="0" err="1" smtClean="0"/>
              <a:t>трёхголосие</a:t>
            </a:r>
            <a:r>
              <a:rPr lang="ru-RU" dirty="0" smtClean="0"/>
              <a:t> проявляется в знаменитой иконе «Церковь воинствующая» – три людских потока. </a:t>
            </a:r>
          </a:p>
        </p:txBody>
      </p:sp>
      <p:pic>
        <p:nvPicPr>
          <p:cNvPr id="13" name="Picture 2" descr="D:\Users\ЛанкинаЕВ\Pictures\икона Церковь Воинствующ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03648" y="4221088"/>
            <a:ext cx="6552728" cy="2407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1596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Palatino Linotype" pitchFamily="18" charset="0"/>
                <a:hlinkClick r:id="rId2" action="ppaction://hlinksldjump"/>
              </a:rPr>
              <a:t>Повторение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3" name="TextBox 2">
            <a:hlinkClick r:id="" action="ppaction://noaction"/>
          </p:cNvPr>
          <p:cNvSpPr txBox="1"/>
          <p:nvPr/>
        </p:nvSpPr>
        <p:spPr>
          <a:xfrm>
            <a:off x="251520" y="908720"/>
            <a:ext cx="1778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atin typeface="Palatino Linotype" pitchFamily="18" charset="0"/>
                <a:hlinkClick r:id="rId3" action="ppaction://hlinksldjump"/>
              </a:rPr>
              <a:t>Изучение</a:t>
            </a:r>
            <a:endParaRPr lang="ru-RU" sz="2400" b="1" dirty="0">
              <a:latin typeface="Palatino Linotyp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20882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Palatino Linotype" pitchFamily="18" charset="0"/>
                <a:hlinkClick r:id="rId4" action="ppaction://hlinksldjump"/>
              </a:rPr>
              <a:t>Закрепление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3077" name="Text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668344" y="764704"/>
            <a:ext cx="4320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Palatino Linotype" pitchFamily="18" charset="0"/>
              </a:rPr>
              <a:t>1</a:t>
            </a:r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8028384" y="836712"/>
            <a:ext cx="4320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u="sng" dirty="0">
                <a:latin typeface="Palatino Linotype" pitchFamily="18" charset="0"/>
              </a:rPr>
              <a:t>2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8460432" y="764704"/>
            <a:ext cx="3600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Palatino Linotype" pitchFamily="18" charset="0"/>
              </a:rPr>
              <a:t>3</a:t>
            </a:r>
          </a:p>
        </p:txBody>
      </p:sp>
      <p:sp>
        <p:nvSpPr>
          <p:cNvPr id="3080" name="TextBox 8"/>
          <p:cNvSpPr txBox="1">
            <a:spLocks noChangeArrowheads="1"/>
          </p:cNvSpPr>
          <p:nvPr/>
        </p:nvSpPr>
        <p:spPr bwMode="auto">
          <a:xfrm>
            <a:off x="179512" y="188640"/>
            <a:ext cx="23762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Palatino Linotype" pitchFamily="18" charset="0"/>
              </a:rPr>
              <a:t>Тема:</a:t>
            </a:r>
            <a:endParaRPr lang="ru-RU" sz="2800" dirty="0">
              <a:latin typeface="Palatino Linotype" pitchFamily="18" charset="0"/>
            </a:endParaRPr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2195736" y="188639"/>
            <a:ext cx="59046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Palatino Linotype" pitchFamily="18" charset="0"/>
                <a:cs typeface="Times New Roman" pitchFamily="18" charset="0"/>
              </a:rPr>
              <a:t>Становление и развитие русской духовной музыки</a:t>
            </a:r>
            <a:endParaRPr lang="ru-RU" sz="2800" b="1" dirty="0">
              <a:solidFill>
                <a:srgbClr val="C00000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5736" y="105273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itchFamily="18" charset="0"/>
              </a:rPr>
              <a:t>Цель: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21455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214414" y="2636912"/>
            <a:ext cx="1413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Музыка, созданная </a:t>
            </a:r>
          </a:p>
          <a:p>
            <a:r>
              <a:rPr lang="ru-RU" sz="1600" dirty="0" smtClean="0"/>
              <a:t>«во имя Отца и Сына и Святого Духа» </a:t>
            </a:r>
            <a:endParaRPr lang="ru-RU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3635896" y="2636912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Духовная музыка древне-</a:t>
            </a:r>
          </a:p>
          <a:p>
            <a:r>
              <a:rPr lang="ru-RU" sz="1600" dirty="0" smtClean="0"/>
              <a:t>христианской церкви 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51521" y="2204864"/>
            <a:ext cx="3672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itchFamily="18" charset="0"/>
                <a:hlinkClick r:id="rId3" action="ppaction://hlinksldjump"/>
              </a:rPr>
              <a:t>1. Что такое духовная музыка</a:t>
            </a:r>
            <a:endParaRPr lang="ru-RU" dirty="0">
              <a:latin typeface="Palatino Linotype" pitchFamily="18" charset="0"/>
            </a:endParaRPr>
          </a:p>
        </p:txBody>
      </p:sp>
      <p:cxnSp>
        <p:nvCxnSpPr>
          <p:cNvPr id="29" name="Прямая соединительная линия 28"/>
          <p:cNvCxnSpPr>
            <a:endCxn id="26" idx="3"/>
          </p:cNvCxnSpPr>
          <p:nvPr/>
        </p:nvCxnSpPr>
        <p:spPr>
          <a:xfrm flipH="1">
            <a:off x="5004048" y="2204864"/>
            <a:ext cx="2" cy="1093768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076056" y="2204864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itchFamily="18" charset="0"/>
                <a:hlinkClick r:id="rId5" action="ppaction://hlinksldjump"/>
              </a:rPr>
              <a:t>2. Духовная музыка Византии 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60032" y="4005064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itchFamily="18" charset="0"/>
                <a:hlinkClick r:id="rId6" action="ppaction://hlinksldjump"/>
              </a:rPr>
              <a:t>4. Расцвет русской хоровой культуры в 16 – 17 в.</a:t>
            </a:r>
            <a:endParaRPr lang="ru-RU" dirty="0">
              <a:latin typeface="Palatino Linotype" pitchFamily="18" charset="0"/>
            </a:endParaRPr>
          </a:p>
        </p:txBody>
      </p:sp>
      <p:pic>
        <p:nvPicPr>
          <p:cNvPr id="45" name="Picture 8" descr="5 слайд_Икона Святой Троиц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251520" y="2708920"/>
            <a:ext cx="972534" cy="1224533"/>
          </a:xfrm>
          <a:prstGeom prst="rect">
            <a:avLst/>
          </a:prstGeom>
          <a:noFill/>
          <a:ln/>
        </p:spPr>
      </p:pic>
      <p:sp>
        <p:nvSpPr>
          <p:cNvPr id="49" name="Прямоугольник 48"/>
          <p:cNvSpPr/>
          <p:nvPr/>
        </p:nvSpPr>
        <p:spPr>
          <a:xfrm>
            <a:off x="251520" y="4077072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itchFamily="18" charset="0"/>
                <a:hlinkClick r:id="rId8" action="ppaction://hlinksldjump"/>
              </a:rPr>
              <a:t>3. Формирование национального музыкального стиля </a:t>
            </a:r>
            <a:endParaRPr lang="ru-RU" dirty="0">
              <a:latin typeface="Palatino Linotype" pitchFamily="18" charset="0"/>
            </a:endParaRPr>
          </a:p>
        </p:txBody>
      </p:sp>
      <p:pic>
        <p:nvPicPr>
          <p:cNvPr id="50" name="Picture 6" descr="6 слайд_Икона Всех святых как образ Церкв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2660437" y="2708920"/>
            <a:ext cx="941716" cy="1224136"/>
          </a:xfrm>
          <a:prstGeom prst="rect">
            <a:avLst/>
          </a:prstGeom>
          <a:noFill/>
        </p:spPr>
      </p:pic>
      <p:pic>
        <p:nvPicPr>
          <p:cNvPr id="51" name="Picture 10" descr="10 слайд_Святой Роман Сладкопевец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5148064" y="2708920"/>
            <a:ext cx="720080" cy="1011076"/>
          </a:xfrm>
          <a:prstGeom prst="rect">
            <a:avLst/>
          </a:prstGeom>
          <a:noFill/>
        </p:spPr>
      </p:pic>
      <p:pic>
        <p:nvPicPr>
          <p:cNvPr id="52" name="Picture 7" descr="12 слайд_Иоанн Дамаскин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7020272" y="2708920"/>
            <a:ext cx="725717" cy="1008112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6948264" y="5373216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Palatino Linotype" pitchFamily="18" charset="0"/>
              </a:rPr>
              <a:t>2.«Новое направление» </a:t>
            </a:r>
          </a:p>
          <a:p>
            <a:r>
              <a:rPr lang="ru-RU" b="1" i="1" dirty="0" smtClean="0">
                <a:latin typeface="Palatino Linotype" pitchFamily="18" charset="0"/>
              </a:rPr>
              <a:t>в духовной музыке 20 века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04048" y="537321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Palatino Linotype" pitchFamily="18" charset="0"/>
                <a:hlinkClick r:id="rId12" action="ppaction://hlinksldjump"/>
              </a:rPr>
              <a:t>1. Духовная музыка </a:t>
            </a:r>
          </a:p>
          <a:p>
            <a:pPr algn="ctr"/>
            <a:r>
              <a:rPr lang="ru-RU" b="1" i="1" dirty="0" smtClean="0">
                <a:latin typeface="Palatino Linotype" pitchFamily="18" charset="0"/>
                <a:hlinkClick r:id="rId12" action="ppaction://hlinksldjump"/>
              </a:rPr>
              <a:t>18 – 19 веков</a:t>
            </a:r>
            <a:endParaRPr lang="ru-RU" b="1" i="1" dirty="0">
              <a:latin typeface="Palatino Linotype" pitchFamily="18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251520" y="2132856"/>
            <a:ext cx="1872208" cy="0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51520" y="4077072"/>
            <a:ext cx="3888432" cy="0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95736" y="1357136"/>
            <a:ext cx="65527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Изучить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пути развития русской духовной музыки - от её рождения, через период ученичества к самостоятельности, зрелости.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868144" y="2708920"/>
            <a:ext cx="1152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Преподобный Роман Сладкопевец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200" dirty="0" smtClean="0"/>
              <a:t>(около 450 – 556 гг.)</a:t>
            </a:r>
            <a:endParaRPr lang="ru-RU" sz="12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7812360" y="2708920"/>
            <a:ext cx="1152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Преподобный Иоанн </a:t>
            </a:r>
            <a:r>
              <a:rPr lang="ru-RU" sz="1200" dirty="0" err="1" smtClean="0"/>
              <a:t>Дамаскин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(676 – 780 гг.)</a:t>
            </a:r>
            <a:endParaRPr lang="ru-RU" sz="1200" dirty="0"/>
          </a:p>
        </p:txBody>
      </p:sp>
      <p:pic>
        <p:nvPicPr>
          <p:cNvPr id="48" name="Picture 2" descr="C:\Users\Пользователь\AppData\Local\Temp\BurAnMUZ\князь Владимир - изображение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3528" y="4725144"/>
            <a:ext cx="1368153" cy="1906097"/>
          </a:xfrm>
          <a:prstGeom prst="rect">
            <a:avLst/>
          </a:prstGeom>
          <a:noFill/>
        </p:spPr>
      </p:pic>
      <p:sp>
        <p:nvSpPr>
          <p:cNvPr id="58" name="Прямоугольник 57"/>
          <p:cNvSpPr/>
          <p:nvPr/>
        </p:nvSpPr>
        <p:spPr>
          <a:xfrm>
            <a:off x="1763688" y="4941168"/>
            <a:ext cx="1440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hlinkClick r:id="rId8" action="ppaction://hlinksldjump"/>
              </a:rPr>
              <a:t>Князь Владимир  - отец русской культуры </a:t>
            </a:r>
            <a:endParaRPr lang="ru-RU" sz="1600" dirty="0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5004048" y="3933056"/>
            <a:ext cx="3744416" cy="0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5004048" y="4653136"/>
            <a:ext cx="3744416" cy="0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5004048" y="5373216"/>
            <a:ext cx="0" cy="1021760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3203848" y="5373216"/>
            <a:ext cx="13681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hlinkClick r:id="rId14" action="ppaction://hlinksldjump"/>
              </a:rPr>
              <a:t>Музыкальная культура Киевской Руси </a:t>
            </a:r>
            <a:endParaRPr lang="ru-RU" sz="1600" dirty="0"/>
          </a:p>
        </p:txBody>
      </p:sp>
      <p:pic>
        <p:nvPicPr>
          <p:cNvPr id="70" name="Picture 11" descr="14 слайд_Десятинная церковь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>
          <a:xfrm>
            <a:off x="3203848" y="4509120"/>
            <a:ext cx="1268798" cy="864096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4860032" y="4725144"/>
            <a:ext cx="428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Домашнее задание.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Темы самостоятельных исследований:</a:t>
            </a:r>
            <a:endParaRPr lang="ru-RU" b="1" i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1520" y="1628800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Palatino Linotype" pitchFamily="18" charset="0"/>
                <a:hlinkClick r:id="rId16" action="ppaction://hlinksldjump"/>
              </a:rPr>
              <a:t>Выводы</a:t>
            </a:r>
            <a:endParaRPr lang="ru-RU" sz="1600" dirty="0">
              <a:latin typeface="Palatino Linotyp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88640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err="1" smtClean="0">
                <a:latin typeface="Palatino Linotype" pitchFamily="18" charset="0"/>
              </a:rPr>
              <a:t>Партесное</a:t>
            </a:r>
            <a:r>
              <a:rPr lang="ru-RU" b="1" u="sng" dirty="0" smtClean="0">
                <a:latin typeface="Palatino Linotype" pitchFamily="18" charset="0"/>
              </a:rPr>
              <a:t> пение</a:t>
            </a:r>
            <a:endParaRPr lang="ru-RU" b="1" u="sng" dirty="0">
              <a:latin typeface="Palatino Linotype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548680"/>
            <a:ext cx="438234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788024" y="620689"/>
            <a:ext cx="39604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Palatino Linotype" pitchFamily="18" charset="0"/>
              </a:rPr>
              <a:t>17 век стал веком перемен </a:t>
            </a:r>
            <a:r>
              <a:rPr lang="ru-RU" sz="2000" dirty="0" smtClean="0">
                <a:latin typeface="Palatino Linotype" pitchFamily="18" charset="0"/>
              </a:rPr>
              <a:t>в русской духовной музыке: появляются авторские и местные распевы (Киевский, Смоленский, Кирилловский); русские музыканты знакомятся с музыкальной культурой Западной Европы.</a:t>
            </a:r>
          </a:p>
          <a:p>
            <a:r>
              <a:rPr lang="ru-RU" sz="2000" dirty="0" smtClean="0">
                <a:latin typeface="Palatino Linotype" pitchFamily="18" charset="0"/>
              </a:rPr>
              <a:t>В результате появляется новое многоголосное пение, отличающееся энергией, красочностью, богатством, полнокровностью звучания, получившее название </a:t>
            </a:r>
            <a:r>
              <a:rPr lang="ru-RU" sz="2000" b="1" dirty="0" err="1" smtClean="0">
                <a:latin typeface="Palatino Linotype" pitchFamily="18" charset="0"/>
              </a:rPr>
              <a:t>партесное</a:t>
            </a:r>
            <a:r>
              <a:rPr lang="ru-RU" sz="2000" dirty="0" smtClean="0">
                <a:latin typeface="Palatino Linotype" pitchFamily="18" charset="0"/>
              </a:rPr>
              <a:t> (от </a:t>
            </a:r>
            <a:r>
              <a:rPr lang="en-US" sz="2000" dirty="0" err="1" smtClean="0">
                <a:latin typeface="Palatino Linotype" pitchFamily="18" charset="0"/>
              </a:rPr>
              <a:t>partes</a:t>
            </a:r>
            <a:r>
              <a:rPr lang="ru-RU" sz="2000" dirty="0" smtClean="0">
                <a:latin typeface="Palatino Linotype" pitchFamily="18" charset="0"/>
              </a:rPr>
              <a:t> – голоса), главным становится верхний голос, а количество голосов от 3 до 48!</a:t>
            </a:r>
          </a:p>
        </p:txBody>
      </p:sp>
      <p:pic>
        <p:nvPicPr>
          <p:cNvPr id="13" name="Picture 7" descr="Церковный х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1520" y="3068960"/>
            <a:ext cx="2880320" cy="35222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96336" y="6165304"/>
            <a:ext cx="916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20 слайд_Бортнян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332656"/>
            <a:ext cx="2376264" cy="2808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9"/>
          <p:cNvSpPr txBox="1">
            <a:spLocks noChangeArrowheads="1"/>
          </p:cNvSpPr>
          <p:nvPr/>
        </p:nvSpPr>
        <p:spPr>
          <a:xfrm>
            <a:off x="323528" y="3068960"/>
            <a:ext cx="4176464" cy="187220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Бортнянский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 Дмитрий Степанович 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(1751 – 1825)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933056"/>
            <a:ext cx="30243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Управляющий Придворной капеллой 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Создатель жанра духовных концертов</a:t>
            </a:r>
          </a:p>
          <a:p>
            <a:pPr>
              <a:defRPr/>
            </a:pPr>
            <a:r>
              <a:rPr lang="ru-RU" dirty="0" smtClean="0">
                <a:latin typeface="Palatino Linotype" pitchFamily="18" charset="0"/>
              </a:rPr>
              <a:t>Стараясь возродить лучшие образцы древнего пения, трудился над гармонизацией Знаменного распева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1124744"/>
            <a:ext cx="4875321" cy="3231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995936" y="479715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alatino Linotype" pitchFamily="18" charset="0"/>
              </a:rPr>
              <a:t>Певческая капелла. Санкт - Петербург</a:t>
            </a:r>
            <a:endParaRPr lang="ru-RU" b="1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Гл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91880" y="332657"/>
            <a:ext cx="1579025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1" descr="Мусорг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332656"/>
            <a:ext cx="1490167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 descr="Римский-Корса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732240" y="260648"/>
            <a:ext cx="172912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3212976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Palatino Linotype" pitchFamily="18" charset="0"/>
              </a:rPr>
              <a:t>В течение 19 века </a:t>
            </a:r>
            <a:r>
              <a:rPr lang="ru-RU" sz="2000" dirty="0" smtClean="0">
                <a:latin typeface="Palatino Linotype" pitchFamily="18" charset="0"/>
              </a:rPr>
              <a:t>свои силы в церковном песнетворчестве  пробовали М.И.Глинка, </a:t>
            </a:r>
            <a:r>
              <a:rPr lang="ru-RU" sz="2000" dirty="0" err="1" smtClean="0">
                <a:latin typeface="Palatino Linotype" pitchFamily="18" charset="0"/>
              </a:rPr>
              <a:t>М.А.Балакирев</a:t>
            </a:r>
            <a:r>
              <a:rPr lang="ru-RU" sz="2000" dirty="0" smtClean="0">
                <a:latin typeface="Palatino Linotype" pitchFamily="18" charset="0"/>
              </a:rPr>
              <a:t>, М.П.Мусоргский, </a:t>
            </a:r>
            <a:r>
              <a:rPr lang="ru-RU" sz="2000" dirty="0" err="1" smtClean="0">
                <a:latin typeface="Palatino Linotype" pitchFamily="18" charset="0"/>
              </a:rPr>
              <a:t>Н.А.Римский-Корсаков</a:t>
            </a:r>
            <a:r>
              <a:rPr lang="ru-RU" sz="2000" dirty="0" smtClean="0">
                <a:latin typeface="Palatino Linotype" pitchFamily="18" charset="0"/>
              </a:rPr>
              <a:t>, и другие русские композиторы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2708920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М.П.Мусоргский</a:t>
            </a:r>
            <a:endParaRPr lang="ru-RU" sz="1600" b="1" dirty="0">
              <a:latin typeface="Palatino Linotyp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708920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М.И.Глинка</a:t>
            </a:r>
            <a:endParaRPr lang="ru-RU" sz="1600" b="1" dirty="0">
              <a:latin typeface="Palatino Linotyp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2708920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Н.А.Римский - Корсаков</a:t>
            </a:r>
            <a:endParaRPr lang="ru-RU" sz="1600" b="1" dirty="0">
              <a:latin typeface="Palatino Linotyp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6309320"/>
            <a:ext cx="1891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П.И.Чайковский</a:t>
            </a:r>
            <a:endParaRPr lang="ru-RU" sz="1600" b="1" dirty="0">
              <a:latin typeface="Palatino Linotyp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4725144"/>
            <a:ext cx="64087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Palatino Linotype" pitchFamily="18" charset="0"/>
              </a:rPr>
              <a:t>Петр Ильич Чайковский первым из русских композиторов предпринял труд создать цельную законченные музыкальные композиции, охватывающие все песнопения Всенощного бдения и Божественной Литургии </a:t>
            </a:r>
            <a:endParaRPr lang="ru-RU" sz="2000" dirty="0"/>
          </a:p>
        </p:txBody>
      </p:sp>
      <p:pic>
        <p:nvPicPr>
          <p:cNvPr id="14" name="Picture 22" descr="Чайковски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95536" y="4509121"/>
            <a:ext cx="129947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2" descr="Чайковский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3717032"/>
            <a:ext cx="184092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528" y="476672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Palatino Linotype" pitchFamily="18" charset="0"/>
              </a:rPr>
              <a:t>В 1882 году, работая над музыкой Всенощного бдения, П.И.Чайковский записал в дневнике: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1268760"/>
            <a:ext cx="61206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dirty="0" smtClean="0">
                <a:latin typeface="Palatino Linotype" pitchFamily="18" charset="0"/>
              </a:rPr>
              <a:t>        «Я чувствую, что начинаю уметь любить Бога, чего прежде не умел. Я уже часто нахожу неизъяснимое наслаждение в том, что преклоняюсь пред неисповедимою, но несомненною для меня </a:t>
            </a:r>
            <a:r>
              <a:rPr lang="ru-RU" dirty="0" err="1" smtClean="0">
                <a:latin typeface="Palatino Linotype" pitchFamily="18" charset="0"/>
              </a:rPr>
              <a:t>Премудростию</a:t>
            </a:r>
            <a:r>
              <a:rPr lang="ru-RU" dirty="0" smtClean="0">
                <a:latin typeface="Palatino Linotype" pitchFamily="18" charset="0"/>
              </a:rPr>
              <a:t> Божией. </a:t>
            </a: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atin typeface="Palatino Linotype" pitchFamily="18" charset="0"/>
              </a:rPr>
              <a:t>         Я часто со слезами молюсь ему (где Он? Кто Он? Я не знаю, но знаю, что Он есть). И прошу Его дать мне смирение и любовь, прошу Его простить меня, вразумить меня, а главное – мне сладко говорить Ему: «Господи! Да будет воля Твоя!» - ибо я знаю, что воля Его – святая… Мне хочется верить, что есть будущая жизнь»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12360" y="6165304"/>
            <a:ext cx="916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Пользователь\Desktop\картинки 2015\картинки 3\800х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1828800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30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381000"/>
            <a:ext cx="8136904" cy="19685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dirty="0" smtClean="0">
                <a:latin typeface="Palatino Linotype" pitchFamily="18" charset="0"/>
              </a:rPr>
              <a:t>Обратившись к церковной музыке, </a:t>
            </a:r>
            <a:br>
              <a:rPr lang="ru-RU" sz="2800" dirty="0" smtClean="0">
                <a:latin typeface="Palatino Linotype" pitchFamily="18" charset="0"/>
              </a:rPr>
            </a:br>
            <a:r>
              <a:rPr lang="ru-RU" sz="2800" dirty="0" smtClean="0">
                <a:latin typeface="Palatino Linotype" pitchFamily="18" charset="0"/>
              </a:rPr>
              <a:t>Сергей Васильевич Рахманинов сочинил  музыку - в 1910 году к Литургии святителя  Иоанна </a:t>
            </a:r>
            <a:r>
              <a:rPr lang="ru-RU" sz="2800" dirty="0" err="1" smtClean="0">
                <a:latin typeface="Palatino Linotype" pitchFamily="18" charset="0"/>
              </a:rPr>
              <a:t>Златоустого</a:t>
            </a:r>
            <a:r>
              <a:rPr lang="ru-RU" sz="2800" dirty="0" smtClean="0">
                <a:latin typeface="Palatino Linotype" pitchFamily="18" charset="0"/>
              </a:rPr>
              <a:t>, а в 1915 году – </a:t>
            </a:r>
            <a:br>
              <a:rPr lang="ru-RU" sz="2800" dirty="0" smtClean="0">
                <a:latin typeface="Palatino Linotype" pitchFamily="18" charset="0"/>
              </a:rPr>
            </a:br>
            <a:r>
              <a:rPr lang="ru-RU" sz="2800" dirty="0" smtClean="0">
                <a:latin typeface="Palatino Linotype" pitchFamily="18" charset="0"/>
              </a:rPr>
              <a:t>ко Всенощному бдению </a:t>
            </a:r>
          </a:p>
        </p:txBody>
      </p:sp>
      <p:pic>
        <p:nvPicPr>
          <p:cNvPr id="36867" name="Picture 8" descr="Рахманинов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636912"/>
            <a:ext cx="2808288" cy="3703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9" descr="Всенощное бдение Рахманинова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732240" y="2852936"/>
            <a:ext cx="2160587" cy="2916238"/>
          </a:xfrm>
          <a:noFill/>
        </p:spPr>
      </p:pic>
      <p:pic>
        <p:nvPicPr>
          <p:cNvPr id="36869" name="Picture 12" descr="Литургия Рахманинова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63888" y="2708920"/>
            <a:ext cx="2946400" cy="31051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3" name="Rectangle 13"/>
          <p:cNvSpPr>
            <a:spLocks noGrp="1" noChangeArrowheads="1"/>
          </p:cNvSpPr>
          <p:nvPr>
            <p:ph type="title"/>
          </p:nvPr>
        </p:nvSpPr>
        <p:spPr>
          <a:xfrm>
            <a:off x="395288" y="188640"/>
            <a:ext cx="8280400" cy="230373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000" b="1" dirty="0" smtClean="0">
                <a:latin typeface="Palatino Linotype" pitchFamily="18" charset="0"/>
              </a:rPr>
              <a:t>Творчество П.И.Чайковского, С.В.Рахманинова </a:t>
            </a:r>
            <a:br>
              <a:rPr lang="ru-RU" sz="2000" b="1" dirty="0" smtClean="0">
                <a:latin typeface="Palatino Linotype" pitchFamily="18" charset="0"/>
              </a:rPr>
            </a:br>
            <a:r>
              <a:rPr lang="ru-RU" sz="2000" b="1" dirty="0" smtClean="0">
                <a:latin typeface="Palatino Linotype" pitchFamily="18" charset="0"/>
              </a:rPr>
              <a:t>и других композиторов способствовало </a:t>
            </a:r>
            <a:br>
              <a:rPr lang="ru-RU" sz="2000" b="1" dirty="0" smtClean="0">
                <a:latin typeface="Palatino Linotype" pitchFamily="18" charset="0"/>
              </a:rPr>
            </a:br>
            <a:r>
              <a:rPr lang="ru-RU" sz="2000" b="1" dirty="0" smtClean="0">
                <a:latin typeface="Palatino Linotype" pitchFamily="18" charset="0"/>
              </a:rPr>
              <a:t>возвращению к истокам русской духовной музыки –</a:t>
            </a:r>
            <a:br>
              <a:rPr lang="ru-RU" sz="2000" b="1" dirty="0" smtClean="0">
                <a:latin typeface="Palatino Linotype" pitchFamily="18" charset="0"/>
              </a:rPr>
            </a:br>
            <a:r>
              <a:rPr lang="ru-RU" sz="2000" b="1" dirty="0" smtClean="0">
                <a:latin typeface="Palatino Linotype" pitchFamily="18" charset="0"/>
              </a:rPr>
              <a:t>интересу к древнему знаменному пению, </a:t>
            </a:r>
            <a:br>
              <a:rPr lang="ru-RU" sz="2000" b="1" dirty="0" smtClean="0">
                <a:latin typeface="Palatino Linotype" pitchFamily="18" charset="0"/>
              </a:rPr>
            </a:br>
            <a:r>
              <a:rPr lang="ru-RU" sz="2000" b="1" dirty="0" smtClean="0">
                <a:latin typeface="Palatino Linotype" pitchFamily="18" charset="0"/>
              </a:rPr>
              <a:t>византийскому осмогласию и национальным традициям   </a:t>
            </a:r>
          </a:p>
        </p:txBody>
      </p:sp>
      <p:pic>
        <p:nvPicPr>
          <p:cNvPr id="37891" name="Picture 12" descr="Синодальный хо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2276872"/>
            <a:ext cx="4968552" cy="3115286"/>
          </a:xfrm>
          <a:noFill/>
        </p:spPr>
      </p:pic>
      <p:sp>
        <p:nvSpPr>
          <p:cNvPr id="204814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395536" y="5589240"/>
            <a:ext cx="8496945" cy="792088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Palatino Linotype" pitchFamily="18" charset="0"/>
              </a:rPr>
              <a:t>     Многие произведения </a:t>
            </a:r>
            <a:r>
              <a:rPr lang="ru-RU" sz="2000" b="1" dirty="0" smtClean="0">
                <a:latin typeface="Palatino Linotype" pitchFamily="18" charset="0"/>
              </a:rPr>
              <a:t>«Нового направления»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Palatino Linotype" pitchFamily="18" charset="0"/>
              </a:rPr>
              <a:t>были достойно исполнены Московским Синодальным хором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05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5770984" cy="1371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000" b="1" dirty="0" smtClean="0">
                <a:latin typeface="Palatino Linotype" pitchFamily="18" charset="0"/>
              </a:rPr>
              <a:t>Композиторы – представители </a:t>
            </a:r>
            <a:br>
              <a:rPr lang="ru-RU" sz="2000" b="1" dirty="0" smtClean="0">
                <a:latin typeface="Palatino Linotype" pitchFamily="18" charset="0"/>
              </a:rPr>
            </a:br>
            <a:r>
              <a:rPr lang="ru-RU" sz="2000" b="1" dirty="0" smtClean="0">
                <a:latin typeface="Palatino Linotype" pitchFamily="18" charset="0"/>
              </a:rPr>
              <a:t>«Нового направления» в духовной музыке начала 20 века (слева – направо)</a:t>
            </a:r>
          </a:p>
        </p:txBody>
      </p:sp>
      <p:pic>
        <p:nvPicPr>
          <p:cNvPr id="38915" name="Picture 9" descr="21 слайд_Гречанинов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2133600"/>
            <a:ext cx="1673225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10" descr="Чесноков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2133600"/>
            <a:ext cx="1439862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7406" name="Rectangle 14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4365625"/>
            <a:ext cx="8229600" cy="1981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ru-RU" sz="1800" dirty="0" smtClean="0">
                <a:latin typeface="Palatino Linotype" pitchFamily="18" charset="0"/>
              </a:rPr>
              <a:t>Александр Гречанинов (1854 – 1956)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ru-RU" sz="1800" dirty="0" smtClean="0">
                <a:latin typeface="Palatino Linotype" pitchFamily="18" charset="0"/>
              </a:rPr>
              <a:t>Александр Кастальский (1856 – 1926)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ru-RU" sz="1800" dirty="0" smtClean="0">
                <a:latin typeface="Palatino Linotype" pitchFamily="18" charset="0"/>
              </a:rPr>
              <a:t>Павел Чесноков (1877 – 1944)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ru-RU" sz="1800" dirty="0" smtClean="0">
                <a:latin typeface="Palatino Linotype" pitchFamily="18" charset="0"/>
              </a:rPr>
              <a:t>Михаил Ипполитов-Иванов (1859 – 1935)</a:t>
            </a:r>
          </a:p>
        </p:txBody>
      </p:sp>
      <p:pic>
        <p:nvPicPr>
          <p:cNvPr id="38918" name="Picture 11" descr="21 слайд_Кастальский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627313" y="2133600"/>
            <a:ext cx="1619250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9" name="Picture 12" descr="22 слайд_Ипполитов-Иванов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804248" y="404664"/>
            <a:ext cx="140909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300192" y="2352656"/>
            <a:ext cx="252028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православного церковного пения, чтобы оно стало истинно русским, нужно вернуться к древнеславянскому песнопению, понять, полюбить и радоваться ему как своему близкому, родному...»- писал А. Т. Гречанинов в своей автобиографической книге “Моя жизнь”. Эпоха рубежа 19 - 20 вв. явилась подлинным “духовным ренессансом” русской церковной музыки. Хоровые сочинения, созданные период примерно с середины 1890-х по 1917г., относятся, к так называемому Новому направлению в отечественном богослужебном музыкальном искусстве. Это направление было представлено композиторами разных творческих возможностей и установок.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405" grpId="0"/>
      <p:bldP spid="1874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>
                <a:latin typeface="Palatino Linotype" pitchFamily="18" charset="0"/>
              </a:rPr>
              <a:t>Характерные черты «Нового направления» </a:t>
            </a:r>
            <a:br>
              <a:rPr lang="ru-RU" sz="2400" b="1" dirty="0" smtClean="0">
                <a:latin typeface="Palatino Linotype" pitchFamily="18" charset="0"/>
              </a:rPr>
            </a:br>
            <a:r>
              <a:rPr lang="ru-RU" sz="2400" b="1" dirty="0" smtClean="0">
                <a:latin typeface="Palatino Linotype" pitchFamily="18" charset="0"/>
              </a:rPr>
              <a:t>в духовной музыке начала 20 века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179887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sz="2000" dirty="0" smtClean="0">
                <a:latin typeface="Palatino Linotype" pitchFamily="18" charset="0"/>
              </a:rPr>
              <a:t>Приложение к церковно-музыкальной композиции приемов народного музыкального мышления и опыта национальной композиторской школы;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sz="2000" dirty="0" smtClean="0">
                <a:latin typeface="Palatino Linotype" pitchFamily="18" charset="0"/>
              </a:rPr>
              <a:t>Обращение к церковному уставу и предписываемым им певческим традициям;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sz="2000" dirty="0" smtClean="0">
                <a:latin typeface="Palatino Linotype" pitchFamily="18" charset="0"/>
              </a:rPr>
              <a:t>Раскрепощение хоровой фактуры, ритма, гармонии от «школьных» норм и поиск средств, соответствующих формам национального церковного пения.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4288" y="5877272"/>
            <a:ext cx="916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latin typeface="Palatino Linotype" pitchFamily="18" charset="0"/>
              </a:rPr>
              <a:t>Вывод 1: Духовную музыку можно назвать «камертоном» всей музыкальной культуры</a:t>
            </a:r>
          </a:p>
        </p:txBody>
      </p:sp>
      <p:sp>
        <p:nvSpPr>
          <p:cNvPr id="308233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0" y="1916113"/>
            <a:ext cx="5334000" cy="4459287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b="1" dirty="0" smtClean="0">
                <a:latin typeface="Palatino Linotype" pitchFamily="18" charset="0"/>
              </a:rPr>
              <a:t>Причем для каждого народа таким камертоном служит музыка, сложившаяся в лоне присущей ему религиозной традиции.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ru-RU" sz="2000" b="1" dirty="0" smtClean="0">
              <a:latin typeface="Palatino Linotype" pitchFamily="18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b="1" dirty="0" smtClean="0">
                <a:latin typeface="Palatino Linotype" pitchFamily="18" charset="0"/>
              </a:rPr>
              <a:t>Музыка Русского Православия «задает тон» музыкальной культуре России</a:t>
            </a:r>
            <a:r>
              <a:rPr lang="ru-RU" sz="2000" dirty="0" smtClean="0">
                <a:latin typeface="Palatino Linotype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800" dirty="0" smtClean="0"/>
          </a:p>
        </p:txBody>
      </p:sp>
      <p:pic>
        <p:nvPicPr>
          <p:cNvPr id="1026" name="Picture 2" descr="C:\Users\Пользователь\Desktop\картинки 2015\картинки 3\HG8JnTYDR8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3035767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latin typeface="Palatino Linotype" pitchFamily="18" charset="0"/>
              </a:rPr>
              <a:t>Вывод 2: Духовная музыка воспитывает</a:t>
            </a:r>
          </a:p>
        </p:txBody>
      </p:sp>
      <p:sp>
        <p:nvSpPr>
          <p:cNvPr id="3184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059832" y="1196752"/>
            <a:ext cx="5626968" cy="5256436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i="1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В древние времена пение в церковном хоре считалось не просто «средством к развитию музыкального слуха», но действенным средством воспитания детей.   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Palatino Linotype" pitchFamily="18" charset="0"/>
              </a:rPr>
              <a:t>Преображает, воспитывает не только пение, но и слушание детьми церковных песнопений на уроках музыки. Об этом свидетельствует весь мой опыт. Вот почему в преподавании Музыки нельзя пройти мимо музыкального наследия Русского Православия.</a:t>
            </a:r>
          </a:p>
        </p:txBody>
      </p:sp>
      <p:pic>
        <p:nvPicPr>
          <p:cNvPr id="27652" name="Picture 7" descr="Церковный хо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3051672"/>
            <a:ext cx="2808312" cy="3434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Пользователь\Desktop\картинки 2015\картинки 3\dogmatik-pervogo-glasa-derzajte-lyudi-bozh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7722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6732240" y="4293096"/>
            <a:ext cx="2016224" cy="17281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Palatino Linotyp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864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Palatino Linotype" pitchFamily="18" charset="0"/>
                <a:cs typeface="Arial" pitchFamily="34" charset="0"/>
              </a:rPr>
              <a:t>Тема урока:</a:t>
            </a:r>
            <a:endParaRPr lang="ru-RU" sz="2800" b="1" dirty="0"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05273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itchFamily="18" charset="0"/>
                <a:hlinkClick r:id="rId3" action="ppaction://hlinksldjump"/>
              </a:rPr>
              <a:t>Повторение</a:t>
            </a:r>
            <a:endParaRPr lang="ru-RU" sz="2400" b="1" dirty="0">
              <a:latin typeface="Palatino Linotyp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itchFamily="18" charset="0"/>
                <a:hlinkClick r:id="rId4" action="ppaction://hlinksldjump"/>
              </a:rPr>
              <a:t>Изучение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7008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itchFamily="18" charset="0"/>
                <a:hlinkClick r:id="rId5" action="ppaction://hlinksldjump"/>
              </a:rPr>
              <a:t>Закрепление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188640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Palatino Linotype" pitchFamily="18" charset="0"/>
                <a:cs typeface="Arial" pitchFamily="34" charset="0"/>
              </a:rPr>
              <a:t>Становление и развитие русской духовной музыки</a:t>
            </a:r>
            <a:endParaRPr lang="ru-RU" sz="2800" b="1" dirty="0">
              <a:solidFill>
                <a:srgbClr val="C00000"/>
              </a:solidFill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352" y="76470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Palatino Linotype" pitchFamily="18" charset="0"/>
                <a:cs typeface="Arial" pitchFamily="34" charset="0"/>
              </a:rPr>
              <a:t>1</a:t>
            </a:r>
            <a:endParaRPr lang="ru-RU" sz="2800" b="1" u="sng" dirty="0"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8100392" y="69269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alatino Linotype" pitchFamily="18" charset="0"/>
                <a:cs typeface="Arial" pitchFamily="34" charset="0"/>
              </a:rPr>
              <a:t>2</a:t>
            </a:r>
            <a:endParaRPr lang="ru-RU" sz="2000" b="1" dirty="0"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60432" y="69269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alatino Linotype" pitchFamily="18" charset="0"/>
                <a:cs typeface="Arial" pitchFamily="34" charset="0"/>
              </a:rPr>
              <a:t>3</a:t>
            </a:r>
            <a:endParaRPr lang="ru-RU" sz="2000" b="1" dirty="0"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1124744"/>
            <a:ext cx="68762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itchFamily="18" charset="0"/>
              </a:rPr>
              <a:t>   </a:t>
            </a:r>
            <a:r>
              <a:rPr lang="ru-RU" b="1" dirty="0" smtClean="0">
                <a:latin typeface="Palatino Linotype" pitchFamily="18" charset="0"/>
                <a:cs typeface="Arial" pitchFamily="34" charset="0"/>
              </a:rPr>
              <a:t>Проверка домашнего задания по теме: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Palatino Linotype" pitchFamily="18" charset="0"/>
                <a:cs typeface="Arial" pitchFamily="34" charset="0"/>
              </a:rPr>
              <a:t>   «Истоки русской музыки»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365104"/>
            <a:ext cx="2160240" cy="1728194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204864"/>
            <a:ext cx="2188335" cy="1584176"/>
          </a:xfrm>
          <a:prstGeom prst="rect">
            <a:avLst/>
          </a:prstGeom>
        </p:spPr>
      </p:pic>
      <p:pic>
        <p:nvPicPr>
          <p:cNvPr id="36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2204864"/>
            <a:ext cx="1791559" cy="159960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23528" y="378904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itchFamily="18" charset="0"/>
                <a:hlinkClick r:id="rId9" action="ppaction://hlinksldjump"/>
              </a:rPr>
              <a:t>Обряды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07904" y="378904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itchFamily="18" charset="0"/>
                <a:hlinkClick r:id="rId10" action="ppaction://hlinksldjump"/>
              </a:rPr>
              <a:t>Песня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5536" y="609329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alatino Linotype" pitchFamily="18" charset="0"/>
                <a:hlinkClick r:id="rId11" action="ppaction://hlinksldjump"/>
              </a:rPr>
              <a:t>Музыкальная летопись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19872" y="59492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alatino Linotype" pitchFamily="18" charset="0"/>
                <a:hlinkClick r:id="rId12" action="ppaction://hlinksldjump"/>
              </a:rPr>
              <a:t>Скоморохи</a:t>
            </a:r>
            <a:endParaRPr lang="ru-RU" b="1" dirty="0" smtClean="0">
              <a:latin typeface="Palatino Linotype" pitchFamily="18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5" y="4365104"/>
            <a:ext cx="1872208" cy="1577335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6732240" y="2204864"/>
            <a:ext cx="2016224" cy="17281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Palatino Linotype" pitchFamily="18" charset="0"/>
                <a:hlinkClick r:id="rId14" action="ppaction://hlinksldjump"/>
              </a:rPr>
              <a:t>Загадочный квадрат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88224" y="602128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alatino Linotype" pitchFamily="18" charset="0"/>
                <a:hlinkClick r:id="rId15" action="ppaction://hlinksldjump"/>
              </a:rPr>
              <a:t>Музыкальные инструменты</a:t>
            </a:r>
            <a:endParaRPr lang="ru-RU" b="1" dirty="0" smtClean="0">
              <a:latin typeface="Palatino Linotype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2" y="5157192"/>
            <a:ext cx="1025056" cy="79208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5229200"/>
            <a:ext cx="841324" cy="66177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4365104"/>
            <a:ext cx="1211729" cy="95312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328" y="4365104"/>
            <a:ext cx="1211954" cy="9533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60848"/>
            <a:ext cx="8229600" cy="144016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latin typeface="Palatino Linotype" pitchFamily="18" charset="0"/>
              </a:rPr>
              <a:t>Вывод 3: Православная духовная музыка учит слышать и понимать других людей </a:t>
            </a:r>
            <a:br>
              <a:rPr lang="ru-RU" sz="2800" b="1" dirty="0" smtClean="0">
                <a:latin typeface="Palatino Linotype" pitchFamily="18" charset="0"/>
              </a:rPr>
            </a:br>
            <a:r>
              <a:rPr lang="ru-RU" sz="2800" b="1" dirty="0" smtClean="0">
                <a:latin typeface="Palatino Linotype" pitchFamily="18" charset="0"/>
              </a:rPr>
              <a:t>по-христиански</a:t>
            </a:r>
          </a:p>
        </p:txBody>
      </p:sp>
      <p:sp>
        <p:nvSpPr>
          <p:cNvPr id="31642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501008"/>
            <a:ext cx="8075240" cy="3023617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2400" i="1" dirty="0" smtClean="0"/>
              <a:t>     </a:t>
            </a:r>
            <a:r>
              <a:rPr lang="ru-RU" sz="2000" dirty="0" smtClean="0">
                <a:latin typeface="Palatino Linotype" pitchFamily="18" charset="0"/>
              </a:rPr>
              <a:t>Этому способствуют как высокие, светлые и чистые понятия об истине,  добре, настоящей любви и красоте, отцовстве и материнстве, </a:t>
            </a:r>
            <a:r>
              <a:rPr lang="ru-RU" sz="2000" dirty="0" err="1" smtClean="0">
                <a:latin typeface="Palatino Linotype" pitchFamily="18" charset="0"/>
              </a:rPr>
              <a:t>сыновстве</a:t>
            </a:r>
            <a:r>
              <a:rPr lang="ru-RU" sz="2000" dirty="0" smtClean="0">
                <a:latin typeface="Palatino Linotype" pitchFamily="18" charset="0"/>
              </a:rPr>
              <a:t>, которые воспевает православная духовная музыка, так и весь ее строй – спокойный, гармоничный, внимательный к слову.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80312" y="5805264"/>
            <a:ext cx="1095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 descr="C:\Users\Пользователь\Desktop\картинки 2015\каптинки 1\625135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0648"/>
            <a:ext cx="3028559" cy="1772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нгсс\Pictures\w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068960"/>
            <a:ext cx="1540969" cy="216024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1520" y="857250"/>
            <a:ext cx="1596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Palatino Linotype" pitchFamily="18" charset="0"/>
                <a:hlinkClick r:id="rId3" action="ppaction://hlinksldjump"/>
              </a:rPr>
              <a:t>Повторение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96752"/>
            <a:ext cx="1332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Palatino Linotype" pitchFamily="18" charset="0"/>
                <a:hlinkClick r:id="rId4" action="ppaction://hlinksldjump"/>
              </a:rPr>
              <a:t>Изучение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484784"/>
            <a:ext cx="2391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Palatino Linotype" pitchFamily="18" charset="0"/>
                <a:hlinkClick r:id="rId5" action="ppaction://hlinksldjump"/>
              </a:rPr>
              <a:t>Закрепление</a:t>
            </a:r>
            <a:endParaRPr lang="ru-RU" sz="2000" b="1" dirty="0">
              <a:latin typeface="Palatino Linotype" pitchFamily="18" charset="0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7668344" y="764704"/>
            <a:ext cx="5040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Palatino Linotype" pitchFamily="18" charset="0"/>
              </a:rPr>
              <a:t>1</a:t>
            </a: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8028384" y="764704"/>
            <a:ext cx="3600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Palatino Linotype" pitchFamily="18" charset="0"/>
              </a:rPr>
              <a:t>2</a:t>
            </a: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8316416" y="836712"/>
            <a:ext cx="4320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u="sng" dirty="0">
                <a:latin typeface="Palatino Linotype" pitchFamily="18" charset="0"/>
              </a:rPr>
              <a:t>3</a:t>
            </a:r>
          </a:p>
        </p:txBody>
      </p:sp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251520" y="188640"/>
            <a:ext cx="23762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Palatino Linotype" pitchFamily="18" charset="0"/>
              </a:rPr>
              <a:t>Тема урока:</a:t>
            </a: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2483768" y="188640"/>
            <a:ext cx="51845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Palatino Linotype" pitchFamily="18" charset="0"/>
                <a:cs typeface="Times New Roman" pitchFamily="18" charset="0"/>
              </a:rPr>
              <a:t>Становление и развитие русской духовной музыки</a:t>
            </a:r>
            <a:endParaRPr lang="ru-RU" sz="2800" b="1" dirty="0">
              <a:solidFill>
                <a:srgbClr val="C00000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3501008"/>
            <a:ext cx="316835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Palatino Linotype" pitchFamily="18" charset="0"/>
              </a:rPr>
              <a:t>«Без православного корня нет русской культуры, ибо без Православия нет и русской души, родящей из себя культуру» </a:t>
            </a:r>
          </a:p>
          <a:p>
            <a:endParaRPr lang="ru-RU" b="1" i="1" dirty="0" smtClean="0">
              <a:latin typeface="Palatino Linotype" pitchFamily="18" charset="0"/>
            </a:endParaRPr>
          </a:p>
          <a:p>
            <a:endParaRPr lang="ru-RU" b="1" i="1" dirty="0">
              <a:latin typeface="Palatino Linotyp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2060848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600" b="1" dirty="0" smtClean="0">
                <a:latin typeface="Palatino Linotype" pitchFamily="18" charset="0"/>
              </a:rPr>
              <a:t>       </a:t>
            </a:r>
            <a:r>
              <a:rPr lang="ru-RU" sz="1600" b="1" dirty="0" smtClean="0">
                <a:solidFill>
                  <a:srgbClr val="C00000"/>
                </a:solidFill>
                <a:latin typeface="Palatino Linotype" pitchFamily="18" charset="0"/>
              </a:rPr>
              <a:t>Согласны ли вы с высказыванием историка </a:t>
            </a:r>
            <a:r>
              <a:rPr lang="ru-RU" sz="1600" b="1" dirty="0" err="1" smtClean="0">
                <a:solidFill>
                  <a:srgbClr val="C00000"/>
                </a:solidFill>
                <a:latin typeface="Palatino Linotype" pitchFamily="18" charset="0"/>
              </a:rPr>
              <a:t>А.В.Карташева</a:t>
            </a:r>
            <a:r>
              <a:rPr lang="ru-RU" sz="1600" b="1" dirty="0" smtClean="0">
                <a:solidFill>
                  <a:srgbClr val="C00000"/>
                </a:solidFill>
                <a:latin typeface="Palatino Linotype" pitchFamily="18" charset="0"/>
              </a:rPr>
              <a:t> о роли князя Владимира в становлении и развитии русской культуры? </a:t>
            </a:r>
          </a:p>
          <a:p>
            <a:pPr marL="342900" indent="-342900"/>
            <a:r>
              <a:rPr lang="ru-RU" sz="1600" b="1" dirty="0" smtClean="0">
                <a:latin typeface="Palatino Linotype" pitchFamily="18" charset="0"/>
              </a:rPr>
              <a:t>       Докажите свою позицию, приводя примеры.</a:t>
            </a:r>
            <a:endParaRPr lang="ru-RU" sz="1600" b="1" dirty="0">
              <a:latin typeface="Palatino Linotyp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996952"/>
            <a:ext cx="31683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Palatino Linotype" pitchFamily="18" charset="0"/>
              </a:rPr>
              <a:t>«Князь Владимир «сформировал коллективную историческую душу народа и стал истинным отцом - родителем нашей культуры»</a:t>
            </a:r>
          </a:p>
          <a:p>
            <a:endParaRPr lang="ru-RU" b="1" i="1" dirty="0"/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403648" y="5322412"/>
            <a:ext cx="69127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rgbClr val="00000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Мы только ещё начинаем пристально вглядываться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в учительный образ отца нашей нации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по плоти и по духу – в образ святого князя Владимира,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только начинаем разгадывать и постигать его святые заветы»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3353" y="952939"/>
            <a:ext cx="1437293" cy="4170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32656"/>
            <a:ext cx="8028384" cy="4849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700808"/>
            <a:ext cx="4104456" cy="29712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52320" y="5805264"/>
            <a:ext cx="1671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6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499992" y="1636586"/>
            <a:ext cx="44644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Истоки русской музыки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восходят к творчеству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восточно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- славянских племен, населявших территорию Древней Руси до возникновения в IX в. первого русского государства.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Русская музыка — это своеобразная летопись многовековой истории нашей страны. Ее истоки тесно связаны с песнями, сказками, легендами.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494116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Народное искусство всегда было неотделимо как от верований и обрядов (сначала языческих, а позже христианских), так и от земледельческого труда, который составлял основу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328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636" y="1700808"/>
            <a:ext cx="3640854" cy="32403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9892" y="404665"/>
            <a:ext cx="1944216" cy="5641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40352" y="5877272"/>
            <a:ext cx="1167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3968" y="1697815"/>
            <a:ext cx="432048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Русский народ всегда славился своей музыкальностью, и песня сопровождала человека от рождения до смерти. Этим объясняется и большое разнообразие ее жанров, среди которых есть былины, колыбельные, обрядовые, плясовые, трудовые, игровые и многие другие песни.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9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412776"/>
            <a:ext cx="4410490" cy="3528392"/>
          </a:xfrm>
          <a:prstGeom prst="rect">
            <a:avLst/>
          </a:prstGeom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788024" y="260648"/>
            <a:ext cx="3816424" cy="613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Уже в древние времена была широко распространена и инструментальная музыка. Она исполнялась на различных струнных, духовых и ударных инструментах, среди которых одним из самых любимых были гусли. Постепенно в народных песнях, танцах, наигрышах складывались тип мелодики, особенности лада, ритма, многоголосия, то есть формировались особенности национального музыкального стиля, который позже и определил неповторимое своеобразие русской профессиональной музыки.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85184"/>
            <a:ext cx="4536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alatino Linotype" pitchFamily="18" charset="0"/>
              </a:rPr>
              <a:t>"Боярин же вещий, если хотел кому песнь воспеть... свои вещие персты на живые струны </a:t>
            </a:r>
            <a:r>
              <a:rPr lang="ru-RU" sz="1600" b="1" dirty="0" err="1" smtClean="0">
                <a:latin typeface="Palatino Linotype" pitchFamily="18" charset="0"/>
              </a:rPr>
              <a:t>воскладал</a:t>
            </a:r>
            <a:r>
              <a:rPr lang="ru-RU" sz="1600" b="1" dirty="0" smtClean="0">
                <a:latin typeface="Palatino Linotype" pitchFamily="18" charset="0"/>
              </a:rPr>
              <a:t>, а они уже сами славу князьям рокотали" </a:t>
            </a:r>
          </a:p>
          <a:p>
            <a:r>
              <a:rPr lang="ru-RU" sz="1600" b="1" dirty="0" smtClean="0">
                <a:latin typeface="Palatino Linotype" pitchFamily="18" charset="0"/>
              </a:rPr>
              <a:t>                                ("Слово о полку Игореве"). </a:t>
            </a:r>
            <a:endParaRPr lang="ru-RU" sz="1600" b="1" dirty="0">
              <a:latin typeface="Palatino Linotype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76672"/>
            <a:ext cx="4248472" cy="5760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68344" y="6309320"/>
            <a:ext cx="1095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35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700808"/>
            <a:ext cx="3240360" cy="45739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3226" y="425239"/>
            <a:ext cx="6062384" cy="871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5450023"/>
            <a:ext cx="3744416" cy="4992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1772816"/>
            <a:ext cx="3888432" cy="32760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64288" y="6093296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7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12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7798" y="1327067"/>
            <a:ext cx="2263660" cy="17805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2054" y="1330389"/>
            <a:ext cx="2263660" cy="17805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36310" y="1330389"/>
            <a:ext cx="2263660" cy="17805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0190" y="3700008"/>
            <a:ext cx="2263660" cy="17805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1678" y="3700008"/>
            <a:ext cx="2263660" cy="17805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5637" y="3703330"/>
            <a:ext cx="2304256" cy="178056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548680"/>
            <a:ext cx="7272810" cy="39425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3729" y="3242195"/>
            <a:ext cx="844500" cy="2986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7152" y="3242195"/>
            <a:ext cx="1153463" cy="22657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0212" y="3244873"/>
            <a:ext cx="762110" cy="29866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2527" y="5669915"/>
            <a:ext cx="834201" cy="22657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0330" y="5669915"/>
            <a:ext cx="813604" cy="29866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1637" y="5669915"/>
            <a:ext cx="793006" cy="29866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668344" y="5805264"/>
            <a:ext cx="131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  <a:hlinkClick r:id="rId16" action="ppaction://hlinksldjump"/>
              </a:rPr>
              <a:t>НАЗАД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99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</TotalTime>
  <Words>2177</Words>
  <Application>Microsoft Office PowerPoint</Application>
  <PresentationFormat>Экран (4:3)</PresentationFormat>
  <Paragraphs>261</Paragraphs>
  <Slides>30</Slides>
  <Notes>7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Обратившись к церковной музыке,  Сергей Васильевич Рахманинов сочинил  музыку - в 1910 году к Литургии святителя  Иоанна Златоустого, а в 1915 году –  ко Всенощному бдению </vt:lpstr>
      <vt:lpstr>Творчество П.И.Чайковского, С.В.Рахманинова  и других композиторов способствовало  возвращению к истокам русской духовной музыки – интересу к древнему знаменному пению,  византийскому осмогласию и национальным традициям   </vt:lpstr>
      <vt:lpstr>Композиторы – представители  «Нового направления» в духовной музыке начала 20 века (слева – направо)</vt:lpstr>
      <vt:lpstr>Характерные черты «Нового направления»  в духовной музыке начала 20 века</vt:lpstr>
      <vt:lpstr>Вывод 1: Духовную музыку можно назвать «камертоном» всей музыкальной культуры</vt:lpstr>
      <vt:lpstr>Вывод 2: Духовная музыка воспитывает</vt:lpstr>
      <vt:lpstr>Вывод 3: Православная духовная музыка учит слышать и понимать других людей  по-христиански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254</cp:revision>
  <dcterms:created xsi:type="dcterms:W3CDTF">2015-03-08T15:06:51Z</dcterms:created>
  <dcterms:modified xsi:type="dcterms:W3CDTF">2015-10-25T19:52:18Z</dcterms:modified>
</cp:coreProperties>
</file>