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61" r:id="rId3"/>
    <p:sldId id="281" r:id="rId4"/>
    <p:sldId id="284" r:id="rId5"/>
    <p:sldId id="272" r:id="rId6"/>
    <p:sldId id="278" r:id="rId7"/>
    <p:sldId id="271" r:id="rId8"/>
    <p:sldId id="287" r:id="rId9"/>
    <p:sldId id="263" r:id="rId10"/>
    <p:sldId id="267" r:id="rId11"/>
    <p:sldId id="285" r:id="rId12"/>
    <p:sldId id="266" r:id="rId13"/>
    <p:sldId id="268" r:id="rId14"/>
    <p:sldId id="269" r:id="rId15"/>
    <p:sldId id="286" r:id="rId16"/>
    <p:sldId id="270" r:id="rId17"/>
    <p:sldId id="273" r:id="rId18"/>
    <p:sldId id="280" r:id="rId19"/>
    <p:sldId id="274" r:id="rId20"/>
    <p:sldId id="275" r:id="rId21"/>
    <p:sldId id="279" r:id="rId22"/>
    <p:sldId id="288" r:id="rId23"/>
    <p:sldId id="289" r:id="rId24"/>
    <p:sldId id="290" r:id="rId25"/>
    <p:sldId id="29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DDDDDD"/>
    <a:srgbClr val="FFFFCC"/>
    <a:srgbClr val="F3630B"/>
    <a:srgbClr val="FFCC66"/>
    <a:srgbClr val="339966"/>
    <a:srgbClr val="008080"/>
    <a:srgbClr val="FF9999"/>
    <a:srgbClr val="CC0000"/>
    <a:srgbClr val="99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2" autoAdjust="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gif"/><Relationship Id="rId3" Type="http://schemas.openxmlformats.org/officeDocument/2006/relationships/image" Target="../media/image31.png"/><Relationship Id="rId7" Type="http://schemas.openxmlformats.org/officeDocument/2006/relationships/image" Target="../media/image35.gi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gif"/><Relationship Id="rId4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Пользователь\Desktop\Учение Иисуса\Учение иисуса 2\1236615935_flowers_wp_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209" y="0"/>
            <a:ext cx="9173209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2132856"/>
            <a:ext cx="914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«Мастер – класс»</a:t>
            </a:r>
            <a:endParaRPr lang="ru-RU" sz="2400" b="1" cap="none" spc="0" dirty="0">
              <a:ln w="1905"/>
              <a:solidFill>
                <a:schemeClr val="tx1">
                  <a:lumMod val="65000"/>
                  <a:lumOff val="3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340768"/>
            <a:ext cx="9144000" cy="19082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Основы </a:t>
            </a:r>
          </a:p>
          <a:p>
            <a:pPr algn="ctr"/>
            <a:r>
              <a:rPr lang="ru-RU" sz="2000" b="1" dirty="0" smtClean="0">
                <a:ln w="1905"/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православной культуры</a:t>
            </a:r>
          </a:p>
          <a:p>
            <a:pPr algn="ctr"/>
            <a:endParaRPr lang="ru-RU" sz="2400" b="1" dirty="0" smtClean="0">
              <a:ln w="1905"/>
              <a:solidFill>
                <a:srgbClr val="A5002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  <a:p>
            <a:pPr algn="ctr"/>
            <a:endParaRPr lang="ru-RU" sz="5400" b="1" cap="none" spc="0" dirty="0">
              <a:ln w="1905"/>
              <a:solidFill>
                <a:srgbClr val="9933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95936" y="3068960"/>
            <a:ext cx="51480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ruthCYR Medium" pitchFamily="50" charset="-52"/>
              </a:rPr>
              <a:t>Заседко</a:t>
            </a: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ruthCYR Medium" pitchFamily="50" charset="-52"/>
              </a:rPr>
              <a:t> </a:t>
            </a:r>
          </a:p>
          <a:p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ruthCYR Medium" pitchFamily="50" charset="-52"/>
              </a:rPr>
              <a:t>       Светлана </a:t>
            </a:r>
          </a:p>
          <a:p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ruthCYR Medium" pitchFamily="50" charset="-52"/>
              </a:rPr>
              <a:t>               Анатольевна</a:t>
            </a:r>
            <a:endParaRPr lang="ru-RU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TruthCYR Medium" pitchFamily="50" charset="-52"/>
            </a:endParaRPr>
          </a:p>
          <a:p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ruthCYR Medium" pitchFamily="50" charset="-52"/>
              </a:rPr>
              <a:t>учитель музыки и ОПК</a:t>
            </a:r>
          </a:p>
          <a:p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ruthCYR Medium" pitchFamily="50" charset="-52"/>
              </a:rPr>
              <a:t>МБОУ «СОШ № 5»</a:t>
            </a:r>
          </a:p>
          <a:p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ruthCYR Medium" pitchFamily="50" charset="-52"/>
              </a:rPr>
              <a:t>станица Тбилисская</a:t>
            </a:r>
          </a:p>
          <a:p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ruthCYR Medium" pitchFamily="50" charset="-52"/>
              </a:rPr>
              <a:t>Краснодарский край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latin typeface="TruthCYR Medium" pitchFamily="50" charset="-52"/>
            </a:endParaRPr>
          </a:p>
        </p:txBody>
      </p:sp>
      <p:pic>
        <p:nvPicPr>
          <p:cNvPr id="15" name="Picture 4" descr="C:\Users\Пользователь\Desktop\Фото формат\DSC0011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664" y="3133936"/>
            <a:ext cx="2304256" cy="2529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3" descr="C:\Users\Пользователь\Desktop\Логотипы\information_items_289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260648"/>
            <a:ext cx="879054" cy="941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Desktop\Учение Иисуса\Учение иисуса 2\1236615935_flowers_wp_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209" y="0"/>
            <a:ext cx="917320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476672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Почему надо носить </a:t>
            </a:r>
          </a:p>
          <a:p>
            <a:pPr algn="ctr"/>
            <a:r>
              <a:rPr lang="ru-RU" sz="32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нательный крестик</a:t>
            </a:r>
            <a:r>
              <a:rPr lang="ru-RU" sz="2800" b="1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?</a:t>
            </a:r>
            <a:endParaRPr lang="ru-RU" sz="2800" b="1" cap="none" spc="0" dirty="0">
              <a:ln w="1905"/>
              <a:solidFill>
                <a:schemeClr val="tx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2780928"/>
            <a:ext cx="43204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– это…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403648" y="3615614"/>
            <a:ext cx="669674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"Крест хранитель всей вселенной. Крест красота Церкви, Крест царей держава, Крест верным утверждение, Крест ангелом слава, Крест бесом язва", - утверждает абсолютную Истину светилен праздника Воздвижения Животворящего Креста.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07704" y="1844824"/>
            <a:ext cx="59766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Constantia" pitchFamily="18" charset="0"/>
              </a:rPr>
              <a:t>И кто не несет креста своего и идет за Мною, не может быть Моим учеником. (Лук.14:27) </a:t>
            </a:r>
            <a:endParaRPr lang="ru-RU" sz="2000" b="1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Desktop\Солнышко 2013\летний лагерь\зарядка\зарядка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203848" y="404664"/>
            <a:ext cx="864096" cy="1247945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203848" y="1916832"/>
            <a:ext cx="864096" cy="1334813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203848" y="3573016"/>
            <a:ext cx="885971" cy="1296144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203848" y="5157192"/>
            <a:ext cx="914235" cy="129614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0" y="3645024"/>
            <a:ext cx="313184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  <a:cs typeface="Aharoni" pitchFamily="2" charset="-79"/>
              </a:rPr>
              <a:t>Крест </a:t>
            </a:r>
          </a:p>
          <a:p>
            <a:pPr algn="ctr"/>
            <a:r>
              <a:rPr lang="ru-RU" sz="2000" b="1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  <a:cs typeface="Aharoni" pitchFamily="2" charset="-79"/>
              </a:rPr>
              <a:t>восьмиконечный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283967" y="548680"/>
            <a:ext cx="432048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 </a:t>
            </a:r>
            <a:r>
              <a:rPr lang="ru-RU" sz="24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</a:t>
            </a:r>
            <a:r>
              <a:rPr lang="ru-RU" sz="2400" b="1" dirty="0" err="1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седмиконечный</a:t>
            </a:r>
            <a:endParaRPr lang="ru-RU" sz="2400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83968" y="1988840"/>
            <a:ext cx="439248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шестиконечный</a:t>
            </a:r>
            <a:endParaRPr lang="ru-RU" sz="2400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139952" y="3573016"/>
            <a:ext cx="468052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«</a:t>
            </a:r>
            <a:r>
              <a:rPr lang="ru-RU" sz="2400" b="1" dirty="0" err="1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каплевидный</a:t>
            </a:r>
            <a:r>
              <a:rPr lang="ru-RU" sz="24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»</a:t>
            </a:r>
            <a:endParaRPr lang="ru-RU" sz="2400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995936" y="5157192"/>
            <a:ext cx="460851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«Трилистник»</a:t>
            </a:r>
            <a:endParaRPr lang="ru-RU" sz="2400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pic>
        <p:nvPicPr>
          <p:cNvPr id="8193" name="Picture 1" descr="F:\ааааааа\news_img_file_1087_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5" y="404665"/>
            <a:ext cx="2377749" cy="3168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2" descr="C:\Users\Пользователь\Desktop\Анимация\0_7c663_772927f8_L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215790">
            <a:off x="703443" y="4421573"/>
            <a:ext cx="1800200" cy="1268121"/>
          </a:xfrm>
          <a:prstGeom prst="rect">
            <a:avLst/>
          </a:prstGeom>
          <a:noFill/>
        </p:spPr>
      </p:pic>
      <p:pic>
        <p:nvPicPr>
          <p:cNvPr id="18" name="Picture 2" descr="C:\Users\Пользователь\Desktop\Анимация\12sq7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5576" y="5085184"/>
            <a:ext cx="1512168" cy="1406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23528" y="260648"/>
            <a:ext cx="864095" cy="864096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23528" y="1196752"/>
            <a:ext cx="864096" cy="887644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23528" y="2204864"/>
            <a:ext cx="864096" cy="1157203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23528" y="3501008"/>
            <a:ext cx="864881" cy="1008111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323528" y="4581128"/>
            <a:ext cx="864096" cy="951352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323528" y="5589241"/>
            <a:ext cx="864095" cy="920118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4499992" y="260648"/>
            <a:ext cx="815933" cy="864096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4499992" y="1268760"/>
            <a:ext cx="864096" cy="864096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>
          <a:xfrm>
            <a:off x="4499992" y="2276872"/>
            <a:ext cx="877410" cy="1008112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>
          <a:xfrm>
            <a:off x="4499992" y="3429000"/>
            <a:ext cx="864096" cy="929028"/>
          </a:xfrm>
          <a:prstGeom prst="rect">
            <a:avLst/>
          </a:prstGeom>
          <a:noFill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>
          <a:xfrm>
            <a:off x="4499992" y="4437112"/>
            <a:ext cx="864096" cy="936104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>
          <a:xfrm>
            <a:off x="4499992" y="5445224"/>
            <a:ext cx="864096" cy="100811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187625" y="260648"/>
            <a:ext cx="316835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Т-образный, </a:t>
            </a:r>
          </a:p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«</a:t>
            </a:r>
            <a:r>
              <a:rPr lang="ru-RU" b="1" dirty="0" err="1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Антониевский</a:t>
            </a:r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»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87625" y="1340768"/>
            <a:ext cx="3240360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Андреевский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87625" y="2204864"/>
            <a:ext cx="331236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схимнический, </a:t>
            </a:r>
          </a:p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или «Голгофа»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87624" y="3501008"/>
            <a:ext cx="331236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монограммный «</a:t>
            </a:r>
            <a:r>
              <a:rPr lang="ru-RU" b="1" dirty="0" err="1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доконстантиновский</a:t>
            </a:r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»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187625" y="4653135"/>
            <a:ext cx="331236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«</a:t>
            </a:r>
            <a:r>
              <a:rPr lang="ru-RU" b="1" dirty="0" err="1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якореобразный</a:t>
            </a:r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»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187624" y="5517232"/>
            <a:ext cx="35283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«монограмма Константина»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364087" y="260648"/>
            <a:ext cx="352839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катакомбный, или</a:t>
            </a:r>
          </a:p>
          <a:p>
            <a:r>
              <a:rPr lang="ru-RU" b="1" cap="none" spc="0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«знамение победы»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436096" y="1340768"/>
            <a:ext cx="37079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монограммный «</a:t>
            </a:r>
            <a:r>
              <a:rPr lang="ru-RU" b="1" dirty="0" err="1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послеконстантиновский</a:t>
            </a:r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»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436096" y="2204864"/>
            <a:ext cx="345638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монограммный</a:t>
            </a:r>
          </a:p>
          <a:p>
            <a:r>
              <a:rPr lang="ru-RU" b="1" cap="none" spc="0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«солнцеобразный»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436096" y="3501007"/>
            <a:ext cx="338437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просфорный - </a:t>
            </a:r>
            <a:r>
              <a:rPr lang="ru-RU" b="1" dirty="0" err="1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константиновский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436096" y="4653136"/>
            <a:ext cx="324036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монограммный «Трезубец»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436096" y="5805264"/>
            <a:ext cx="3528392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«терновый венец»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5536" y="332656"/>
            <a:ext cx="936104" cy="1044116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95536" y="1484784"/>
            <a:ext cx="936104" cy="936104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95537" y="2492897"/>
            <a:ext cx="936103" cy="942396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67544" y="3501008"/>
            <a:ext cx="812495" cy="864096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467544" y="4509120"/>
            <a:ext cx="760585" cy="936104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4427984" y="332656"/>
            <a:ext cx="864096" cy="1008113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467544" y="5589240"/>
            <a:ext cx="720080" cy="1045803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4427984" y="1412776"/>
            <a:ext cx="936104" cy="864096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>
          <a:xfrm>
            <a:off x="4427984" y="2348880"/>
            <a:ext cx="936103" cy="936104"/>
          </a:xfrm>
          <a:prstGeom prst="rect">
            <a:avLst/>
          </a:prstGeom>
          <a:noFill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>
          <a:xfrm>
            <a:off x="4427984" y="3429000"/>
            <a:ext cx="936104" cy="936104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>
          <a:xfrm>
            <a:off x="4427984" y="4437112"/>
            <a:ext cx="936104" cy="963142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>
          <a:xfrm>
            <a:off x="4499992" y="5517232"/>
            <a:ext cx="864096" cy="1011559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331640" y="332656"/>
            <a:ext cx="29523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</a:t>
            </a:r>
          </a:p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«виноградная лоза»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331640" y="1484784"/>
            <a:ext cx="295232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</a:t>
            </a:r>
            <a:r>
              <a:rPr lang="ru-RU" b="1" dirty="0" err="1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вислецеобразный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331641" y="2564904"/>
            <a:ext cx="2808312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лепестковый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640" y="3645024"/>
            <a:ext cx="2952329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греческий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331640" y="4581127"/>
            <a:ext cx="29523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четырехконечный латинский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331640" y="5805264"/>
            <a:ext cx="3024336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«папский»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436096" y="332656"/>
            <a:ext cx="331236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патриарший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436096" y="1484784"/>
            <a:ext cx="345638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круглый «</a:t>
            </a:r>
            <a:r>
              <a:rPr lang="ru-RU" b="1" dirty="0" err="1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нахлебный</a:t>
            </a:r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»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08105" y="2564904"/>
            <a:ext cx="331236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«</a:t>
            </a:r>
            <a:r>
              <a:rPr lang="ru-RU" b="1" dirty="0" err="1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накупольный</a:t>
            </a:r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» с полумесяцем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08104" y="3573016"/>
            <a:ext cx="338437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«мальтийский», или «Георгиевский»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508104" y="4797152"/>
            <a:ext cx="331236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«</a:t>
            </a:r>
            <a:r>
              <a:rPr lang="ru-RU" b="1" dirty="0" err="1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криновидный</a:t>
            </a:r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»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508104" y="5589240"/>
            <a:ext cx="338437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Крест – монограмма </a:t>
            </a:r>
          </a:p>
          <a:p>
            <a:r>
              <a:rPr lang="ru-RU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«посох пастыря»</a:t>
            </a:r>
            <a:endParaRPr lang="ru-RU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3501757"/>
            <a:ext cx="84249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В Первую мировую войну родилась поговорка: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«Грудь в крестах, или голова в кустах»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700808"/>
            <a:ext cx="842493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Крест на флаге военно-морского флота России</a:t>
            </a:r>
            <a:endParaRPr lang="ru-RU" sz="2800" b="1" cap="none" spc="0" dirty="0">
              <a:ln w="1905"/>
              <a:solidFill>
                <a:schemeClr val="tx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2" descr="C:\Users\Пользователь\Desktop\Логотипы\ff962c65118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404664"/>
            <a:ext cx="914943" cy="128158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72707" y="2636912"/>
            <a:ext cx="419858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Андреевский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4149080"/>
            <a:ext cx="835292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Крест – награда за подвиги личной храбрости </a:t>
            </a:r>
            <a:endParaRPr lang="ru-RU" sz="2800" b="1" cap="none" spc="0" dirty="0">
              <a:ln w="1905"/>
              <a:solidFill>
                <a:schemeClr val="tx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28014" y="5085184"/>
            <a:ext cx="288797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Георгиевский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71600" y="2276872"/>
            <a:ext cx="864096" cy="887644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043608" y="4725144"/>
            <a:ext cx="936104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 r="51351"/>
          <a:stretch>
            <a:fillRect/>
          </a:stretch>
        </p:blipFill>
        <p:spPr bwMode="auto">
          <a:xfrm>
            <a:off x="539552" y="332656"/>
            <a:ext cx="1944216" cy="2901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Пользователь\Desktop\андреевский\55381211_georgievskiy_krest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501008"/>
            <a:ext cx="3650903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Пользователь\Desktop\андреевский\640.5_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04664"/>
            <a:ext cx="3528392" cy="2378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Users\Пользователь\Desktop\андреевский\856a23926d1e.jpg"/>
          <p:cNvPicPr>
            <a:picLocks noChangeAspect="1" noChangeArrowheads="1"/>
          </p:cNvPicPr>
          <p:nvPr/>
        </p:nvPicPr>
        <p:blipFill>
          <a:blip r:embed="rId5" cstate="print"/>
          <a:srcRect l="37907"/>
          <a:stretch>
            <a:fillRect/>
          </a:stretch>
        </p:blipFill>
        <p:spPr bwMode="auto">
          <a:xfrm>
            <a:off x="6372200" y="404664"/>
            <a:ext cx="2248365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C:\Users\Пользователь\Desktop\андреевский\georg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3212975"/>
            <a:ext cx="2232248" cy="2917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7" name="Picture 13" descr="C:\Users\Пользователь\Desktop\андреевский\GEOR02_Saints_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3284983"/>
            <a:ext cx="2016224" cy="2786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/>
          <p:cNvSpPr txBox="1"/>
          <p:nvPr/>
        </p:nvSpPr>
        <p:spPr>
          <a:xfrm>
            <a:off x="2483768" y="2708920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ruthCYR Medium" pitchFamily="50" charset="-52"/>
              </a:rPr>
              <a:t>Православная святыня – </a:t>
            </a:r>
          </a:p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ruthCYR Medium" pitchFamily="50" charset="-52"/>
              </a:rPr>
              <a:t>Крест Андрея Первозванного </a:t>
            </a:r>
          </a:p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ruthCYR Medium" pitchFamily="50" charset="-52"/>
              </a:rPr>
              <a:t>в России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TruthCYR Medium" pitchFamily="50" charset="-5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44208" y="2708920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ruthCYR Medium" pitchFamily="50" charset="-52"/>
              </a:rPr>
              <a:t>Андреевский флаг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TruthCYR Medium" pitchFamily="50" charset="-5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27784" y="6165304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ruthCYR Medium" pitchFamily="50" charset="-52"/>
              </a:rPr>
              <a:t>Георгиевские Кресты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TruthCYR Medium" pitchFamily="50" charset="-5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44208" y="6165304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ruthCYR Medium" pitchFamily="50" charset="-52"/>
              </a:rPr>
              <a:t>Герб Москвы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TruthCYR Medium" pitchFamily="50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ользователь\Desktop\Учение Иисуса\Учение иисуса 2\1236615935_flowers_wp_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0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47664" y="1196752"/>
            <a:ext cx="6120680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Святые Отцы</a:t>
            </a:r>
          </a:p>
          <a:p>
            <a:pPr algn="ctr"/>
            <a:r>
              <a:rPr lang="ru-RU" sz="2800" b="1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о благоговейном почитании нательного креста</a:t>
            </a:r>
            <a:endParaRPr lang="ru-RU" sz="2800" b="1" cap="none" spc="0" dirty="0">
              <a:ln w="1905"/>
              <a:solidFill>
                <a:schemeClr val="tx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65805" y="5229200"/>
            <a:ext cx="521238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Работа с текстом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899592" y="2796002"/>
            <a:ext cx="7632848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Святитель </a:t>
            </a:r>
            <a:r>
              <a:rPr kumimoji="0" lang="ru-RU" sz="2000" b="1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Димитрий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Ростовский еще в XVIII веке писал: «Не по числу древес, не по числу концов Крест Христов почитается нами, но по самому Христу, Пресвятою Кровью Которого обагрился. Проявляя чудодейственную силу, какой-либо Крест не сам собой действует, но силой распятого на нем Христа и </a:t>
            </a:r>
            <a:r>
              <a:rPr kumimoji="0" lang="ru-RU" sz="2000" b="1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призыванием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Пресвятого Имени Его».  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Constant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51520" y="201862"/>
            <a:ext cx="864096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Великие русские старцы советовали, что надо всегда носить нательный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________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и не снимать его никогда и нигде до самой смерти. Нательный крест потому так и называется, что его носят на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теле,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под одеждой, никогда не выставляя наружу (снаружи крест носят только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_________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). Это не означает, что нательный крест необходимо скрывать и прятать при любых обстоятельствах, но всё же нарочито выставлять его на всеобщее обозрение не принято. Церковным уставом установлено целовать свой нательный крест по окончании вечерних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_________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. В минуту опасности или когда на душе тревожно, хорошо ___________ свой крестик и прочесть на его обороте слова «Спаси и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____________»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. «Не носите крестик как на вешалке, — часто повторял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Псково-Печерский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старец Савва, — Христос оставил на Кресте свет и любовь. От крестика исходят лучи благодатного света и любви. Крест отгоняет злых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______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. Целуйте свой крестик утром и вечером, не забывайте его целовать, вдыхайте эти лучи благодати, из него исходящие, они невидимо проходят в душу, сердце, совесть, характер. Под действием этих благодатных лучей нечестивый человек становится благочестивым. Целуя свой крестик, помолитесь за близких грешников: пьяниц, блудников и других, кого знаете. Чрез ваши молитвы они исправятся и будут хорошими, ибо сердце сердцу весть подает. Господь всех нас ________________. Он за всех пострадал ради любви, и мы должны всех любить ради Него, даже врагов своих. Если вы так начнете день, осеняясь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благодатию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от своего крестика, то и весь день проведете свято. Не будем забывать так делать, лучше не поесть, чем забыть о крестике!».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Пользователь\Desktop\Анимация\Логотипы\slavpism_c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486300"/>
            <a:ext cx="288032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6" name="Рисунок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548680"/>
            <a:ext cx="5424603" cy="4068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940152" y="2276872"/>
            <a:ext cx="2736304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chemeClr val="tx1">
                    <a:lumMod val="85000"/>
                    <a:lumOff val="1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yrillicOld" pitchFamily="2" charset="0"/>
              </a:rPr>
              <a:t>1564 год</a:t>
            </a:r>
          </a:p>
          <a:p>
            <a:pPr algn="ctr"/>
            <a:r>
              <a:rPr lang="ru-RU" sz="2800" b="1" cap="none" spc="0" dirty="0" smtClean="0">
                <a:ln w="1905"/>
                <a:solidFill>
                  <a:schemeClr val="tx1">
                    <a:lumMod val="75000"/>
                    <a:lumOff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yrillicOld" pitchFamily="2" charset="0"/>
              </a:rPr>
              <a:t>Иван Фёдоров Первопечатник</a:t>
            </a:r>
            <a:endParaRPr lang="ru-RU" sz="2800" b="1" cap="none" spc="0" dirty="0">
              <a:ln w="1905"/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yrillicOld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40152" y="476672"/>
            <a:ext cx="28083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yrillicOld" pitchFamily="2" charset="0"/>
              </a:rPr>
              <a:t>450 лет</a:t>
            </a:r>
          </a:p>
        </p:txBody>
      </p:sp>
      <p:pic>
        <p:nvPicPr>
          <p:cNvPr id="5" name="Picture 4" descr="C:\Users\Пользователь\Desktop\Анимация\79699020_Razdelitel_s_belcvetami_i_venzely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484784"/>
            <a:ext cx="2664296" cy="523914"/>
          </a:xfrm>
          <a:prstGeom prst="rect">
            <a:avLst/>
          </a:prstGeom>
          <a:noFill/>
        </p:spPr>
      </p:pic>
      <p:pic>
        <p:nvPicPr>
          <p:cNvPr id="6" name="Picture 4" descr="C:\Users\Пользователь\Desktop\Анимация\79699020_Razdelitel_s_belcvetami_i_venzely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005064"/>
            <a:ext cx="2664296" cy="52391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131840" y="4725144"/>
            <a:ext cx="5688632" cy="18878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Наш проект: </a:t>
            </a:r>
          </a:p>
          <a:p>
            <a:pPr algn="ctr"/>
            <a:r>
              <a:rPr lang="ru-RU" sz="2800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книга</a:t>
            </a:r>
          </a:p>
          <a:p>
            <a:pPr algn="ctr"/>
            <a:r>
              <a:rPr lang="ru-RU" sz="28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«Главный христианский символ»</a:t>
            </a:r>
            <a:endParaRPr lang="ru-RU" sz="2800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pic>
        <p:nvPicPr>
          <p:cNvPr id="9" name="Picture 2" descr="C:\Users\Пользователь\Desktop\Анимация\8bdb3fa74837ec09bb71330863650828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36986" y="524678"/>
            <a:ext cx="443126" cy="960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2492896"/>
            <a:ext cx="2402795" cy="190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4581128"/>
            <a:ext cx="2472274" cy="1854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79222" y="260648"/>
            <a:ext cx="2869244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51520" y="2780928"/>
            <a:ext cx="61206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</a:rPr>
              <a:t>   Эпиграф:</a:t>
            </a:r>
          </a:p>
          <a:p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nstantia" pitchFamily="18" charset="0"/>
              </a:rPr>
              <a:t>«Путь Божий есть ежедневный крест»  </a:t>
            </a:r>
          </a:p>
          <a:p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nstantia" pitchFamily="18" charset="0"/>
              </a:rPr>
              <a:t>                               </a:t>
            </a:r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nstantia" pitchFamily="18" charset="0"/>
              </a:rPr>
              <a:t>Святой Исаак Сирин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323528" y="4476367"/>
            <a:ext cx="583264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Ко Горе Святой, ко граду Божию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Constant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Различных множество дорог: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Constant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Но всех начало у подножья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Constant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Креста, на Коем распят Бог!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Constant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                                                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Н.Гурьянов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  <p:pic>
        <p:nvPicPr>
          <p:cNvPr id="15" name="Picture 2" descr="C:\Users\Пользователь\Desktop\Учение Иисуса\Учение иисуса 2\644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60648"/>
            <a:ext cx="2664296" cy="1998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260648"/>
            <a:ext cx="2736304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611560" y="1628280"/>
            <a:ext cx="792088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u="sng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1-е</a:t>
            </a:r>
            <a:r>
              <a:rPr kumimoji="0" lang="ru-RU" sz="280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предложение </a:t>
            </a:r>
            <a:r>
              <a:rPr kumimoji="0" lang="ru-RU" sz="280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(позиция)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должно начинаться со слов: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«Я считаю, что…»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u="sng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2-е</a:t>
            </a:r>
            <a:r>
              <a:rPr kumimoji="0" lang="ru-RU" sz="280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предложение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80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обоснование своей позиции)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начинается со слов: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«Потому что…»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u="sng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3-</a:t>
            </a:r>
            <a:r>
              <a:rPr kumimoji="0" lang="ru-RU" sz="280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е предложение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ru-RU" sz="2800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пример,</a:t>
            </a:r>
            <a:r>
              <a:rPr kumimoji="0" lang="ru-RU" sz="280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доказывающий правоту своей позиции на практике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)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начинается со слов: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«Я могу это доказать тем, что…»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800" dirty="0" smtClean="0"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u="sng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4-</a:t>
            </a:r>
            <a:r>
              <a:rPr kumimoji="0" lang="ru-RU" sz="280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е предложение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80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суждение, выводы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)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начинается со слов: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«Исходя из этого, я делаю вывод о том, что…»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332656"/>
            <a:ext cx="66247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u="sng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Мнение об уроке:</a:t>
            </a:r>
            <a:endParaRPr lang="ru-RU" sz="3200" u="sng" cap="none" spc="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6444208" y="332656"/>
            <a:ext cx="2304256" cy="1512168"/>
          </a:xfrm>
          <a:prstGeom prst="wedgeRectCallout">
            <a:avLst>
              <a:gd name="adj1" fmla="val -20241"/>
              <a:gd name="adj2" fmla="val 64276"/>
            </a:avLst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444208" y="404664"/>
            <a:ext cx="23762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990033"/>
                </a:solidFill>
                <a:latin typeface="TruthCYR Medium" pitchFamily="50" charset="-52"/>
              </a:rPr>
              <a:t>ПОПС – формула</a:t>
            </a: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uthCYR Medium" pitchFamily="50" charset="-52"/>
              </a:rPr>
              <a:t>:</a:t>
            </a:r>
          </a:p>
          <a:p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uthCYR Medium" pitchFamily="50" charset="-52"/>
              </a:rPr>
              <a:t>П – позиция</a:t>
            </a:r>
          </a:p>
          <a:p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uthCYR Medium" pitchFamily="50" charset="-52"/>
              </a:rPr>
              <a:t>О – обоснование</a:t>
            </a:r>
          </a:p>
          <a:p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uthCYR Medium" pitchFamily="50" charset="-52"/>
              </a:rPr>
              <a:t>П – пример</a:t>
            </a:r>
          </a:p>
          <a:p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uthCYR Medium" pitchFamily="50" charset="-52"/>
              </a:rPr>
              <a:t>С - суждение</a:t>
            </a:r>
          </a:p>
          <a:p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latin typeface="TruthCYR Medium" pitchFamily="50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Пользователь\Desktop\Учение Иисуса\Учение иисуса 2\1236615935_flowers_wp_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320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268761"/>
            <a:ext cx="914399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Домашнее задание</a:t>
            </a:r>
            <a:endParaRPr lang="ru-RU" sz="3200" b="1" cap="none" spc="0" dirty="0">
              <a:ln w="1905"/>
              <a:solidFill>
                <a:schemeClr val="tx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2490221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Написать мини-сочинение на тему: </a:t>
            </a:r>
            <a:endParaRPr lang="ru-RU" sz="2000" b="1" dirty="0" smtClean="0">
              <a:solidFill>
                <a:srgbClr val="990033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«Мой нательный крестик»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lvl="4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Просмотреть мультфильм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«Твой крест»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21614" y="3645024"/>
            <a:ext cx="590078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Духовно-нравственное зерно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Элемент воспитания и развития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Просветительский характер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Социальная направленность</a:t>
            </a:r>
          </a:p>
          <a:p>
            <a:pPr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2530" name="Picture 2" descr="C:\Users\Пользователь\Desktop\Анимация\Логотипы\Духовность_воспитание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340768"/>
            <a:ext cx="2252375" cy="226580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55576" y="332656"/>
            <a:ext cx="76328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Самоанализ урока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332656"/>
            <a:ext cx="8496944" cy="1323439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2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 </a:t>
            </a:r>
            <a:r>
              <a:rPr lang="ru-RU" sz="2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урока </a:t>
            </a:r>
            <a:r>
              <a:rPr lang="ru-RU" sz="2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с</a:t>
            </a:r>
            <a:r>
              <a:rPr lang="ru-RU" sz="2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истематизация и обобщение знаний и умений.</a:t>
            </a:r>
            <a:endParaRPr lang="ru-RU" sz="2000" b="1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Задача </a:t>
            </a:r>
            <a:r>
              <a:rPr lang="ru-RU" sz="2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организовать </a:t>
            </a:r>
            <a:r>
              <a:rPr lang="ru-RU" sz="2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деятельность обучающихся по восприятию, осмыслению и закреплению знаний о Кресте, как главном христианском символе</a:t>
            </a:r>
            <a:endParaRPr lang="ru-RU" sz="2000" b="1" cap="none" spc="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700808"/>
            <a:ext cx="8496944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Общеметодологическая направленность: </a:t>
            </a:r>
            <a:endParaRPr lang="ru-RU" sz="2000" b="1" cap="none" spc="0" dirty="0">
              <a:ln w="1905"/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2276872"/>
            <a:ext cx="1008112" cy="36933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беседа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47664" y="2420889"/>
            <a:ext cx="1368152" cy="64633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эффект </a:t>
            </a:r>
          </a:p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удивления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75856" y="2276872"/>
            <a:ext cx="1707525" cy="36933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повторение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64088" y="2420888"/>
            <a:ext cx="1440160" cy="36933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сравнение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20272" y="2276872"/>
            <a:ext cx="1800200" cy="36933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сопоставление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3212976"/>
            <a:ext cx="1656184" cy="36933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показ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11760" y="3212976"/>
            <a:ext cx="1656184" cy="36933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дискуссия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5976" y="3212976"/>
            <a:ext cx="1872208" cy="36933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убеждение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88224" y="3212976"/>
            <a:ext cx="2232248" cy="36933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ситуация успеха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763688" y="4005064"/>
            <a:ext cx="5544616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Педагогические технологии:</a:t>
            </a:r>
            <a:endParaRPr lang="ru-RU" sz="2000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3528" y="4509120"/>
            <a:ext cx="2448272" cy="92333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личностно-</a:t>
            </a:r>
          </a:p>
          <a:p>
            <a:pPr algn="ctr"/>
            <a:r>
              <a:rPr lang="ru-RU" b="1" dirty="0" smtClean="0"/>
              <a:t>ориентированного </a:t>
            </a:r>
          </a:p>
          <a:p>
            <a:pPr algn="ctr"/>
            <a:r>
              <a:rPr lang="ru-RU" b="1" dirty="0" smtClean="0"/>
              <a:t>обучения</a:t>
            </a:r>
            <a:endParaRPr lang="ru-RU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2843808" y="4509120"/>
            <a:ext cx="2088232" cy="92333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проблемного</a:t>
            </a:r>
          </a:p>
          <a:p>
            <a:pPr algn="ctr"/>
            <a:r>
              <a:rPr lang="ru-RU" b="1" dirty="0" smtClean="0"/>
              <a:t> обучения</a:t>
            </a:r>
          </a:p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7452320" y="4509120"/>
            <a:ext cx="1368152" cy="92333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проектная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36" name="TextBox 35"/>
          <p:cNvSpPr txBox="1"/>
          <p:nvPr/>
        </p:nvSpPr>
        <p:spPr>
          <a:xfrm>
            <a:off x="5004048" y="4509120"/>
            <a:ext cx="2376264" cy="92333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err="1" smtClean="0"/>
              <a:t>здоровьесбережение</a:t>
            </a:r>
            <a:endParaRPr lang="ru-RU" b="1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187625" y="5661248"/>
            <a:ext cx="6696744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Формы организации деятельности учащихся</a:t>
            </a:r>
            <a:endParaRPr lang="ru-RU" sz="2000" b="1" cap="none" spc="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187624" y="6093296"/>
            <a:ext cx="2088232" cy="36933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индивидуальная</a:t>
            </a:r>
            <a:endParaRPr lang="ru-RU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3275856" y="6093296"/>
            <a:ext cx="2664296" cy="36933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фронтальная</a:t>
            </a:r>
            <a:endParaRPr lang="ru-RU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5940152" y="6093296"/>
            <a:ext cx="1944216" cy="36933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 группах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47864" y="3861048"/>
            <a:ext cx="295232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chemeClr val="accent5">
                    <a:lumMod val="50000"/>
                  </a:schemeClr>
                </a:solidFill>
              </a:rPr>
              <a:t>Предметные умения: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r>
              <a:rPr lang="ru-RU" sz="2000" b="1" dirty="0" smtClean="0"/>
              <a:t>- имеют представление о Кресте, как о великой православной святыне и главном христианском символе.  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1916832"/>
            <a:ext cx="2952328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err="1" smtClean="0">
                <a:solidFill>
                  <a:schemeClr val="accent5">
                    <a:lumMod val="50000"/>
                  </a:schemeClr>
                </a:solidFill>
              </a:rPr>
              <a:t>Учебно</a:t>
            </a:r>
            <a:r>
              <a:rPr lang="ru-RU" sz="2000" b="1" u="sng" dirty="0" smtClean="0">
                <a:solidFill>
                  <a:schemeClr val="accent5">
                    <a:lumMod val="50000"/>
                  </a:schemeClr>
                </a:solidFill>
              </a:rPr>
              <a:t>- творческие умения: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r>
              <a:rPr lang="ru-RU" sz="2000" b="1" dirty="0" smtClean="0"/>
              <a:t>- способны к самостоятельному и коллективному  исследованию, </a:t>
            </a:r>
          </a:p>
          <a:p>
            <a:pPr>
              <a:buFontTx/>
              <a:buChar char="-"/>
            </a:pPr>
            <a:r>
              <a:rPr lang="ru-RU" sz="2000" b="1" dirty="0" smtClean="0"/>
              <a:t>поиску и отбору необходимой информации, моделированию изучаемого материала. Умение находить ответы на вопросы по теме урока с помощью своего жизненного опыта.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444208" y="3861048"/>
            <a:ext cx="230425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chemeClr val="accent5">
                    <a:lumMod val="50000"/>
                  </a:schemeClr>
                </a:solidFill>
              </a:rPr>
              <a:t>Речевые умения: </a:t>
            </a:r>
            <a:endParaRPr lang="ru-RU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000" b="1" dirty="0" smtClean="0"/>
              <a:t>- могут выражать свои мысли о Кресте Господнем и </a:t>
            </a:r>
            <a:r>
              <a:rPr lang="ru-RU" sz="2000" b="1" dirty="0" err="1" smtClean="0"/>
              <a:t>крестоношении</a:t>
            </a:r>
            <a:r>
              <a:rPr lang="ru-RU" sz="2000" b="1" dirty="0" smtClean="0"/>
              <a:t> </a:t>
            </a:r>
          </a:p>
          <a:p>
            <a:r>
              <a:rPr lang="ru-RU" sz="2000" b="1" dirty="0" smtClean="0"/>
              <a:t>с достаточной полнотой и точностью.</a:t>
            </a:r>
          </a:p>
          <a:p>
            <a:endParaRPr lang="ru-RU" dirty="0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419872" y="260648"/>
            <a:ext cx="5256584" cy="33123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Учитель      -       Ученик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обстановка взаимодействия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     принцип привлекательности</a:t>
            </a: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взаимная ответственность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высокая мотивация</a:t>
            </a: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положительный результат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2" descr="C:\Users\Пользователь\Desktop\Алексей. Книга 2\17456-600x0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260648"/>
            <a:ext cx="1800200" cy="1704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1909399"/>
            <a:ext cx="216024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15963" algn="l"/>
              </a:tabLst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Личностные  УУД: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1596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показали умение структурировать знания о Кресте, сравнивать образцы, находить общее и разное, устанавливать связи между целью  деятельности и её результатом.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11760" y="1196752"/>
            <a:ext cx="1872208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chemeClr val="accent5">
                    <a:lumMod val="50000"/>
                  </a:schemeClr>
                </a:solidFill>
              </a:rPr>
              <a:t>Регулятивные  УУД: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r>
              <a:rPr lang="ru-RU" sz="2000" b="1" dirty="0" smtClean="0"/>
              <a:t>- расширили знания о православной истории России на основе духовного, нравственного и личностного отношения к Кресту.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355976" y="620688"/>
            <a:ext cx="230425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chemeClr val="accent5">
                    <a:lumMod val="50000"/>
                  </a:schemeClr>
                </a:solidFill>
              </a:rPr>
              <a:t>Познавательные УУД: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r>
              <a:rPr lang="ru-RU" sz="2000" b="1" dirty="0" smtClean="0"/>
              <a:t>- выполнили коллективный  проект «Главный христианский символ»</a:t>
            </a:r>
          </a:p>
          <a:p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516216" y="163153"/>
            <a:ext cx="23762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Коммуникативные   УУД: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проявили активное учебное сотрудничество, участие в диалоге с учителем и одноклассниками, умение работать в группе.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C:\Users\Пользователь\Desktop\Анимация\Логотипы\1308834885_164633197_1---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2207068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C:\Users\Пользователь\Desktop\Анимация\Логотипы\3725abaafc78d4f972aa5f4f3b2bc1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1" y="3429000"/>
            <a:ext cx="4093745" cy="3122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2915816" y="188640"/>
            <a:ext cx="3240360" cy="6480720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467544" y="1916832"/>
            <a:ext cx="8208912" cy="2880320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75857" y="188640"/>
            <a:ext cx="2592288" cy="18878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Наш проект: </a:t>
            </a:r>
          </a:p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книга 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«Главный христианский символ»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39552" y="2041124"/>
            <a:ext cx="2448272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Группа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Историки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Темы исследования: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Когда крест стал главным символом христианства.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Происхождение  праздника Воздвижение Честного и Животворящего Креста Господня.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6012160" y="2050299"/>
            <a:ext cx="2736304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Группа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Исследователи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Темы исследования: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на Руси относились к крестику первые христиане?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Какую форму имеет традиционный православный крест?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Почему надо носить нательный крест?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3131840" y="2731535"/>
            <a:ext cx="2880320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Группа 3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Социологи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Темы исследования: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выбрать нательный крест?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Можно ли носить кресты с католическим распятием?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освятить нательный крест?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делать с найденным нательным крестом?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Можно ли поднимать найденный на улице крестик и что с ним делать?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Можно ли носить неосвященный крестик?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2" descr="C:\Users\Пользователь\Desktop\Алексей. Книга 2\17456-600x0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5616" y="5157192"/>
            <a:ext cx="1368152" cy="1295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 descr="C:\Users\Пользователь\Desktop\Логотипы\bc08c851758a16be010f7f47284187c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5157192"/>
            <a:ext cx="1296144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F:\ааааааа\42268369_pic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988840"/>
            <a:ext cx="720080" cy="7200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мощевики\250px-Jan_van_Eyck_094.jpg"/>
          <p:cNvPicPr>
            <a:picLocks noChangeAspect="1" noChangeArrowheads="1"/>
          </p:cNvPicPr>
          <p:nvPr/>
        </p:nvPicPr>
        <p:blipFill>
          <a:blip r:embed="rId2" cstate="print"/>
          <a:srcRect l="19200" t="10204" r="16000" b="20408"/>
          <a:stretch>
            <a:fillRect/>
          </a:stretch>
        </p:blipFill>
        <p:spPr bwMode="auto">
          <a:xfrm>
            <a:off x="3203848" y="3338324"/>
            <a:ext cx="2160240" cy="2720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Пользователь\Desktop\мощевики\800px-Place_where_Cross_was_fou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356992"/>
            <a:ext cx="3024336" cy="2268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356992"/>
            <a:ext cx="2232248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23528" y="6021288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Constantia" pitchFamily="18" charset="0"/>
              </a:rPr>
              <a:t>Икона «Воздвижение </a:t>
            </a:r>
          </a:p>
          <a:p>
            <a:r>
              <a:rPr lang="ru-RU" b="1" dirty="0" smtClean="0">
                <a:latin typeface="Constantia" pitchFamily="18" charset="0"/>
              </a:rPr>
              <a:t>Креста Господня»</a:t>
            </a:r>
            <a:endParaRPr lang="ru-RU" b="1" dirty="0">
              <a:latin typeface="Constant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1840" y="6021288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Constantia" pitchFamily="18" charset="0"/>
              </a:rPr>
              <a:t>Царица Елена в поисках </a:t>
            </a:r>
          </a:p>
          <a:p>
            <a:r>
              <a:rPr lang="ru-RU" sz="1600" b="1" dirty="0" smtClean="0">
                <a:latin typeface="Constantia" pitchFamily="18" charset="0"/>
              </a:rPr>
              <a:t>Животворящего Креста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68144" y="5517232"/>
            <a:ext cx="3275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Constantia" pitchFamily="18" charset="0"/>
              </a:rPr>
              <a:t>Мраморная плита на месте </a:t>
            </a:r>
          </a:p>
          <a:p>
            <a:r>
              <a:rPr lang="ru-RU" sz="1600" b="1" dirty="0" smtClean="0">
                <a:latin typeface="Constantia" pitchFamily="18" charset="0"/>
              </a:rPr>
              <a:t>обретения Креста Господня</a:t>
            </a:r>
            <a:endParaRPr lang="ru-RU" sz="1600" b="1" dirty="0">
              <a:latin typeface="Constant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39752" y="332657"/>
            <a:ext cx="6552728" cy="22775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Праздник Воздвижения </a:t>
            </a:r>
          </a:p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Честного и Животворящего Креста Господня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27 сентября</a:t>
            </a:r>
          </a:p>
          <a:p>
            <a:pPr algn="ctr"/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  <a:p>
            <a:pPr algn="ctr"/>
            <a:endParaRPr lang="ru-RU" sz="2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  <a:p>
            <a:pPr algn="ctr"/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203848" y="1596867"/>
            <a:ext cx="5544616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ruthCYR Medium" pitchFamily="50" charset="-52"/>
                <a:ea typeface="Calibri" pitchFamily="34" charset="0"/>
                <a:cs typeface="Times New Roman" pitchFamily="18" charset="0"/>
              </a:rPr>
              <a:t>Тропарь </a:t>
            </a:r>
            <a:r>
              <a:rPr lang="ru-RU" b="1" dirty="0" smtClean="0">
                <a:solidFill>
                  <a:srgbClr val="C00000"/>
                </a:solidFill>
                <a:latin typeface="TruthCYR Medium" pitchFamily="50" charset="-52"/>
                <a:ea typeface="Calibri" pitchFamily="34" charset="0"/>
                <a:cs typeface="Times New Roman" pitchFamily="18" charset="0"/>
              </a:rPr>
              <a:t>праздника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ruthCYR Medium" pitchFamily="50" charset="-52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ruthCYR Medium" pitchFamily="50" charset="-52"/>
                <a:ea typeface="Calibri" pitchFamily="34" charset="0"/>
                <a:cs typeface="Times New Roman" pitchFamily="18" charset="0"/>
              </a:rPr>
              <a:t>Глас 1: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yrillicOld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GungsuhChe" pitchFamily="49" charset="-127"/>
                <a:cs typeface="David" pitchFamily="34" charset="-79"/>
              </a:rPr>
              <a:t>Спаси, Господи, люди Твоя / и благослови достояние Твое, / победы на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GungsuhChe" pitchFamily="49" charset="-127"/>
                <a:cs typeface="David" pitchFamily="34" charset="-79"/>
              </a:rPr>
              <a:t>сопротивныя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  <a:ea typeface="GungsuhChe" pitchFamily="49" charset="-127"/>
                <a:cs typeface="David" pitchFamily="34" charset="-79"/>
              </a:rPr>
              <a:t>  даруя/ и Твое сохраняя Крестом Твоим жительство.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Georgia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" name="Picture 1" descr="F:\ааааааа\73546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60648"/>
            <a:ext cx="1944216" cy="3000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4509120"/>
            <a:ext cx="2664296" cy="1872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564904"/>
            <a:ext cx="2664296" cy="17491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4664"/>
            <a:ext cx="1368152" cy="1463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348880"/>
            <a:ext cx="1368152" cy="1333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077072"/>
            <a:ext cx="1368152" cy="1327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1720" y="404664"/>
            <a:ext cx="2664296" cy="1937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51520" y="5517232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nstantia" pitchFamily="18" charset="0"/>
              </a:rPr>
              <a:t>Древние каменные кресты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  <a:latin typeface="Constantia" pitchFamily="18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4860032" y="4545066"/>
            <a:ext cx="388843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Крест начала 20-го столетия. Этот крест был выпущен в 1913 году в честь 300-летия Дома Романовых. Крест выполнен в традиционном старорусском стиле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60032" y="2708920"/>
            <a:ext cx="39604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nstantia" pitchFamily="18" charset="0"/>
              </a:rPr>
              <a:t>Кожаный крест. Такие кресты делали в старину в некоторых монастырях. Перед вами современный кожаный крест из монастыря в Старой Ладоге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Constanti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60032" y="404664"/>
            <a:ext cx="38884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nstantia" pitchFamily="18" charset="0"/>
              </a:rPr>
              <a:t>Русский каменный крест </a:t>
            </a:r>
          </a:p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nstantia" pitchFamily="18" charset="0"/>
              </a:rPr>
              <a:t>XVI - XVII веков. В центре – </a:t>
            </a:r>
          </a:p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nstantia" pitchFamily="18" charset="0"/>
              </a:rPr>
              <a:t>Лик Спасителя. Внизу – </a:t>
            </a:r>
          </a:p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nstantia" pitchFamily="18" charset="0"/>
              </a:rPr>
              <a:t>лик святителя Николая Чудотворца. По бокам – </a:t>
            </a:r>
          </a:p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nstantia" pitchFamily="18" charset="0"/>
              </a:rPr>
              <a:t>фигуры святых. 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627784" y="1263852"/>
            <a:ext cx="6192688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Существуют канонические формы крестов — четырех-, шести-, восьмиконечные; с полукружием внизу и другие. Каждая линия имеет глубокое символическое значение.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На Руси более приняты восьмиконечные нательные крестики, на обороте которых по традиции делают надпись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«Спаси и сохрани».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27784" y="476672"/>
            <a:ext cx="453650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«Спаси и сохрани»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9592" y="51571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23528" y="3877109"/>
            <a:ext cx="8352928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Святитель </a:t>
            </a:r>
            <a:r>
              <a:rPr kumimoji="0" lang="ru-RU" sz="2000" b="1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Димитрий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Ростовский еще в XVIII веке писал: «Не по числу древес, не по числу концов Крест Христов почитается нами, но по самому Христу, Пресвятою Кровью Которого обагрился. Проявляя чудодейственную силу, какой-либо Крест не сам собой действует, но силой распятого на нем Христа и </a:t>
            </a:r>
            <a:r>
              <a:rPr kumimoji="0" lang="ru-RU" sz="2000" b="1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призыванием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Пресвятого Имени Его».  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Constant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Крест_1"/>
          <p:cNvPicPr/>
          <p:nvPr/>
        </p:nvPicPr>
        <p:blipFill>
          <a:blip r:embed="rId2" cstate="print">
            <a:clrChange>
              <a:clrFrom>
                <a:srgbClr val="B1CEEC"/>
              </a:clrFrom>
              <a:clrTo>
                <a:srgbClr val="B1CEE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908720"/>
            <a:ext cx="1924050" cy="26860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332656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23528" y="332656"/>
            <a:ext cx="504056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Как выбрать себе </a:t>
            </a:r>
          </a:p>
          <a:p>
            <a:pPr algn="ctr"/>
            <a:r>
              <a:rPr lang="ru-RU" sz="32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нательный крестик?</a:t>
            </a:r>
            <a:endParaRPr lang="ru-RU" sz="3200" b="1" cap="none" spc="0" dirty="0">
              <a:ln w="1905"/>
              <a:solidFill>
                <a:schemeClr val="accent5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  <p:pic>
        <p:nvPicPr>
          <p:cNvPr id="4" name="Picture 2" descr="C:\Users\Пользователь\Desktop\Логотипы\ff962c65118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628800"/>
            <a:ext cx="792088" cy="1109500"/>
          </a:xfrm>
          <a:prstGeom prst="rect">
            <a:avLst/>
          </a:prstGeom>
          <a:noFill/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23528" y="2850565"/>
            <a:ext cx="842493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Можно ли носить кресты с католическим распятием?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Как освятить нательный крест?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Что делать с найденным нательным крестом?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Можно ли поднимать найденный на улице крестик и что с ним делать?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cs typeface="Times New Roman" pitchFamily="18" charset="0"/>
              </a:rPr>
              <a:t>Можно ли дарить нательный крест?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Можно ли носить неосвященный крестик?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Надо ли снимать крест при мытье в бане?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Можно ли носить образок и крестик на одной цепочке?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Нужно ли освящать цепочку?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Можно ли сделать небольшую татуировку в виде крестика?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Куда деть почерневший или сломанный крест?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F:\ааааааа\7354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2"/>
            <a:ext cx="1944216" cy="3000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Пользователь\Desktop\Флешка 4\разработки уроков по ОРКСЭ. Модуль ОПК\Урок 7\картинки к уроку\pic_2005-05-27_101032.jpg"/>
          <p:cNvPicPr>
            <a:picLocks noChangeAspect="1" noChangeArrowheads="1"/>
          </p:cNvPicPr>
          <p:nvPr/>
        </p:nvPicPr>
        <p:blipFill>
          <a:blip r:embed="rId3" cstate="print"/>
          <a:srcRect l="2083" r="20833"/>
          <a:stretch>
            <a:fillRect/>
          </a:stretch>
        </p:blipFill>
        <p:spPr bwMode="auto">
          <a:xfrm>
            <a:off x="321528" y="3501008"/>
            <a:ext cx="2882319" cy="2804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555776" y="476672"/>
            <a:ext cx="62646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Georgia" pitchFamily="18" charset="0"/>
              </a:rPr>
              <a:t>На православном кресте фигура Спасителя выражает Божественный покой и величие. Она как бы наложена на крест и Господь открывает Свои объятия всем к Нему обращающимся. </a:t>
            </a:r>
            <a:endParaRPr lang="ru-RU" sz="2000" b="1" dirty="0"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2492896"/>
            <a:ext cx="5544616" cy="4114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Католическое Распятие имеет черты натурализма человеческих страданий и муки крестной казни: тяжесть тела провисающего на вытянутых руках, глава, увенчанная терновым венцом, перекрещенные ступни пригвождены одним гвозде. Анатомические подробности католического изображения, передавая правдивость самой казни, тем не менее, скрывают главное — торжество Господа, победившего смерть и открывающего нам жизнь вечную, концентрируют внимание на муках и смерти.</a:t>
            </a:r>
            <a:endParaRPr lang="ru-RU" b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195736" y="1340768"/>
            <a:ext cx="6552728" cy="5040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Крест всегда для верующих есть великая сила, избавляющая от всяких зол, особенно же от злодейства ненавидимых врагов</a:t>
            </a: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                  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Св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Прав. Иоанн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Кронштадтский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Constant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Христианин без креста - это воин без оружия, и враг легко может одолеть его.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                  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Старец Савва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Псково-Печёрский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Constant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onstant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Когда человек идет прямым путем, для него и креста нет. Но когда отступит от него и начнёт бросаться то в ту, то в другую сторону, вот тогда являются  разные обстоятельства, которые и толкают его опять на прямой путь. Эти точки и составляют для человека крест.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                  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Преподобный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Амвросий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Оптинский</a:t>
            </a:r>
            <a:r>
              <a:rPr lang="ru-RU" sz="2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  <p:pic>
        <p:nvPicPr>
          <p:cNvPr id="12" name="Picture 7" descr="C:\Users\Пользователь\Desktop\Логотипы\6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581128"/>
            <a:ext cx="1549227" cy="2086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Users\Пользователь\Desktop\Учение Иисуса\Учение иисуса 2\0_10ed5a_45de52b_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276872"/>
            <a:ext cx="1512168" cy="2312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12252" r="32097"/>
          <a:stretch>
            <a:fillRect/>
          </a:stretch>
        </p:blipFill>
        <p:spPr bwMode="auto">
          <a:xfrm>
            <a:off x="395536" y="332656"/>
            <a:ext cx="1512168" cy="1965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361554" y="476672"/>
            <a:ext cx="624289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uthCYR Medium" pitchFamily="50" charset="-52"/>
              </a:rPr>
              <a:t>Православная мудрость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uthCYR Medium" pitchFamily="50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3162</TotalTime>
  <Words>1678</Words>
  <Application>Microsoft Office PowerPoint</Application>
  <PresentationFormat>Экран (4:3)</PresentationFormat>
  <Paragraphs>228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306</cp:revision>
  <dcterms:created xsi:type="dcterms:W3CDTF">2014-04-13T15:36:39Z</dcterms:created>
  <dcterms:modified xsi:type="dcterms:W3CDTF">2014-05-09T19:35:22Z</dcterms:modified>
</cp:coreProperties>
</file>