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gif" ContentType="image/gif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278" r:id="rId3"/>
    <p:sldId id="279" r:id="rId4"/>
    <p:sldId id="259" r:id="rId5"/>
    <p:sldId id="277" r:id="rId6"/>
    <p:sldId id="281" r:id="rId7"/>
    <p:sldId id="257" r:id="rId8"/>
    <p:sldId id="258" r:id="rId9"/>
    <p:sldId id="262" r:id="rId10"/>
    <p:sldId id="282" r:id="rId11"/>
    <p:sldId id="266" r:id="rId12"/>
    <p:sldId id="265" r:id="rId13"/>
    <p:sldId id="280" r:id="rId14"/>
    <p:sldId id="268" r:id="rId15"/>
    <p:sldId id="269" r:id="rId16"/>
    <p:sldId id="272" r:id="rId17"/>
    <p:sldId id="275" r:id="rId18"/>
    <p:sldId id="270" r:id="rId19"/>
    <p:sldId id="271" r:id="rId20"/>
    <p:sldId id="283" r:id="rId21"/>
    <p:sldId id="276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78388" autoAdjust="0"/>
  </p:normalViewPr>
  <p:slideViewPr>
    <p:cSldViewPr snapToGrid="0">
      <p:cViewPr varScale="1">
        <p:scale>
          <a:sx n="56" d="100"/>
          <a:sy n="56" d="100"/>
        </p:scale>
        <p:origin x="-123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C368EF-CC01-45B5-A9B4-8399B69A8CBC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C56A4F-5750-4762-ADA3-DCD1C1A275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30031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56A4F-5750-4762-ADA3-DCD1C1A27506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99979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56A4F-5750-4762-ADA3-DCD1C1A27506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56A4F-5750-4762-ADA3-DCD1C1A27506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87258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56A4F-5750-4762-ADA3-DCD1C1A2750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b="0" i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56A4F-5750-4762-ADA3-DCD1C1A2750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56A4F-5750-4762-ADA3-DCD1C1A27506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56A4F-5750-4762-ADA3-DCD1C1A27506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78309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56A4F-5750-4762-ADA3-DCD1C1A27506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582019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56A4F-5750-4762-ADA3-DCD1C1A27506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487074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https://lenta.ru/articles/2020/02/14/botyan/</a:t>
            </a:r>
            <a:r>
              <a:rPr lang="ru-RU" dirty="0" smtClean="0"/>
              <a:t>   статья про Алексея </a:t>
            </a:r>
            <a:r>
              <a:rPr lang="ru-RU" dirty="0" err="1" smtClean="0"/>
              <a:t>Ботяна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56A4F-5750-4762-ADA3-DCD1C1A27506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91777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56A4F-5750-4762-ADA3-DCD1C1A27506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95010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 xmlns="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1828E-35C2-450C-8919-9384E66D22F2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935FF817-01C3-4111-BC99-C42215C469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60014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1828E-35C2-450C-8919-9384E66D22F2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FF817-01C3-4111-BC99-C42215C469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01024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1828E-35C2-450C-8919-9384E66D22F2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FF817-01C3-4111-BC99-C42215C469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271993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1828E-35C2-450C-8919-9384E66D22F2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FF817-01C3-4111-BC99-C42215C469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27082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 cstate="print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E4A1828E-35C2-450C-8919-9384E66D22F2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 xmlns="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935FF817-01C3-4111-BC99-C42215C469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67812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1828E-35C2-450C-8919-9384E66D22F2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FF817-01C3-4111-BC99-C42215C469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93135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1828E-35C2-450C-8919-9384E66D22F2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FF817-01C3-4111-BC99-C42215C469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5663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1828E-35C2-450C-8919-9384E66D22F2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FF817-01C3-4111-BC99-C42215C469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01068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1828E-35C2-450C-8919-9384E66D22F2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FF817-01C3-4111-BC99-C42215C469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12797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 cstate="print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1828E-35C2-450C-8919-9384E66D22F2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 xmlns="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FF817-01C3-4111-BC99-C42215C469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29401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 cstate="print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1828E-35C2-450C-8919-9384E66D22F2}" type="datetimeFigureOut">
              <a:rPr lang="ru-RU" smtClean="0"/>
              <a:pPr/>
              <a:t>25.05.2020</a:t>
            </a:fld>
            <a:endParaRPr lang="ru-R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 xmlns="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FF817-01C3-4111-BC99-C42215C469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05283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E4A1828E-35C2-450C-8919-9384E66D22F2}" type="datetimeFigureOut">
              <a:rPr lang="ru-RU" smtClean="0"/>
              <a:pPr/>
              <a:t>25.05.2020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 xmlns="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935FF817-01C3-4111-BC99-C42215C469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92019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91;&#1095;&#1080;&#1090;&#1077;&#1083;&#1100;%20&#1079;&#1076;&#1086;&#1088;&#1086;&#1074;&#1100;&#1103;\&#1059;&#1084;&#1077;&#1088;%20&#1087;&#1088;&#1086;&#1090;&#1086;&#1090;&#1080;&#1087;%20&#171;&#1052;&#1072;&#1081;&#1086;&#1088;&#1072;%20&#1042;&#1080;&#1093;&#1088;&#1100;&#187;%20-%20&#1088;&#1072;&#1079;&#1074;&#1077;&#1076;&#1095;&#1080;&#1082;%20&#1040;&#1083;&#1077;&#1082;&#1089;&#1077;&#1081;%20&#1041;&#1086;&#1090;&#1103;&#1085;.avi" TargetMode="Externa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hyperlink" Target="https://forms.gle/SaJF1tgpeJaeuqHTA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91;&#1095;&#1080;&#1090;&#1077;&#1083;&#1100;%20&#1079;&#1076;&#1086;&#1088;&#1086;&#1074;&#1100;&#1103;\The%20sound%20of%20Covid-19%20(360p)+1.avi" TargetMode="Externa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Урок информатики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51560" y="4571538"/>
            <a:ext cx="7510549" cy="2016298"/>
          </a:xfrm>
        </p:spPr>
        <p:txBody>
          <a:bodyPr>
            <a:normAutofit fontScale="92500"/>
          </a:bodyPr>
          <a:lstStyle/>
          <a:p>
            <a:r>
              <a:rPr lang="ru-RU" sz="3900" dirty="0" smtClean="0"/>
              <a:t>Виктор Владимирович </a:t>
            </a:r>
            <a:r>
              <a:rPr lang="ru-RU" sz="3900" dirty="0" err="1" smtClean="0"/>
              <a:t>Швайка</a:t>
            </a:r>
            <a:r>
              <a:rPr lang="ru-RU" sz="3900" dirty="0" smtClean="0"/>
              <a:t>,</a:t>
            </a:r>
          </a:p>
          <a:p>
            <a:r>
              <a:rPr lang="ru-RU" sz="3900" dirty="0"/>
              <a:t>у</a:t>
            </a:r>
            <a:r>
              <a:rPr lang="ru-RU" sz="3900" dirty="0" smtClean="0"/>
              <a:t>читель МОБУСОШ № 15 </a:t>
            </a:r>
          </a:p>
          <a:p>
            <a:r>
              <a:rPr lang="ru-RU" sz="3900" dirty="0"/>
              <a:t>и</a:t>
            </a:r>
            <a:r>
              <a:rPr lang="ru-RU" sz="3900" dirty="0" smtClean="0"/>
              <a:t>м. </a:t>
            </a:r>
            <a:r>
              <a:rPr lang="ru-RU" sz="3900" dirty="0" err="1" smtClean="0"/>
              <a:t>Н.И.Коробчака</a:t>
            </a:r>
            <a:r>
              <a:rPr lang="ru-RU" sz="3900" dirty="0" smtClean="0"/>
              <a:t> с. Ковалевского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2040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9397" t="15552" r="12714" b="11414"/>
          <a:stretch/>
        </p:blipFill>
        <p:spPr>
          <a:xfrm>
            <a:off x="1960600" y="484632"/>
            <a:ext cx="8276896" cy="5565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327819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Умер прототип «Майора Вихрь» - разведчик Алексей Ботян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0363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3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9576" y="329184"/>
            <a:ext cx="10058400" cy="1106424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Trebuchet MS" pitchFamily="34" charset="0"/>
              </a:rPr>
              <a:t>ИГРА «Разведчики»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rebuchet MS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79576" y="1743456"/>
            <a:ext cx="10058400" cy="4050792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latin typeface="Trebuchet MS" pitchFamily="34" charset="0"/>
              </a:rPr>
              <a:t>Задание № 1</a:t>
            </a:r>
          </a:p>
          <a:p>
            <a:r>
              <a:rPr lang="ru-RU" sz="4400" b="1" dirty="0" smtClean="0">
                <a:latin typeface="Trebuchet MS" pitchFamily="34" charset="0"/>
              </a:rPr>
              <a:t>Задание № 2</a:t>
            </a:r>
          </a:p>
          <a:p>
            <a:r>
              <a:rPr lang="ru-RU" sz="4400" b="1" dirty="0" smtClean="0">
                <a:latin typeface="Trebuchet MS" pitchFamily="34" charset="0"/>
              </a:rPr>
              <a:t>Задание № 3</a:t>
            </a:r>
          </a:p>
          <a:p>
            <a:r>
              <a:rPr lang="ru-RU" sz="4400" b="1" dirty="0" smtClean="0">
                <a:latin typeface="Trebuchet MS" pitchFamily="34" charset="0"/>
              </a:rPr>
              <a:t>Задание № 4</a:t>
            </a:r>
          </a:p>
          <a:p>
            <a:pPr marL="0" indent="0">
              <a:buNone/>
            </a:pPr>
            <a:endParaRPr lang="ru-RU" sz="4400" dirty="0">
              <a:latin typeface="Trebuchet MS" pitchFamily="34" charset="0"/>
            </a:endParaRPr>
          </a:p>
        </p:txBody>
      </p:sp>
      <p:pic>
        <p:nvPicPr>
          <p:cNvPr id="4098" name="Picture 2" descr="G:\УЧИТЕЛЬ ГОДА\мастер-класс\Семеновский слет\значок-че-овека-умает-умать-7407548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64172" y="1083786"/>
            <a:ext cx="2747573" cy="3435460"/>
          </a:xfrm>
          <a:prstGeom prst="rect">
            <a:avLst/>
          </a:prstGeom>
          <a:noFill/>
        </p:spPr>
      </p:pic>
      <p:pic>
        <p:nvPicPr>
          <p:cNvPr id="4099" name="Picture 3" descr="G:\УЧИТЕЛЬ ГОДА\мастер-класс\Семеновский слет\лупа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8317" y="2574388"/>
            <a:ext cx="1874520" cy="18745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7511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G:\УЧИТЕЛЬ ГОДА\мастер-класс\Семеновский слет\Без имени-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72275" y="918475"/>
            <a:ext cx="6795282" cy="54200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8" y="292608"/>
            <a:ext cx="11489626" cy="10210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Из воспоминаний Алексея </a:t>
            </a:r>
            <a:r>
              <a:rPr lang="ru-RU" dirty="0" err="1" smtClean="0"/>
              <a:t>ботяна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" y="1484376"/>
            <a:ext cx="12045696" cy="405079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000" dirty="0"/>
              <a:t>Казалось бы</a:t>
            </a:r>
            <a:r>
              <a:rPr lang="ru-RU" sz="4000" dirty="0" smtClean="0"/>
              <a:t>,____________, </a:t>
            </a:r>
            <a:r>
              <a:rPr lang="ru-RU" sz="4000" dirty="0"/>
              <a:t>простынешь, в </a:t>
            </a:r>
            <a:r>
              <a:rPr lang="ru-RU" sz="4000" dirty="0" smtClean="0"/>
              <a:t>________ спишь </a:t>
            </a:r>
            <a:r>
              <a:rPr lang="ru-RU" sz="4000" dirty="0"/>
              <a:t>— все равно! Может быть, детская </a:t>
            </a:r>
            <a:r>
              <a:rPr lang="ru-RU" sz="4000" dirty="0" smtClean="0"/>
              <a:t>______________закалка </a:t>
            </a:r>
            <a:r>
              <a:rPr lang="ru-RU" sz="4000" dirty="0"/>
              <a:t>сказалась? Детство у меня </a:t>
            </a:r>
            <a:r>
              <a:rPr lang="ru-RU" sz="4000" dirty="0" smtClean="0"/>
              <a:t>было не </a:t>
            </a:r>
            <a:r>
              <a:rPr lang="ru-RU" sz="4000" dirty="0"/>
              <a:t>то что тяжелое, но все же в деревне — и </a:t>
            </a:r>
            <a:r>
              <a:rPr lang="ru-RU" sz="4000" dirty="0" smtClean="0"/>
              <a:t>зимой __________ </a:t>
            </a:r>
            <a:r>
              <a:rPr lang="ru-RU" sz="4000" dirty="0"/>
              <a:t>приходилось ходить, ну и всякое такое, что пригодилось в дальнейшем. Поэтому я за всю </a:t>
            </a:r>
            <a:r>
              <a:rPr lang="ru-RU" sz="4000" dirty="0" smtClean="0"/>
              <a:t>_________ </a:t>
            </a:r>
            <a:r>
              <a:rPr lang="ru-RU" sz="4000" dirty="0"/>
              <a:t>— хотя условия, как понимаете, были очень тяжелые — ни разу ничем </a:t>
            </a:r>
            <a:r>
              <a:rPr lang="ru-RU" sz="4000" dirty="0" smtClean="0"/>
              <a:t>____________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423746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" y="1595277"/>
            <a:ext cx="12045696" cy="465734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000" dirty="0"/>
              <a:t>Казалось бы, </a:t>
            </a:r>
            <a:r>
              <a:rPr lang="ru-RU" sz="4000" u="sng" dirty="0">
                <a:solidFill>
                  <a:schemeClr val="accent1">
                    <a:lumMod val="75000"/>
                  </a:schemeClr>
                </a:solidFill>
              </a:rPr>
              <a:t>мокрый</a:t>
            </a:r>
            <a:r>
              <a:rPr lang="ru-RU" sz="4000" dirty="0"/>
              <a:t>, простынешь, в </a:t>
            </a:r>
            <a:r>
              <a:rPr lang="ru-RU" sz="4000" u="sng" dirty="0">
                <a:solidFill>
                  <a:schemeClr val="accent1">
                    <a:lumMod val="75000"/>
                  </a:schemeClr>
                </a:solidFill>
              </a:rPr>
              <a:t>снегу </a:t>
            </a:r>
            <a:r>
              <a:rPr lang="ru-RU" sz="4000" dirty="0"/>
              <a:t>спишь — все равно! Может быть, детская </a:t>
            </a:r>
            <a:r>
              <a:rPr lang="ru-RU" sz="4000" u="sng" dirty="0">
                <a:solidFill>
                  <a:schemeClr val="accent1">
                    <a:lumMod val="75000"/>
                  </a:schemeClr>
                </a:solidFill>
              </a:rPr>
              <a:t>деревенская</a:t>
            </a:r>
            <a:r>
              <a:rPr lang="ru-RU" sz="4000" dirty="0"/>
              <a:t> закалка сказалась? Детство у меня </a:t>
            </a:r>
            <a:r>
              <a:rPr lang="ru-RU" sz="4000" dirty="0" smtClean="0"/>
              <a:t>было </a:t>
            </a:r>
            <a:r>
              <a:rPr lang="ru-RU" sz="4000" dirty="0"/>
              <a:t>не то что тяжелое, но все же в деревне — и зимой </a:t>
            </a:r>
            <a:r>
              <a:rPr lang="ru-RU" sz="4000" u="sng" dirty="0">
                <a:solidFill>
                  <a:schemeClr val="accent1">
                    <a:lumMod val="75000"/>
                  </a:schemeClr>
                </a:solidFill>
              </a:rPr>
              <a:t>босиком</a:t>
            </a:r>
            <a:r>
              <a:rPr lang="ru-RU" sz="4000" dirty="0"/>
              <a:t> приходилось ходить, ну и всякое такое, что пригодилось в дальнейшем. Поэтому я за всю </a:t>
            </a:r>
            <a:r>
              <a:rPr lang="ru-RU" sz="4000" u="sng" dirty="0">
                <a:solidFill>
                  <a:schemeClr val="accent1">
                    <a:lumMod val="75000"/>
                  </a:schemeClr>
                </a:solidFill>
              </a:rPr>
              <a:t>войну </a:t>
            </a:r>
            <a:r>
              <a:rPr lang="ru-RU" sz="4000" dirty="0"/>
              <a:t>— хотя условия, как </a:t>
            </a:r>
            <a:r>
              <a:rPr lang="ru-RU" sz="4000" dirty="0" smtClean="0"/>
              <a:t>понимаете</a:t>
            </a:r>
            <a:r>
              <a:rPr lang="ru-RU" sz="4000" dirty="0"/>
              <a:t>, были очень тяжелые — ни разу </a:t>
            </a:r>
            <a:r>
              <a:rPr lang="ru-RU" sz="4000" dirty="0" smtClean="0"/>
              <a:t>ничем </a:t>
            </a:r>
            <a:r>
              <a:rPr lang="ru-RU" sz="4000" u="sng" dirty="0" smtClean="0">
                <a:solidFill>
                  <a:schemeClr val="accent1">
                    <a:lumMod val="75000"/>
                  </a:schemeClr>
                </a:solidFill>
              </a:rPr>
              <a:t>не болел.</a:t>
            </a:r>
            <a:endParaRPr lang="ru-RU" sz="4000" u="sng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00038" y="292608"/>
            <a:ext cx="11489626" cy="1021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1200" cap="all" spc="0" normalizeH="0" baseline="0" noProof="0" smtClean="0">
                <a:ln>
                  <a:noFill/>
                </a:ln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tile tx="6350" ty="-127000" sx="65000" sy="64000" flip="none" algn="tl"/>
                </a:blipFill>
                <a:effectLst/>
                <a:uLnTx/>
                <a:uFillTx/>
                <a:latin typeface="+mj-lt"/>
                <a:ea typeface="+mj-ea"/>
                <a:cs typeface="+mj-cs"/>
              </a:rPr>
              <a:t>Из воспоминаний Алексея ботяна</a:t>
            </a:r>
            <a:endParaRPr kumimoji="0" lang="ru-RU" sz="5400" b="0" i="0" u="none" strike="noStrike" kern="1200" cap="all" spc="0" normalizeH="0" baseline="0" noProof="0" dirty="0">
              <a:ln>
                <a:noFill/>
              </a:ln>
              <a:blipFill>
                <a:blip r:embed="rId2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tile tx="6350" ty="-127000" sx="65000" sy="64000" flip="none" algn="tl"/>
              </a:blip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9302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Тема урока</a:t>
            </a:r>
            <a:endParaRPr lang="ru-RU" dirty="0"/>
          </a:p>
        </p:txBody>
      </p:sp>
      <p:pic>
        <p:nvPicPr>
          <p:cNvPr id="5122" name="Picture 2" descr="G:\УЧИТЕЛЬ ГОДА\мастер-класс\Семеновский слет\777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334" y="2251710"/>
            <a:ext cx="2520000" cy="2520000"/>
          </a:xfrm>
          <a:prstGeom prst="rect">
            <a:avLst/>
          </a:prstGeom>
          <a:noFill/>
        </p:spPr>
      </p:pic>
      <p:pic>
        <p:nvPicPr>
          <p:cNvPr id="5123" name="Picture 3" descr="G:\УЧИТЕЛЬ ГОДА\мастер-класс\Семеновский слет\1111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81221" y="2358976"/>
            <a:ext cx="2520000" cy="218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02565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7306" y="175142"/>
            <a:ext cx="10058400" cy="1609344"/>
          </a:xfrm>
        </p:spPr>
        <p:txBody>
          <a:bodyPr/>
          <a:lstStyle/>
          <a:p>
            <a:pPr algn="ctr"/>
            <a:r>
              <a:rPr lang="ru-RU" dirty="0" smtClean="0"/>
              <a:t>Тема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5852" y="1456007"/>
            <a:ext cx="10951464" cy="40507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 smtClean="0">
                <a:solidFill>
                  <a:schemeClr val="accent1">
                    <a:lumMod val="75000"/>
                  </a:schemeClr>
                </a:solidFill>
              </a:rPr>
              <a:t>«КОДИРОВАНИЕ  </a:t>
            </a:r>
          </a:p>
          <a:p>
            <a:pPr marL="0" indent="0" algn="ctr">
              <a:buNone/>
            </a:pPr>
            <a:r>
              <a:rPr lang="ru-RU" sz="6000" dirty="0" smtClean="0">
                <a:solidFill>
                  <a:schemeClr val="accent1">
                    <a:lumMod val="75000"/>
                  </a:schemeClr>
                </a:solidFill>
              </a:rPr>
              <a:t> ИНФОРМАЦИИ»</a:t>
            </a:r>
            <a:endParaRPr lang="ru-RU" sz="60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8194" name="Picture 2" descr="I:\учитель здоровья\QR-code_url_9_Mar_2020_20-47-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93452"/>
            <a:ext cx="3564548" cy="35645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953618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Каждому будущему разведчику необходимы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9848" y="2292096"/>
            <a:ext cx="6342888" cy="4279392"/>
          </a:xfrm>
        </p:spPr>
        <p:txBody>
          <a:bodyPr>
            <a:normAutofit lnSpcReduction="10000"/>
          </a:bodyPr>
          <a:lstStyle/>
          <a:p>
            <a:r>
              <a:rPr lang="ru-RU" sz="3200" dirty="0" smtClean="0"/>
              <a:t>Здоровый сон</a:t>
            </a:r>
          </a:p>
          <a:p>
            <a:r>
              <a:rPr lang="ru-RU" sz="3200" dirty="0" smtClean="0"/>
              <a:t>Прогулки на свежем воздухе</a:t>
            </a:r>
          </a:p>
          <a:p>
            <a:r>
              <a:rPr lang="ru-RU" sz="3200" dirty="0" smtClean="0"/>
              <a:t>Сбалансированное питание</a:t>
            </a:r>
          </a:p>
          <a:p>
            <a:r>
              <a:rPr lang="ru-RU" sz="3200" dirty="0" smtClean="0"/>
              <a:t>Широкий кругозор</a:t>
            </a:r>
          </a:p>
          <a:p>
            <a:r>
              <a:rPr lang="ru-RU" sz="3200" dirty="0" smtClean="0"/>
              <a:t>Умение планировать свой день</a:t>
            </a:r>
          </a:p>
          <a:p>
            <a:r>
              <a:rPr lang="ru-RU" sz="3200" dirty="0" smtClean="0"/>
              <a:t>Коммуникабельность</a:t>
            </a:r>
          </a:p>
          <a:p>
            <a:r>
              <a:rPr lang="ru-RU" sz="3200" dirty="0" smtClean="0"/>
              <a:t>Находчивость</a:t>
            </a:r>
          </a:p>
          <a:p>
            <a:r>
              <a:rPr lang="ru-RU" sz="3200" dirty="0" smtClean="0"/>
              <a:t>Умение работать в команде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38110" y="2931986"/>
            <a:ext cx="2503041" cy="2418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6300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976429162"/>
              </p:ext>
            </p:extLst>
          </p:nvPr>
        </p:nvGraphicFramePr>
        <p:xfrm>
          <a:off x="531936" y="599987"/>
          <a:ext cx="11291490" cy="48033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27589">
                  <a:extLst>
                    <a:ext uri="{9D8B030D-6E8A-4147-A177-3AD203B41FA5}">
                      <a16:colId xmlns:a16="http://schemas.microsoft.com/office/drawing/2014/main" xmlns="" val="3392491936"/>
                    </a:ext>
                  </a:extLst>
                </a:gridCol>
                <a:gridCol w="4090399">
                  <a:extLst>
                    <a:ext uri="{9D8B030D-6E8A-4147-A177-3AD203B41FA5}">
                      <a16:colId xmlns:a16="http://schemas.microsoft.com/office/drawing/2014/main" xmlns="" val="391462377"/>
                    </a:ext>
                  </a:extLst>
                </a:gridCol>
                <a:gridCol w="3673502">
                  <a:extLst>
                    <a:ext uri="{9D8B030D-6E8A-4147-A177-3AD203B41FA5}">
                      <a16:colId xmlns:a16="http://schemas.microsoft.com/office/drawing/2014/main" xmlns="" val="143114848"/>
                    </a:ext>
                  </a:extLst>
                </a:gridCol>
              </a:tblGrid>
              <a:tr h="655847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Знал</a:t>
                      </a:r>
                    </a:p>
                  </a:txBody>
                  <a:tcPr marL="93693" marR="93693" marT="46846" marB="4684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Интересуюсь</a:t>
                      </a:r>
                      <a:endParaRPr lang="ru-RU" sz="3600" dirty="0"/>
                    </a:p>
                  </a:txBody>
                  <a:tcPr marL="93693" marR="93693" marT="46846" marB="4684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Узнал</a:t>
                      </a:r>
                      <a:endParaRPr lang="ru-RU" sz="3600" dirty="0"/>
                    </a:p>
                  </a:txBody>
                  <a:tcPr marL="93693" marR="93693" marT="46846" marB="46846"/>
                </a:tc>
                <a:extLst>
                  <a:ext uri="{0D108BD9-81ED-4DB2-BD59-A6C34878D82A}">
                    <a16:rowId xmlns:a16="http://schemas.microsoft.com/office/drawing/2014/main" xmlns="" val="1670065826"/>
                  </a:ext>
                </a:extLst>
              </a:tr>
              <a:tr h="4120207">
                <a:tc>
                  <a:txBody>
                    <a:bodyPr/>
                    <a:lstStyle/>
                    <a:p>
                      <a:endParaRPr lang="ru-RU" sz="1900" dirty="0" smtClean="0"/>
                    </a:p>
                    <a:p>
                      <a:endParaRPr lang="ru-RU" sz="1900" dirty="0" smtClean="0"/>
                    </a:p>
                    <a:p>
                      <a:endParaRPr lang="ru-RU" sz="1900" dirty="0" smtClean="0"/>
                    </a:p>
                    <a:p>
                      <a:endParaRPr lang="ru-RU" sz="1900" dirty="0" smtClean="0"/>
                    </a:p>
                    <a:p>
                      <a:endParaRPr lang="ru-RU" sz="1900" dirty="0" smtClean="0"/>
                    </a:p>
                    <a:p>
                      <a:endParaRPr lang="ru-RU" sz="1900" dirty="0" smtClean="0"/>
                    </a:p>
                    <a:p>
                      <a:endParaRPr lang="ru-RU" sz="1900" dirty="0" smtClean="0"/>
                    </a:p>
                    <a:p>
                      <a:endParaRPr lang="ru-RU" sz="1900" dirty="0" smtClean="0"/>
                    </a:p>
                    <a:p>
                      <a:endParaRPr lang="ru-RU" sz="1900" dirty="0" smtClean="0"/>
                    </a:p>
                    <a:p>
                      <a:endParaRPr lang="ru-RU" sz="1900" dirty="0"/>
                    </a:p>
                  </a:txBody>
                  <a:tcPr marL="93693" marR="93693" marT="46846" marB="46846"/>
                </a:tc>
                <a:tc>
                  <a:txBody>
                    <a:bodyPr/>
                    <a:lstStyle/>
                    <a:p>
                      <a:endParaRPr lang="ru-RU" sz="1900" dirty="0" smtClean="0"/>
                    </a:p>
                    <a:p>
                      <a:endParaRPr lang="ru-RU" sz="1900" dirty="0" smtClean="0"/>
                    </a:p>
                    <a:p>
                      <a:endParaRPr lang="ru-RU" sz="1900" dirty="0" smtClean="0"/>
                    </a:p>
                    <a:p>
                      <a:endParaRPr lang="ru-RU" sz="1900" dirty="0" smtClean="0"/>
                    </a:p>
                    <a:p>
                      <a:endParaRPr lang="ru-RU" sz="1900" dirty="0" smtClean="0"/>
                    </a:p>
                    <a:p>
                      <a:endParaRPr lang="ru-RU" sz="1900" dirty="0" smtClean="0"/>
                    </a:p>
                    <a:p>
                      <a:endParaRPr lang="ru-RU" sz="1900" dirty="0" smtClean="0"/>
                    </a:p>
                    <a:p>
                      <a:endParaRPr lang="ru-RU" sz="1900" dirty="0" smtClean="0"/>
                    </a:p>
                    <a:p>
                      <a:endParaRPr lang="ru-RU" sz="1900" dirty="0" smtClean="0"/>
                    </a:p>
                    <a:p>
                      <a:endParaRPr lang="ru-RU" sz="1900" dirty="0" smtClean="0"/>
                    </a:p>
                    <a:p>
                      <a:endParaRPr lang="ru-RU" sz="1900" dirty="0" smtClean="0"/>
                    </a:p>
                    <a:p>
                      <a:endParaRPr lang="ru-RU" sz="1900" dirty="0" smtClean="0"/>
                    </a:p>
                    <a:p>
                      <a:endParaRPr lang="ru-RU" sz="1900" dirty="0" smtClean="0"/>
                    </a:p>
                    <a:p>
                      <a:endParaRPr lang="ru-RU" sz="1900" dirty="0"/>
                    </a:p>
                  </a:txBody>
                  <a:tcPr marL="93693" marR="93693" marT="46846" marB="46846"/>
                </a:tc>
                <a:tc>
                  <a:txBody>
                    <a:bodyPr/>
                    <a:lstStyle/>
                    <a:p>
                      <a:endParaRPr lang="ru-RU" sz="1900" dirty="0"/>
                    </a:p>
                  </a:txBody>
                  <a:tcPr marL="93693" marR="93693" marT="46846" marB="46846"/>
                </a:tc>
                <a:extLst>
                  <a:ext uri="{0D108BD9-81ED-4DB2-BD59-A6C34878D82A}">
                    <a16:rowId xmlns:a16="http://schemas.microsoft.com/office/drawing/2014/main" xmlns="" val="129254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4841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 descr="https://upload.wikimedia.org/wikipedia/commons/thumb/f/fe/UPC_A.svg/1280px-UPC_A.svg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 descr="https://upload.wikimedia.org/wikipedia/commons/thumb/f/fe/UPC_A.svg/1280px-UPC_A.svg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3" name="Picture 5" descr="I:\учитель здоровья\1280px-UPC_A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5072" y="1769102"/>
            <a:ext cx="8243666" cy="4301108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097982" y="301752"/>
            <a:ext cx="10156171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all" spc="0" normalizeH="0" baseline="0" noProof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rebuchet MS" pitchFamily="34" charset="0"/>
                <a:ea typeface="+mj-ea"/>
                <a:cs typeface="+mj-cs"/>
              </a:rPr>
              <a:t>Что это такое?</a:t>
            </a:r>
            <a:endParaRPr kumimoji="0" lang="ru-RU" sz="5400" b="1" i="0" u="none" strike="noStrike" kern="1200" cap="all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Trebuchet MS" pitchFamily="34" charset="0"/>
              <a:ea typeface="+mj-ea"/>
              <a:cs typeface="+mj-cs"/>
            </a:endParaRPr>
          </a:p>
        </p:txBody>
      </p:sp>
      <p:pic>
        <p:nvPicPr>
          <p:cNvPr id="1026" name="Picture 2" descr="G:\УЧИТЕЛЬ ГОДА\мастер-класс\Семеновский слет\99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44627" y="254904"/>
            <a:ext cx="1403350" cy="17605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3820" y="548325"/>
            <a:ext cx="941943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400" u="sng" dirty="0">
                <a:solidFill>
                  <a:srgbClr val="FFFF00"/>
                </a:solidFill>
                <a:hlinkClick r:id="rId2"/>
              </a:rPr>
              <a:t>https://forms.gle/SaJF1tgpeJaeuqHTA</a:t>
            </a:r>
            <a:endParaRPr lang="ru-RU" sz="4400" dirty="0">
              <a:solidFill>
                <a:srgbClr val="FFFF00"/>
              </a:solidFill>
            </a:endParaRPr>
          </a:p>
        </p:txBody>
      </p:sp>
      <p:pic>
        <p:nvPicPr>
          <p:cNvPr id="5" name="Рисунок 4" descr="F:\УЧИТЕЛЬ ЗДОРОВЬЯ\Урок\qr-code_ссылка на таблицу ЗИК+У.gi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41313" y="1781492"/>
            <a:ext cx="5076508" cy="50765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0801503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1412" y="827949"/>
            <a:ext cx="5330952" cy="3120597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ПОЗНАНИЕ </a:t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НАЧИНАЕТСЯ</a:t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С УДИВЛЕНИЯ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32884" y="5275258"/>
            <a:ext cx="3069752" cy="786245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sz="3600" dirty="0" smtClean="0"/>
              <a:t>АРИСТОТЕЛЬ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45125" y="1441013"/>
            <a:ext cx="2997738" cy="3501736"/>
          </a:xfrm>
          <a:prstGeom prst="rect">
            <a:avLst/>
          </a:prstGeom>
        </p:spPr>
      </p:pic>
      <p:pic>
        <p:nvPicPr>
          <p:cNvPr id="7170" name="Picture 2" descr="G:\УЧИТЕЛЬ ГОДА\мастер-класс\Семеновский слет\555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803552"/>
            <a:ext cx="3238500" cy="2514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06977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 descr="https://upload.wikimedia.org/wikipedia/commons/thumb/f/fe/UPC_A.svg/1280px-UPC_A.svg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 descr="https://upload.wikimedia.org/wikipedia/commons/thumb/f/fe/UPC_A.svg/1280px-UPC_A.svg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3" name="Picture 5" descr="I:\учитель здоровья\1280px-UPC_A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5072" y="1769102"/>
            <a:ext cx="8243666" cy="4301108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097982" y="301752"/>
            <a:ext cx="10156171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rebuchet MS" pitchFamily="34" charset="0"/>
                <a:ea typeface="+mj-ea"/>
                <a:cs typeface="+mj-cs"/>
              </a:rPr>
              <a:t>Штриховой код</a:t>
            </a:r>
            <a:endParaRPr kumimoji="0" lang="ru-RU" sz="5400" b="1" i="0" u="none" strike="noStrike" kern="1200" cap="all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Trebuchet MS" pitchFamily="34" charset="0"/>
              <a:ea typeface="+mj-ea"/>
              <a:cs typeface="+mj-cs"/>
            </a:endParaRPr>
          </a:p>
        </p:txBody>
      </p:sp>
      <p:pic>
        <p:nvPicPr>
          <p:cNvPr id="2" name="Picture 2" descr="G:\УЧИТЕЛЬ ГОДА\мастер-класс\Семеновский слет\444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17247" y="262010"/>
            <a:ext cx="1777805" cy="17778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:\УЧИТЕЛЬ ГОДА\Мастер-класс_Крыловская\QR-code_url_28_Feb_2020_10-0-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4701" y="1154722"/>
            <a:ext cx="5356420" cy="535642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97982" y="301752"/>
            <a:ext cx="10156171" cy="160934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rebuchet MS" pitchFamily="34" charset="0"/>
              </a:rPr>
              <a:t>Что это такое?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rebuchet MS" pitchFamily="34" charset="0"/>
            </a:endParaRPr>
          </a:p>
        </p:txBody>
      </p:sp>
      <p:pic>
        <p:nvPicPr>
          <p:cNvPr id="4" name="Picture 2" descr="G:\УЧИТЕЛЬ ГОДА\мастер-класс\Семеновский слет\99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44627" y="254904"/>
            <a:ext cx="1403350" cy="17605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04891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:\УЧИТЕЛЬ ГОДА\Мастер-класс_Крыловская\QR-code_url_28_Feb_2020_10-0-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04701" y="1154722"/>
            <a:ext cx="5356420" cy="535642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97983" y="301752"/>
            <a:ext cx="10058400" cy="1609344"/>
          </a:xfrm>
        </p:spPr>
        <p:txBody>
          <a:bodyPr>
            <a:normAutofit/>
          </a:bodyPr>
          <a:lstStyle/>
          <a:p>
            <a:pPr algn="ctr"/>
            <a:r>
              <a:rPr lang="en-US" sz="7200" b="1" dirty="0" smtClean="0">
                <a:solidFill>
                  <a:schemeClr val="accent1">
                    <a:lumMod val="75000"/>
                  </a:schemeClr>
                </a:solidFill>
                <a:latin typeface="Trebuchet MS" pitchFamily="34" charset="0"/>
              </a:rPr>
              <a:t>QR</a:t>
            </a:r>
            <a:r>
              <a:rPr lang="ru-RU" sz="7200" b="1" cap="none" dirty="0" smtClean="0">
                <a:solidFill>
                  <a:schemeClr val="accent1">
                    <a:lumMod val="75000"/>
                  </a:schemeClr>
                </a:solidFill>
                <a:latin typeface="Trebuchet MS" pitchFamily="34" charset="0"/>
              </a:rPr>
              <a:t>-код</a:t>
            </a:r>
            <a:endParaRPr lang="ru-RU" sz="7200" b="1" cap="none" dirty="0">
              <a:solidFill>
                <a:schemeClr val="accent1">
                  <a:lumMod val="75000"/>
                </a:schemeClr>
              </a:solidFill>
              <a:latin typeface="Trebuchet MS" pitchFamily="34" charset="0"/>
            </a:endParaRPr>
          </a:p>
        </p:txBody>
      </p:sp>
      <p:pic>
        <p:nvPicPr>
          <p:cNvPr id="4" name="Picture 2" descr="G:\УЧИТЕЛЬ ГОДА\мастер-класс\Семеновский слет\444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17247" y="262010"/>
            <a:ext cx="1777805" cy="177780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04891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The sound of Covid-19 (360p)+1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4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26545" y="2039389"/>
            <a:ext cx="6208406" cy="2161309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rebuchet MS" pitchFamily="34" charset="0"/>
              </a:rPr>
              <a:t>Что означают цифры в паспорте?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rebuchet MS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1920" y="354555"/>
            <a:ext cx="4730588" cy="627101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692073" y="923636"/>
            <a:ext cx="498763" cy="1874982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463636" y="1431636"/>
            <a:ext cx="914400" cy="424873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G:\УЧИТЕЛЬ ГОДА\мастер-класс\Семеновский слет\99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44627" y="254904"/>
            <a:ext cx="1403350" cy="17605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9597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63237"/>
            <a:ext cx="12071927" cy="6594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80667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7200" b="1" dirty="0" smtClean="0">
                <a:solidFill>
                  <a:schemeClr val="accent1">
                    <a:lumMod val="75000"/>
                  </a:schemeClr>
                </a:solidFill>
                <a:latin typeface="Trebuchet MS" pitchFamily="34" charset="0"/>
              </a:rPr>
              <a:t>Кодирование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- 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rebuchet MS" pitchFamily="34" charset="0"/>
              </a:rPr>
              <a:t>представление информации в той или иной форме</a:t>
            </a:r>
            <a:endParaRPr lang="ru-RU" sz="4400" dirty="0">
              <a:latin typeface="Trebuchet MS" pitchFamily="34" charset="0"/>
            </a:endParaRPr>
          </a:p>
        </p:txBody>
      </p:sp>
      <p:pic>
        <p:nvPicPr>
          <p:cNvPr id="3074" name="Picture 2" descr="G:\УЧИТЕЛЬ ГОДА\мастер-класс\Семеновский слет\222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96887" y="3521905"/>
            <a:ext cx="2850095" cy="28500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800892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TM03090434[[fn=Дерево]]</Template>
  <TotalTime>5040063</TotalTime>
  <Words>273</Words>
  <Application>Microsoft Office PowerPoint</Application>
  <PresentationFormat>Произвольный</PresentationFormat>
  <Paragraphs>72</Paragraphs>
  <Slides>21</Slides>
  <Notes>11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Дерево</vt:lpstr>
      <vt:lpstr>Урок информатики</vt:lpstr>
      <vt:lpstr>Слайд 2</vt:lpstr>
      <vt:lpstr>Слайд 3</vt:lpstr>
      <vt:lpstr>Что это такое?</vt:lpstr>
      <vt:lpstr>QR-код</vt:lpstr>
      <vt:lpstr>Слайд 6</vt:lpstr>
      <vt:lpstr>Что означают цифры в паспорте?</vt:lpstr>
      <vt:lpstr>Слайд 8</vt:lpstr>
      <vt:lpstr>Кодирование - </vt:lpstr>
      <vt:lpstr>Слайд 10</vt:lpstr>
      <vt:lpstr>Слайд 11</vt:lpstr>
      <vt:lpstr>ИГРА «Разведчики»</vt:lpstr>
      <vt:lpstr>Слайд 13</vt:lpstr>
      <vt:lpstr>Из воспоминаний Алексея ботяна</vt:lpstr>
      <vt:lpstr>Слайд 15</vt:lpstr>
      <vt:lpstr>Тема урока</vt:lpstr>
      <vt:lpstr>Тема урока</vt:lpstr>
      <vt:lpstr>Каждому будущему разведчику необходимы</vt:lpstr>
      <vt:lpstr>Слайд 19</vt:lpstr>
      <vt:lpstr>Слайд 20</vt:lpstr>
      <vt:lpstr>ПОЗНАНИЕ  НАЧИНАЕТСЯ С УДИВЛЕНИЯ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информатики</dc:title>
  <dc:creator>User</dc:creator>
  <cp:lastModifiedBy>User</cp:lastModifiedBy>
  <cp:revision>61</cp:revision>
  <dcterms:created xsi:type="dcterms:W3CDTF">2020-03-07T13:17:52Z</dcterms:created>
  <dcterms:modified xsi:type="dcterms:W3CDTF">2020-05-25T19:04:16Z</dcterms:modified>
</cp:coreProperties>
</file>