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4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4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7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26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54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51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7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87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9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5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4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5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5" r:id="rId4"/>
    <p:sldLayoutId id="2147483676" r:id="rId5"/>
    <p:sldLayoutId id="2147483681" r:id="rId6"/>
    <p:sldLayoutId id="2147483677" r:id="rId7"/>
    <p:sldLayoutId id="2147483678" r:id="rId8"/>
    <p:sldLayoutId id="2147483679" r:id="rId9"/>
    <p:sldLayoutId id="2147483680" r:id="rId10"/>
    <p:sldLayoutId id="214748368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3">
            <a:extLst>
              <a:ext uri="{FF2B5EF4-FFF2-40B4-BE49-F238E27FC236}">
                <a16:creationId xmlns:a16="http://schemas.microsoft.com/office/drawing/2014/main" id="{48A8D901-A3D4-47FE-97FD-FE36517414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1" descr="Светлый булбс с одним лампочкой освещена">
            <a:extLst>
              <a:ext uri="{FF2B5EF4-FFF2-40B4-BE49-F238E27FC236}">
                <a16:creationId xmlns:a16="http://schemas.microsoft.com/office/drawing/2014/main" id="{A14FFD11-B1A1-888B-1EC8-2BC037C6F3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501" b="369"/>
          <a:stretch/>
        </p:blipFill>
        <p:spPr>
          <a:xfrm>
            <a:off x="-3028" y="0"/>
            <a:ext cx="12191980" cy="6227481"/>
          </a:xfrm>
          <a:custGeom>
            <a:avLst/>
            <a:gdLst/>
            <a:ahLst/>
            <a:cxnLst/>
            <a:rect l="l" t="t" r="r" b="b"/>
            <a:pathLst>
              <a:path w="12188952" h="6168721">
                <a:moveTo>
                  <a:pt x="0" y="0"/>
                </a:moveTo>
                <a:lnTo>
                  <a:pt x="12188952" y="0"/>
                </a:lnTo>
                <a:lnTo>
                  <a:pt x="12188952" y="6140172"/>
                </a:lnTo>
                <a:lnTo>
                  <a:pt x="11986461" y="6135590"/>
                </a:lnTo>
                <a:cubicBezTo>
                  <a:pt x="11912297" y="6136565"/>
                  <a:pt x="11838168" y="6140192"/>
                  <a:pt x="11764214" y="6146469"/>
                </a:cubicBezTo>
                <a:cubicBezTo>
                  <a:pt x="11656850" y="6154473"/>
                  <a:pt x="11548596" y="6165527"/>
                  <a:pt x="11441995" y="6145198"/>
                </a:cubicBezTo>
                <a:cubicBezTo>
                  <a:pt x="11324975" y="6122709"/>
                  <a:pt x="11208081" y="6122582"/>
                  <a:pt x="11090044" y="6128299"/>
                </a:cubicBezTo>
                <a:cubicBezTo>
                  <a:pt x="10989160" y="6133127"/>
                  <a:pt x="10888657" y="6158539"/>
                  <a:pt x="10787011" y="6131730"/>
                </a:cubicBezTo>
                <a:cubicBezTo>
                  <a:pt x="10776897" y="6130256"/>
                  <a:pt x="10766592" y="6130688"/>
                  <a:pt x="10756643" y="6133000"/>
                </a:cubicBezTo>
                <a:cubicBezTo>
                  <a:pt x="10645468" y="6148374"/>
                  <a:pt x="10533530" y="6135796"/>
                  <a:pt x="10421973" y="6140116"/>
                </a:cubicBezTo>
                <a:cubicBezTo>
                  <a:pt x="10370515" y="6142149"/>
                  <a:pt x="10318040" y="6141005"/>
                  <a:pt x="10267216" y="6146469"/>
                </a:cubicBezTo>
                <a:cubicBezTo>
                  <a:pt x="10150577" y="6158920"/>
                  <a:pt x="10034192" y="6165527"/>
                  <a:pt x="9918824" y="6136177"/>
                </a:cubicBezTo>
                <a:cubicBezTo>
                  <a:pt x="9885153" y="6128261"/>
                  <a:pt x="9850745" y="6124005"/>
                  <a:pt x="9816160" y="6123471"/>
                </a:cubicBezTo>
                <a:cubicBezTo>
                  <a:pt x="9703206" y="6119405"/>
                  <a:pt x="9590632" y="6127156"/>
                  <a:pt x="9478059" y="6133509"/>
                </a:cubicBezTo>
                <a:cubicBezTo>
                  <a:pt x="9399918" y="6137956"/>
                  <a:pt x="9321904" y="6147612"/>
                  <a:pt x="9243637" y="6139480"/>
                </a:cubicBezTo>
                <a:cubicBezTo>
                  <a:pt x="9198150" y="6134779"/>
                  <a:pt x="9152282" y="6134779"/>
                  <a:pt x="9106795" y="6139480"/>
                </a:cubicBezTo>
                <a:cubicBezTo>
                  <a:pt x="9022962" y="6149302"/>
                  <a:pt x="8938380" y="6151132"/>
                  <a:pt x="8854204" y="6144944"/>
                </a:cubicBezTo>
                <a:cubicBezTo>
                  <a:pt x="8728543" y="6134144"/>
                  <a:pt x="8603010" y="6125123"/>
                  <a:pt x="8476969" y="6142276"/>
                </a:cubicBezTo>
                <a:cubicBezTo>
                  <a:pt x="8405486" y="6153508"/>
                  <a:pt x="8332808" y="6154829"/>
                  <a:pt x="8260970" y="6146214"/>
                </a:cubicBezTo>
                <a:cubicBezTo>
                  <a:pt x="8089823" y="6122200"/>
                  <a:pt x="7918295" y="6129951"/>
                  <a:pt x="7746767" y="6139861"/>
                </a:cubicBezTo>
                <a:cubicBezTo>
                  <a:pt x="7632160" y="6146596"/>
                  <a:pt x="7517046" y="6158920"/>
                  <a:pt x="7402693" y="6142657"/>
                </a:cubicBezTo>
                <a:cubicBezTo>
                  <a:pt x="7256831" y="6122328"/>
                  <a:pt x="7110841" y="6129062"/>
                  <a:pt x="6964597" y="6135033"/>
                </a:cubicBezTo>
                <a:cubicBezTo>
                  <a:pt x="6857233" y="6139480"/>
                  <a:pt x="6749742" y="6152949"/>
                  <a:pt x="6642124" y="6136304"/>
                </a:cubicBezTo>
                <a:cubicBezTo>
                  <a:pt x="6631045" y="6134792"/>
                  <a:pt x="6619775" y="6135923"/>
                  <a:pt x="6609216" y="6139607"/>
                </a:cubicBezTo>
                <a:cubicBezTo>
                  <a:pt x="6568379" y="6153050"/>
                  <a:pt x="6524595" y="6154854"/>
                  <a:pt x="6482793" y="6144817"/>
                </a:cubicBezTo>
                <a:cubicBezTo>
                  <a:pt x="6405669" y="6127918"/>
                  <a:pt x="6328672" y="6120549"/>
                  <a:pt x="6250150" y="6135923"/>
                </a:cubicBezTo>
                <a:cubicBezTo>
                  <a:pt x="6217254" y="6142809"/>
                  <a:pt x="6183521" y="6144817"/>
                  <a:pt x="6150028" y="6141894"/>
                </a:cubicBezTo>
                <a:cubicBezTo>
                  <a:pt x="6020175" y="6128934"/>
                  <a:pt x="5890068" y="6134017"/>
                  <a:pt x="5760087" y="6136558"/>
                </a:cubicBezTo>
                <a:cubicBezTo>
                  <a:pt x="5521345" y="6141005"/>
                  <a:pt x="5282477" y="6136558"/>
                  <a:pt x="5044242" y="6159301"/>
                </a:cubicBezTo>
                <a:cubicBezTo>
                  <a:pt x="4979506" y="6165463"/>
                  <a:pt x="4914326" y="6169403"/>
                  <a:pt x="4849272" y="6168624"/>
                </a:cubicBezTo>
                <a:cubicBezTo>
                  <a:pt x="4784218" y="6167846"/>
                  <a:pt x="4719291" y="6162351"/>
                  <a:pt x="4655063" y="6149645"/>
                </a:cubicBezTo>
                <a:cubicBezTo>
                  <a:pt x="4447578" y="6109368"/>
                  <a:pt x="4239457" y="6106826"/>
                  <a:pt x="4029811" y="6123090"/>
                </a:cubicBezTo>
                <a:cubicBezTo>
                  <a:pt x="3943792" y="6129824"/>
                  <a:pt x="3857774" y="6141005"/>
                  <a:pt x="3771375" y="6138845"/>
                </a:cubicBezTo>
                <a:cubicBezTo>
                  <a:pt x="3623225" y="6134906"/>
                  <a:pt x="3474948" y="6142911"/>
                  <a:pt x="3326672" y="6140878"/>
                </a:cubicBezTo>
                <a:cubicBezTo>
                  <a:pt x="3322669" y="6140306"/>
                  <a:pt x="3318578" y="6140840"/>
                  <a:pt x="3314855" y="6142403"/>
                </a:cubicBezTo>
                <a:cubicBezTo>
                  <a:pt x="3278008" y="6167687"/>
                  <a:pt x="3237604" y="6157904"/>
                  <a:pt x="3199487" y="6151297"/>
                </a:cubicBezTo>
                <a:cubicBezTo>
                  <a:pt x="3072810" y="6129316"/>
                  <a:pt x="2946260" y="6118516"/>
                  <a:pt x="2817550" y="6135542"/>
                </a:cubicBezTo>
                <a:cubicBezTo>
                  <a:pt x="2694647" y="6153368"/>
                  <a:pt x="2569990" y="6155591"/>
                  <a:pt x="2446541" y="6142149"/>
                </a:cubicBezTo>
                <a:cubicBezTo>
                  <a:pt x="2276791" y="6122328"/>
                  <a:pt x="2107677" y="6126521"/>
                  <a:pt x="1938308" y="6142149"/>
                </a:cubicBezTo>
                <a:cubicBezTo>
                  <a:pt x="1869570" y="6148501"/>
                  <a:pt x="1799815" y="6159301"/>
                  <a:pt x="1731712" y="6143419"/>
                </a:cubicBezTo>
                <a:cubicBezTo>
                  <a:pt x="1647854" y="6123979"/>
                  <a:pt x="1564250" y="6130332"/>
                  <a:pt x="1480137" y="6134652"/>
                </a:cubicBezTo>
                <a:cubicBezTo>
                  <a:pt x="1373663" y="6140243"/>
                  <a:pt x="1267442" y="6156379"/>
                  <a:pt x="1160586" y="6143673"/>
                </a:cubicBezTo>
                <a:cubicBezTo>
                  <a:pt x="1111161" y="6137829"/>
                  <a:pt x="1062116" y="6128553"/>
                  <a:pt x="1012055" y="6130967"/>
                </a:cubicBezTo>
                <a:cubicBezTo>
                  <a:pt x="873562" y="6137320"/>
                  <a:pt x="735196" y="6144817"/>
                  <a:pt x="596449" y="6143673"/>
                </a:cubicBezTo>
                <a:cubicBezTo>
                  <a:pt x="538383" y="6143292"/>
                  <a:pt x="480699" y="6141386"/>
                  <a:pt x="422887" y="6137193"/>
                </a:cubicBezTo>
                <a:cubicBezTo>
                  <a:pt x="315015" y="6129316"/>
                  <a:pt x="207524" y="6139989"/>
                  <a:pt x="100033" y="6143800"/>
                </a:cubicBezTo>
                <a:lnTo>
                  <a:pt x="0" y="6139320"/>
                </a:lnTo>
                <a:lnTo>
                  <a:pt x="0" y="3424755"/>
                </a:lnTo>
                <a:close/>
              </a:path>
            </a:pathLst>
          </a:cu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FD5E13-550F-4676-96E0-335A84526D06}"/>
              </a:ext>
            </a:extLst>
          </p:cNvPr>
          <p:cNvSpPr/>
          <p:nvPr/>
        </p:nvSpPr>
        <p:spPr>
          <a:xfrm>
            <a:off x="776420" y="2294423"/>
            <a:ext cx="63873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7200" b="1" dirty="0">
                <a:solidFill>
                  <a:schemeClr val="bg1"/>
                </a:solidFill>
                <a:latin typeface="Arial Black" panose="020B0A04020102020204" pitchFamily="34" charset="0"/>
              </a:rPr>
              <a:t>Past Perfect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5377853"/>
            <a:ext cx="4094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Разработана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Учителем английского языка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МБОУСОШ №2</a:t>
            </a:r>
          </a:p>
          <a:p>
            <a:r>
              <a:rPr lang="ru-RU" dirty="0" err="1" smtClean="0"/>
              <a:t>Болотских</a:t>
            </a:r>
            <a:r>
              <a:rPr lang="ru-RU" dirty="0" smtClean="0"/>
              <a:t> Ксенией Александровной</a:t>
            </a:r>
          </a:p>
          <a:p>
            <a:r>
              <a:rPr lang="ru-RU" dirty="0" smtClean="0"/>
              <a:t>Г. Апшеронск 2022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926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EA138B-6FF7-445D-8ADF-B022B6BF0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Маркеры времени </a:t>
            </a:r>
            <a:r>
              <a:rPr lang="en-US" b="1" dirty="0"/>
              <a:t>Past Perfect</a:t>
            </a:r>
            <a:br>
              <a:rPr lang="en-US" b="1" dirty="0"/>
            </a:b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0ED0ABC-3E99-4A70-A40E-A2EB1F1E7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73472"/>
              </p:ext>
            </p:extLst>
          </p:nvPr>
        </p:nvGraphicFramePr>
        <p:xfrm>
          <a:off x="328472" y="2569577"/>
          <a:ext cx="1166526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9869">
                  <a:extLst>
                    <a:ext uri="{9D8B030D-6E8A-4147-A177-3AD203B41FA5}">
                      <a16:colId xmlns:a16="http://schemas.microsoft.com/office/drawing/2014/main" val="2013745462"/>
                    </a:ext>
                  </a:extLst>
                </a:gridCol>
                <a:gridCol w="6285391">
                  <a:extLst>
                    <a:ext uri="{9D8B030D-6E8A-4147-A177-3AD203B41FA5}">
                      <a16:colId xmlns:a16="http://schemas.microsoft.com/office/drawing/2014/main" val="3588212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883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того, как)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9 pm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девяти вечера)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754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never before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никогда раньше)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evening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вечеру)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77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после; после того, как)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morning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утру)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32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 sooner...than / hardly...when 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едва; как только)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that day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тому дню)</a:t>
                      </a:r>
                    </a:p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635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that time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тому времени)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the 6th of October 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шестому октября)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974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three o’clock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трем часам)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 that age (</a:t>
                      </a:r>
                      <a:r>
                        <a:rPr lang="ru-RU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тому возрасту)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26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09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D2921A-349B-4330-A76C-5A70D4E1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1835238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Perfect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 — это прошедшее совершенное время в английском языке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05253EC-0B5D-43D2-A56C-7810FC8CB5A9}"/>
              </a:ext>
            </a:extLst>
          </p:cNvPr>
          <p:cNvSpPr/>
          <p:nvPr/>
        </p:nvSpPr>
        <p:spPr>
          <a:xfrm>
            <a:off x="291483" y="3508579"/>
            <a:ext cx="113160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sz="2800" b="1" i="1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 had washed the dirty plates — </a:t>
            </a:r>
          </a:p>
          <a:p>
            <a:pPr fontAlgn="base"/>
            <a:r>
              <a:rPr lang="ru-RU" sz="2800" b="1" i="1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Он вымыл грязные тарелки (точное время не указано)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164DBCF-799D-4E87-85AC-84F85AC9B9E6}"/>
              </a:ext>
            </a:extLst>
          </p:cNvPr>
          <p:cNvSpPr/>
          <p:nvPr/>
        </p:nvSpPr>
        <p:spPr>
          <a:xfrm>
            <a:off x="100613" y="1941069"/>
            <a:ext cx="116978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Оно употребляется в случаях, когда мы рассказываем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 каком-то действии, которое уже закончилось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 определенному моменту времени в прошлом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(или перед началом другого действия в прошлом).</a:t>
            </a:r>
            <a:endParaRPr lang="ru-RU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5E9E49-220F-4318-A789-CD9609F5214F}"/>
              </a:ext>
            </a:extLst>
          </p:cNvPr>
          <p:cNvSpPr/>
          <p:nvPr/>
        </p:nvSpPr>
        <p:spPr>
          <a:xfrm>
            <a:off x="827103" y="5014534"/>
            <a:ext cx="10244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sz="2800" b="1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 had cooked dinner by 6 o’clock — </a:t>
            </a:r>
          </a:p>
          <a:p>
            <a:pPr algn="ctr" fontAlgn="base"/>
            <a:r>
              <a:rPr lang="ru-RU" sz="2800" b="1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приготовил ужин к 6 часам (точное время указано)</a:t>
            </a:r>
          </a:p>
        </p:txBody>
      </p:sp>
    </p:spTree>
    <p:extLst>
      <p:ext uri="{BB962C8B-B14F-4D97-AF65-F5344CB8AC3E}">
        <p14:creationId xmlns:p14="http://schemas.microsoft.com/office/powerpoint/2010/main" val="233898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FD290-1E27-46E3-9772-47C222DF5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3" y="258593"/>
            <a:ext cx="12014447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ВАЖНО: </a:t>
            </a:r>
            <a:r>
              <a:rPr lang="ru-RU" sz="3200" dirty="0">
                <a:latin typeface="Arial Black" panose="020B0A04020102020204" pitchFamily="34" charset="0"/>
              </a:rPr>
              <a:t>не путайте </a:t>
            </a:r>
            <a:r>
              <a:rPr lang="ru-RU" sz="3200" dirty="0" err="1">
                <a:latin typeface="Arial Black" panose="020B0A04020102020204" pitchFamily="34" charset="0"/>
              </a:rPr>
              <a:t>Past</a:t>
            </a:r>
            <a:r>
              <a:rPr lang="ru-RU" sz="3200" dirty="0">
                <a:latin typeface="Arial Black" panose="020B0A04020102020204" pitchFamily="34" charset="0"/>
              </a:rPr>
              <a:t> </a:t>
            </a:r>
            <a:r>
              <a:rPr lang="ru-RU" sz="3200" dirty="0" err="1">
                <a:latin typeface="Arial Black" panose="020B0A04020102020204" pitchFamily="34" charset="0"/>
              </a:rPr>
              <a:t>Perfect</a:t>
            </a:r>
            <a:r>
              <a:rPr lang="ru-RU" sz="3200" dirty="0">
                <a:latin typeface="Arial Black" panose="020B0A04020102020204" pitchFamily="34" charset="0"/>
              </a:rPr>
              <a:t> (прошедшее совершенное) и </a:t>
            </a:r>
            <a:r>
              <a:rPr lang="ru-RU" sz="3200" dirty="0" err="1">
                <a:latin typeface="Arial Black" panose="020B0A04020102020204" pitchFamily="34" charset="0"/>
              </a:rPr>
              <a:t>Past</a:t>
            </a:r>
            <a:r>
              <a:rPr lang="ru-RU" sz="3200" dirty="0">
                <a:latin typeface="Arial Black" panose="020B0A04020102020204" pitchFamily="34" charset="0"/>
              </a:rPr>
              <a:t> </a:t>
            </a:r>
            <a:r>
              <a:rPr lang="ru-RU" sz="3200" dirty="0" err="1">
                <a:latin typeface="Arial Black" panose="020B0A04020102020204" pitchFamily="34" charset="0"/>
              </a:rPr>
              <a:t>Simple</a:t>
            </a:r>
            <a:r>
              <a:rPr lang="ru-RU" sz="3200" dirty="0">
                <a:latin typeface="Arial Black" panose="020B0A04020102020204" pitchFamily="34" charset="0"/>
              </a:rPr>
              <a:t> (простое прошедшее).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47BE69-1654-4AF4-8C3C-F1C3897C3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836"/>
            <a:ext cx="10515600" cy="4251960"/>
          </a:xfrm>
        </p:spPr>
        <p:txBody>
          <a:bodyPr/>
          <a:lstStyle/>
          <a:p>
            <a:r>
              <a:rPr lang="ru-RU" dirty="0"/>
              <a:t>Если что-то </a:t>
            </a:r>
            <a:r>
              <a:rPr lang="ru-RU" b="1" dirty="0"/>
              <a:t>произошло в определенном времени в прошлом, мы используем </a:t>
            </a:r>
            <a:r>
              <a:rPr lang="ru-RU" b="1" dirty="0" err="1">
                <a:latin typeface="Arial Black" panose="020B0A04020102020204" pitchFamily="34" charset="0"/>
              </a:rPr>
              <a:t>Past</a:t>
            </a:r>
            <a:r>
              <a:rPr lang="ru-RU" b="1" dirty="0">
                <a:latin typeface="Arial Black" panose="020B0A04020102020204" pitchFamily="34" charset="0"/>
              </a:rPr>
              <a:t> </a:t>
            </a:r>
            <a:r>
              <a:rPr lang="ru-RU" b="1" dirty="0" err="1">
                <a:latin typeface="Arial Black" panose="020B0A04020102020204" pitchFamily="34" charset="0"/>
              </a:rPr>
              <a:t>Simple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/>
              <a:t>особенно когда речь идет о нескольких последовательных действиях, выполняющихся друг за другом. Когда нам важно показать предшествование, «выйти» из последовательности и </a:t>
            </a:r>
            <a:r>
              <a:rPr lang="ru-RU" b="1" dirty="0"/>
              <a:t>указать на то, что одно из действий совершилось раньше чем другое (другие) — нам необходим</a:t>
            </a:r>
            <a:r>
              <a:rPr lang="ru-RU" b="1" dirty="0">
                <a:latin typeface="Arial Black" panose="020B0A04020102020204" pitchFamily="34" charset="0"/>
              </a:rPr>
              <a:t> </a:t>
            </a:r>
            <a:r>
              <a:rPr lang="ru-RU" b="1" dirty="0" err="1">
                <a:latin typeface="Arial Black" panose="020B0A04020102020204" pitchFamily="34" charset="0"/>
              </a:rPr>
              <a:t>Past</a:t>
            </a:r>
            <a:r>
              <a:rPr lang="ru-RU" b="1" dirty="0">
                <a:latin typeface="Arial Black" panose="020B0A04020102020204" pitchFamily="34" charset="0"/>
              </a:rPr>
              <a:t> </a:t>
            </a:r>
            <a:r>
              <a:rPr lang="ru-RU" b="1" dirty="0" err="1">
                <a:latin typeface="Arial Black" panose="020B0A04020102020204" pitchFamily="34" charset="0"/>
              </a:rPr>
              <a:t>Perfect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667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58B3F-73DC-4722-A7F8-89864761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709"/>
            <a:ext cx="10515600" cy="58097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Сравните: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A001E9-CBFD-44B3-A858-4FCE2BF23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6534"/>
            <a:ext cx="10515600" cy="4251960"/>
          </a:xfrm>
        </p:spPr>
        <p:txBody>
          <a:bodyPr/>
          <a:lstStyle/>
          <a:p>
            <a:pPr fontAlgn="base"/>
            <a:r>
              <a:rPr lang="ru-RU" dirty="0">
                <a:latin typeface="Arial Black" panose="020B0A04020102020204" pitchFamily="34" charset="0"/>
              </a:rPr>
              <a:t>I </a:t>
            </a:r>
            <a:r>
              <a:rPr lang="ru-RU" dirty="0" err="1">
                <a:latin typeface="Arial Black" panose="020B0A04020102020204" pitchFamily="34" charset="0"/>
              </a:rPr>
              <a:t>learned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Italian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at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school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/>
              <a:t>— Я учил итальянский язык в школе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ru-RU" dirty="0"/>
              <a:t>, человек больше не учится в школе)</a:t>
            </a:r>
          </a:p>
          <a:p>
            <a:pPr fontAlgn="base"/>
            <a:r>
              <a:rPr lang="ru-RU" dirty="0">
                <a:latin typeface="Arial Black" panose="020B0A04020102020204" pitchFamily="34" charset="0"/>
              </a:rPr>
              <a:t>I </a:t>
            </a:r>
            <a:r>
              <a:rPr lang="ru-RU" dirty="0" err="1">
                <a:latin typeface="Arial Black" panose="020B0A04020102020204" pitchFamily="34" charset="0"/>
              </a:rPr>
              <a:t>had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learned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Italian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before</a:t>
            </a:r>
            <a:r>
              <a:rPr lang="ru-RU" dirty="0">
                <a:latin typeface="Arial Black" panose="020B0A04020102020204" pitchFamily="34" charset="0"/>
              </a:rPr>
              <a:t> I </a:t>
            </a:r>
            <a:r>
              <a:rPr lang="ru-RU" dirty="0" err="1">
                <a:latin typeface="Arial Black" panose="020B0A04020102020204" pitchFamily="34" charset="0"/>
              </a:rPr>
              <a:t>visited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 err="1">
                <a:latin typeface="Arial Black" panose="020B0A04020102020204" pitchFamily="34" charset="0"/>
              </a:rPr>
              <a:t>Milan</a:t>
            </a:r>
            <a:r>
              <a:rPr lang="ru-RU" dirty="0">
                <a:latin typeface="Arial Black" panose="020B0A04020102020204" pitchFamily="34" charset="0"/>
              </a:rPr>
              <a:t> </a:t>
            </a:r>
            <a:r>
              <a:rPr lang="ru-RU" dirty="0"/>
              <a:t>— Я учил итальянский язык до того, как посетил Милан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Perfect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/>
              <a:t>используется для действие, которое завершилось до другого действия в прошлом)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16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4E2122-5446-449B-BB07-4500D208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2531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Как образуется </a:t>
            </a:r>
            <a:r>
              <a:rPr lang="en-US" b="1" dirty="0"/>
              <a:t>Past Perfect?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6C615-4A3F-43F3-95A7-C9E552057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Конструкция времени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Perfect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/>
              <a:t>образуется при помощи вспомогательного глагола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/>
              <a:t>и третьей формы смыслового глагола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(V3).</a:t>
            </a:r>
          </a:p>
          <a:p>
            <a:pPr fontAlgn="base"/>
            <a:r>
              <a:rPr lang="ru-RU" dirty="0"/>
              <a:t>Вспомогательный глагол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ru-RU" dirty="0"/>
              <a:t> употребляется с подлежащими всех времен и лиц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(I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/ 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base"/>
            <a:r>
              <a:rPr lang="ru-RU" dirty="0"/>
              <a:t>Если смысловой глагол правильной формы — то его третья форма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(V3) </a:t>
            </a:r>
            <a:r>
              <a:rPr lang="ru-RU" dirty="0"/>
              <a:t>образуется при помощи окончания 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ru-RU" dirty="0"/>
              <a:t>Если смысловой глагол неправильный — то его третью форму (V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 </a:t>
            </a:r>
            <a:r>
              <a:rPr lang="ru-RU" dirty="0"/>
              <a:t>берем из таблицы неправильных глаголов.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461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CB575-DEB8-4EEF-B8A1-50B990D46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Например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4CCF7B-3DEA-4D22-A5B6-D680F23C5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b="1" dirty="0"/>
              <a:t>Например:</a:t>
            </a:r>
            <a:endParaRPr lang="ru-RU" dirty="0"/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ask → asked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спрашивать)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open → opened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открывать)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try → tried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пытаться)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feel → felt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чувствовать)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lose → lost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терять)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 sleep → slept 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спать)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6446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5B574-6FE3-4010-BB4C-78DD4A04C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Утверждение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7D77FD-00AA-4693-A1CA-3803BD38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Чтобы составить утвердительное предложение — нужно добавить к подлежащему вспомогательный глагол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третью форму смыслового глагола 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V3)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 / She / He / It / We / You / They + had + V3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 had stopped the car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 остановил машину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 had booked a single room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 забронировал одноместный номер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She had finished writing letters by two o’clock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Она закончила писать письма к двум часам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= ‘d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79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593A8-7F7E-4E79-A479-44BFD6479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Отрицание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0D09EE-2DEA-463A-AA23-04ACD38E5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отрицательном предложении к вспомогательному глаголу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добавляется частица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затем уже следует третья форма глагола 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V3).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 / She / He / It / We / You / They + had not + V3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 had not finished breakfast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 не закончил завтракать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She had not washed her clothes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Она не постирала свою одежду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 had not seen the sunrise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Мы не видели рассвет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They had not met you before the 4th of July 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Они не встречались с тобой до 4-го июля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not = hadn’t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58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76B1BD-0669-4DCD-8E5F-4A98551FE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Вопрос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AF2C6B-AEBF-416D-B2B5-4601ADF46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Вопросительное предложение в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Past Perfect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образуется по следующей формуле: вспомогательный глагол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ставится в начало предложения перед подлежащим.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+ I / She / He / It / We / You / They + V3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you opened the window? 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Ты открыла окно?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he passed his exam? 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 сдал свой экзамен?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they come by 4 o'clock? 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Они пришли к четырем часам?</a:t>
            </a:r>
          </a:p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Had the supermarket opened by that time? —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Супермаркет уже открылся к тому времени?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7040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F2D37"/>
      </a:dk2>
      <a:lt2>
        <a:srgbClr val="E2E8E2"/>
      </a:lt2>
      <a:accent1>
        <a:srgbClr val="C34DBC"/>
      </a:accent1>
      <a:accent2>
        <a:srgbClr val="873BB1"/>
      </a:accent2>
      <a:accent3>
        <a:srgbClr val="674DC3"/>
      </a:accent3>
      <a:accent4>
        <a:srgbClr val="3B51B1"/>
      </a:accent4>
      <a:accent5>
        <a:srgbClr val="4D95C3"/>
      </a:accent5>
      <a:accent6>
        <a:srgbClr val="3BB1AF"/>
      </a:accent6>
      <a:hlink>
        <a:srgbClr val="3F77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110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Modern Love</vt:lpstr>
      <vt:lpstr>The Hand</vt:lpstr>
      <vt:lpstr>SketchyVTI</vt:lpstr>
      <vt:lpstr>Презентация PowerPoint</vt:lpstr>
      <vt:lpstr>Past Perfect — это прошедшее совершенное время в английском языке.  </vt:lpstr>
      <vt:lpstr>ВАЖНО: не путайте Past Perfect (прошедшее совершенное) и Past Simple (простое прошедшее).</vt:lpstr>
      <vt:lpstr>Сравните: </vt:lpstr>
      <vt:lpstr>Как образуется Past Perfect? </vt:lpstr>
      <vt:lpstr>Например </vt:lpstr>
      <vt:lpstr>Утверждение </vt:lpstr>
      <vt:lpstr>Отрицание </vt:lpstr>
      <vt:lpstr>Вопрос</vt:lpstr>
      <vt:lpstr>Маркеры времени Past Perfect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Шпиклирная Г А</dc:creator>
  <cp:lastModifiedBy>Пользователь Windows</cp:lastModifiedBy>
  <cp:revision>4</cp:revision>
  <dcterms:created xsi:type="dcterms:W3CDTF">2022-04-10T14:18:57Z</dcterms:created>
  <dcterms:modified xsi:type="dcterms:W3CDTF">2022-04-12T07:18:54Z</dcterms:modified>
</cp:coreProperties>
</file>