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3" r:id="rId3"/>
    <p:sldId id="284" r:id="rId4"/>
    <p:sldId id="285" r:id="rId5"/>
    <p:sldId id="271" r:id="rId6"/>
    <p:sldId id="269" r:id="rId7"/>
    <p:sldId id="270" r:id="rId8"/>
    <p:sldId id="272" r:id="rId9"/>
    <p:sldId id="268" r:id="rId10"/>
    <p:sldId id="267" r:id="rId11"/>
    <p:sldId id="266" r:id="rId12"/>
    <p:sldId id="275" r:id="rId13"/>
    <p:sldId id="265" r:id="rId14"/>
    <p:sldId id="264" r:id="rId15"/>
    <p:sldId id="278" r:id="rId16"/>
    <p:sldId id="257" r:id="rId17"/>
    <p:sldId id="259" r:id="rId18"/>
    <p:sldId id="261" r:id="rId19"/>
    <p:sldId id="28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36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88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53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9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02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60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24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41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10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07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B2B8B-2B79-4C3F-811F-21B0F4F35030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57A4D-5FF2-40A9-881A-9AE467A02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3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3" y="1468273"/>
            <a:ext cx="9163941" cy="51547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Стили </a:t>
            </a:r>
            <a:r>
              <a:rPr lang="ru-RU" b="1" dirty="0" smtClean="0">
                <a:solidFill>
                  <a:srgbClr val="00B050"/>
                </a:solidFill>
              </a:rPr>
              <a:t>семейного воспитания </a:t>
            </a:r>
            <a:r>
              <a:rPr lang="ru-RU" b="1" dirty="0">
                <a:solidFill>
                  <a:srgbClr val="00B050"/>
                </a:solidFill>
              </a:rPr>
              <a:t>и их влияние на </a:t>
            </a:r>
            <a:r>
              <a:rPr lang="ru-RU" b="1" dirty="0" smtClean="0">
                <a:solidFill>
                  <a:srgbClr val="00B050"/>
                </a:solidFill>
              </a:rPr>
              <a:t>развитие </a:t>
            </a:r>
            <a:r>
              <a:rPr lang="ru-RU" b="1" dirty="0">
                <a:solidFill>
                  <a:srgbClr val="00B050"/>
                </a:solidFill>
              </a:rPr>
              <a:t>личности </a:t>
            </a:r>
            <a:r>
              <a:rPr lang="ru-RU" b="1" dirty="0" smtClean="0">
                <a:solidFill>
                  <a:srgbClr val="00B050"/>
                </a:solidFill>
              </a:rPr>
              <a:t>и формирование </a:t>
            </a:r>
            <a:r>
              <a:rPr lang="ru-RU" b="1">
                <a:solidFill>
                  <a:srgbClr val="00B050"/>
                </a:solidFill>
              </a:rPr>
              <a:t>психологического </a:t>
            </a:r>
            <a:r>
              <a:rPr lang="ru-RU" b="1" smtClean="0">
                <a:solidFill>
                  <a:srgbClr val="00B050"/>
                </a:solidFill>
              </a:rPr>
              <a:t>здоровья ребенка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dirty="0" smtClean="0"/>
              <a:t>Педагог-психолог</a:t>
            </a:r>
          </a:p>
          <a:p>
            <a:pPr marL="0" indent="0" algn="r">
              <a:buNone/>
            </a:pPr>
            <a:r>
              <a:rPr lang="ru-RU" dirty="0" smtClean="0"/>
              <a:t>МОАУСОШ № 8</a:t>
            </a:r>
          </a:p>
          <a:p>
            <a:pPr marL="0" indent="0" algn="r">
              <a:buNone/>
            </a:pPr>
            <a:r>
              <a:rPr lang="ru-RU" dirty="0" smtClean="0"/>
              <a:t>им. А.Я. </a:t>
            </a:r>
            <a:r>
              <a:rPr lang="ru-RU" dirty="0" err="1" smtClean="0"/>
              <a:t>Тимова</a:t>
            </a:r>
            <a:r>
              <a:rPr lang="ru-RU" dirty="0" smtClean="0"/>
              <a:t> </a:t>
            </a:r>
          </a:p>
          <a:p>
            <a:pPr marL="0" indent="0" algn="r">
              <a:buNone/>
            </a:pPr>
            <a:r>
              <a:rPr lang="ru-RU" dirty="0" smtClean="0"/>
              <a:t>п. </a:t>
            </a:r>
            <a:r>
              <a:rPr lang="ru-RU" dirty="0" err="1" smtClean="0"/>
              <a:t>Прикубанского</a:t>
            </a:r>
            <a:endParaRPr lang="ru-RU" dirty="0" smtClean="0"/>
          </a:p>
          <a:p>
            <a:pPr marL="0" indent="0" algn="r">
              <a:buNone/>
            </a:pPr>
            <a:r>
              <a:rPr lang="ru-RU" dirty="0" smtClean="0"/>
              <a:t>Молчанова А.В.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7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71" r="5354"/>
          <a:stretch/>
        </p:blipFill>
        <p:spPr>
          <a:xfrm>
            <a:off x="397106" y="190700"/>
            <a:ext cx="11507186" cy="650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17" t="5549" r="5352"/>
          <a:stretch/>
        </p:blipFill>
        <p:spPr>
          <a:xfrm>
            <a:off x="264920" y="376014"/>
            <a:ext cx="11591179" cy="64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52" t="3215" r="6434"/>
          <a:stretch/>
        </p:blipFill>
        <p:spPr>
          <a:xfrm>
            <a:off x="47041" y="68366"/>
            <a:ext cx="11750290" cy="658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6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78" r="5550"/>
          <a:stretch/>
        </p:blipFill>
        <p:spPr>
          <a:xfrm>
            <a:off x="387845" y="188007"/>
            <a:ext cx="11550630" cy="65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0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6296" r="16672"/>
          <a:stretch/>
        </p:blipFill>
        <p:spPr>
          <a:xfrm>
            <a:off x="9861845" y="552861"/>
            <a:ext cx="2221907" cy="568642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241" r="11925"/>
          <a:stretch/>
        </p:blipFill>
        <p:spPr>
          <a:xfrm>
            <a:off x="9611" y="162371"/>
            <a:ext cx="9710538" cy="63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8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Рекомендации мировых психологов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1" t="3411" r="2880" b="5265"/>
          <a:stretch/>
        </p:blipFill>
        <p:spPr>
          <a:xfrm>
            <a:off x="273466" y="1542353"/>
            <a:ext cx="5368862" cy="5023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161" t="4418" r="6112" b="4028"/>
          <a:stretch/>
        </p:blipFill>
        <p:spPr>
          <a:xfrm>
            <a:off x="6024855" y="1513542"/>
            <a:ext cx="5076132" cy="509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8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4" t="6978" r="3105" b="6272"/>
          <a:stretch/>
        </p:blipFill>
        <p:spPr>
          <a:xfrm>
            <a:off x="288997" y="623844"/>
            <a:ext cx="5595311" cy="549494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3249" t="3217" r="1892" b="4142"/>
          <a:stretch/>
        </p:blipFill>
        <p:spPr>
          <a:xfrm>
            <a:off x="6229884" y="623843"/>
            <a:ext cx="5482569" cy="549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8" t="2978" r="3392" b="2328"/>
          <a:stretch/>
        </p:blipFill>
        <p:spPr>
          <a:xfrm>
            <a:off x="418744" y="957127"/>
            <a:ext cx="4973651" cy="504706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25025" r="25483"/>
          <a:stretch/>
        </p:blipFill>
        <p:spPr>
          <a:xfrm>
            <a:off x="6041877" y="957127"/>
            <a:ext cx="5007836" cy="50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18" r="25288"/>
          <a:stretch/>
        </p:blipFill>
        <p:spPr>
          <a:xfrm>
            <a:off x="111704" y="777668"/>
            <a:ext cx="5255769" cy="5330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647" y="188061"/>
            <a:ext cx="4628331" cy="666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1858" y="179463"/>
            <a:ext cx="6452075" cy="6571716"/>
          </a:xfrm>
        </p:spPr>
        <p:txBody>
          <a:bodyPr/>
          <a:lstStyle/>
          <a:p>
            <a:pPr marL="0" indent="0" algn="r">
              <a:buNone/>
            </a:pPr>
            <a:r>
              <a:rPr lang="ru-RU" sz="3200" b="1" i="1" dirty="0">
                <a:solidFill>
                  <a:srgbClr val="0070C0"/>
                </a:solidFill>
              </a:rPr>
              <a:t>Чтобы</a:t>
            </a:r>
            <a:r>
              <a:rPr lang="ru-RU" sz="3200" i="1" dirty="0">
                <a:solidFill>
                  <a:srgbClr val="0070C0"/>
                </a:solidFill>
              </a:rPr>
              <a:t> </a:t>
            </a:r>
            <a:r>
              <a:rPr lang="ru-RU" sz="3200" b="1" i="1" dirty="0">
                <a:solidFill>
                  <a:srgbClr val="0070C0"/>
                </a:solidFill>
              </a:rPr>
              <a:t>нравственный</a:t>
            </a:r>
            <a:r>
              <a:rPr lang="ru-RU" sz="3200" i="1" dirty="0">
                <a:solidFill>
                  <a:srgbClr val="0070C0"/>
                </a:solidFill>
              </a:rPr>
              <a:t> </a:t>
            </a:r>
            <a:r>
              <a:rPr lang="ru-RU" sz="3200" b="1" i="1" dirty="0">
                <a:solidFill>
                  <a:srgbClr val="0070C0"/>
                </a:solidFill>
              </a:rPr>
              <a:t>идеал</a:t>
            </a:r>
            <a:r>
              <a:rPr lang="ru-RU" sz="3200" i="1" dirty="0">
                <a:solidFill>
                  <a:srgbClr val="0070C0"/>
                </a:solidFill>
              </a:rPr>
              <a:t> </a:t>
            </a:r>
            <a:r>
              <a:rPr lang="ru-RU" sz="3200" b="1" i="1" dirty="0">
                <a:solidFill>
                  <a:srgbClr val="0070C0"/>
                </a:solidFill>
              </a:rPr>
              <a:t>стал</a:t>
            </a:r>
            <a:r>
              <a:rPr lang="ru-RU" sz="3200" i="1" dirty="0">
                <a:solidFill>
                  <a:srgbClr val="0070C0"/>
                </a:solidFill>
              </a:rPr>
              <a:t> </a:t>
            </a:r>
            <a:r>
              <a:rPr lang="ru-RU" sz="3200" b="1" i="1" dirty="0">
                <a:solidFill>
                  <a:srgbClr val="0070C0"/>
                </a:solidFill>
              </a:rPr>
              <a:t>реальностью</a:t>
            </a:r>
            <a:r>
              <a:rPr lang="ru-RU" sz="3200" i="1" dirty="0">
                <a:solidFill>
                  <a:srgbClr val="0070C0"/>
                </a:solidFill>
              </a:rPr>
              <a:t>, надо учить человека правильно жить, правильно поступать, правильно относиться к людям и к самому себе.</a:t>
            </a:r>
            <a:r>
              <a:rPr lang="ru-RU" i="1" dirty="0">
                <a:solidFill>
                  <a:srgbClr val="0070C0"/>
                </a:solidFill>
              </a:rPr>
              <a:t> </a:t>
            </a:r>
            <a:endParaRPr lang="ru-RU" i="1" dirty="0" smtClean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ru-RU" i="1" dirty="0" smtClean="0">
                <a:solidFill>
                  <a:srgbClr val="0070C0"/>
                </a:solidFill>
              </a:rPr>
              <a:t>В. Сухомлинский</a:t>
            </a:r>
          </a:p>
          <a:p>
            <a:pPr marL="0" indent="0" algn="ctr">
              <a:buNone/>
            </a:pPr>
            <a:endParaRPr lang="ru-RU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4400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44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109" r="5124"/>
          <a:stretch/>
        </p:blipFill>
        <p:spPr>
          <a:xfrm>
            <a:off x="0" y="0"/>
            <a:ext cx="5673823" cy="56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7384" t="11481" r="7808" b="21114"/>
          <a:stretch/>
        </p:blipFill>
        <p:spPr>
          <a:xfrm>
            <a:off x="5494946" y="798861"/>
            <a:ext cx="6050422" cy="5072099"/>
          </a:xfrm>
          <a:prstGeom prst="rect">
            <a:avLst/>
          </a:prstGeom>
        </p:spPr>
      </p:pic>
      <p:pic>
        <p:nvPicPr>
          <p:cNvPr id="2" name="1c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694" y="1931349"/>
            <a:ext cx="6277370" cy="376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7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3873"/>
          <a:stretch/>
        </p:blipFill>
        <p:spPr>
          <a:xfrm>
            <a:off x="3247401" y="162370"/>
            <a:ext cx="9047147" cy="1794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821" y="1817333"/>
            <a:ext cx="7448362" cy="496802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287" y="2127903"/>
            <a:ext cx="4230167" cy="40490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Уважаемые родители, возьмите, пожалуйста лист бумаги и  ручку, записывайте ваши ответы.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конце презентации вы сможете узнать результаты теста.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7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336" y="3035020"/>
            <a:ext cx="3375589" cy="375571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9822"/>
            <a:ext cx="10515600" cy="611714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FF"/>
                </a:solidFill>
              </a:rPr>
              <a:t>Выберите один  из  трех  ответов - А, Б  или  В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FF"/>
                </a:solidFill>
              </a:rPr>
              <a:t>А</a:t>
            </a:r>
            <a:r>
              <a:rPr lang="ru-RU" dirty="0" smtClean="0">
                <a:solidFill>
                  <a:srgbClr val="FF00FF"/>
                </a:solidFill>
              </a:rPr>
              <a:t>.  </a:t>
            </a:r>
            <a:r>
              <a:rPr lang="ru-RU" dirty="0" smtClean="0"/>
              <a:t>Из-за излишней мягкости 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вседозволенности со стороны          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родителей.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                                              </a:t>
            </a:r>
            <a:r>
              <a:rPr lang="ru-RU" dirty="0" smtClean="0">
                <a:solidFill>
                  <a:srgbClr val="FF00FF"/>
                </a:solidFill>
              </a:rPr>
              <a:t>       </a:t>
            </a:r>
            <a:r>
              <a:rPr lang="ru-RU" b="1" dirty="0" smtClean="0">
                <a:solidFill>
                  <a:srgbClr val="FF00FF"/>
                </a:solidFill>
              </a:rPr>
              <a:t>Б</a:t>
            </a:r>
            <a:r>
              <a:rPr lang="ru-RU" dirty="0" smtClean="0">
                <a:solidFill>
                  <a:srgbClr val="FF00FF"/>
                </a:solidFill>
              </a:rPr>
              <a:t>. </a:t>
            </a:r>
            <a:r>
              <a:rPr lang="ru-RU" dirty="0" smtClean="0"/>
              <a:t>Из-за чрезмерной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требовательности родителей.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          </a:t>
            </a:r>
            <a:r>
              <a:rPr lang="ru-RU" b="1" dirty="0" smtClean="0">
                <a:solidFill>
                  <a:srgbClr val="FF00FF"/>
                </a:solidFill>
              </a:rPr>
              <a:t>В. </a:t>
            </a:r>
            <a:r>
              <a:rPr lang="ru-RU" dirty="0" smtClean="0"/>
              <a:t>Из-за своих эгоизма,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лени и упрямства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49313"/>
          <a:stretch/>
        </p:blipFill>
        <p:spPr>
          <a:xfrm>
            <a:off x="244411" y="850028"/>
            <a:ext cx="5851589" cy="569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4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82" t="10875" r="8397"/>
          <a:stretch/>
        </p:blipFill>
        <p:spPr>
          <a:xfrm>
            <a:off x="0" y="299101"/>
            <a:ext cx="12192000" cy="631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5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939" r="5684" b="6198"/>
          <a:stretch/>
        </p:blipFill>
        <p:spPr>
          <a:xfrm>
            <a:off x="0" y="550325"/>
            <a:ext cx="4725584" cy="57573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9373" t="21093" r="5794"/>
          <a:stretch/>
        </p:blipFill>
        <p:spPr>
          <a:xfrm>
            <a:off x="4607169" y="0"/>
            <a:ext cx="7466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265" t="13928" r="5998" b="795"/>
          <a:stretch/>
        </p:blipFill>
        <p:spPr>
          <a:xfrm>
            <a:off x="20782" y="167054"/>
            <a:ext cx="12171218" cy="65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51" t="9772" r="37340" b="2939"/>
          <a:stretch/>
        </p:blipFill>
        <p:spPr>
          <a:xfrm>
            <a:off x="85138" y="114300"/>
            <a:ext cx="7493832" cy="6462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490" t="1869" r="30397" b="3613"/>
          <a:stretch/>
        </p:blipFill>
        <p:spPr>
          <a:xfrm>
            <a:off x="7423447" y="247829"/>
            <a:ext cx="4768553" cy="648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74" r="5451"/>
          <a:stretch/>
        </p:blipFill>
        <p:spPr>
          <a:xfrm>
            <a:off x="286009" y="247827"/>
            <a:ext cx="11302088" cy="638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6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101</Words>
  <Application>Microsoft Office PowerPoint</Application>
  <PresentationFormat>Широкоэкранный</PresentationFormat>
  <Paragraphs>23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Стили семейного воспитания и их влияние на развитие личности и формирование психологического здоровья ребенка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Рекомендации мировых психологов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Image&amp;Matros ®</dc:creator>
  <cp:lastModifiedBy>Image&amp;Matros ®</cp:lastModifiedBy>
  <cp:revision>23</cp:revision>
  <dcterms:created xsi:type="dcterms:W3CDTF">2021-01-20T17:24:30Z</dcterms:created>
  <dcterms:modified xsi:type="dcterms:W3CDTF">2021-11-27T07:06:59Z</dcterms:modified>
</cp:coreProperties>
</file>