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CA5D3"/>
    <a:srgbClr val="BEE9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2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19200E-016E-4DD3-AD82-8BF7C25D4B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74F9069-2A62-484D-89BA-2B5624193C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EB80D7-CFEC-4630-BB71-0F15394C1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E28A-5A94-405A-8038-E72AE1321054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C743E1-760E-4850-BFFF-608282919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3C387A-C60A-402B-BDED-6739F913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B254-9F98-4800-9751-86C6AE402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98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808CF0-BFB0-49B2-9937-57C86C870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2E689AA-51A0-463D-B037-D20B53114F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69992C-A234-46BE-949E-7E807EE48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E28A-5A94-405A-8038-E72AE1321054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FC88AF-0E64-488E-885A-A320B46AA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28394A-6EBF-46A9-A9DE-E3E3BDC6C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B254-9F98-4800-9751-86C6AE402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317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DE0C6C0-35B6-4B09-A51D-23A1F9AF2F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9E6316-6EB3-4A56-93D2-B44960618E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7696B9-00FF-4B2C-9E97-C129AB4AF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E28A-5A94-405A-8038-E72AE1321054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C03805-05C9-479E-9F86-79E9AE9D6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D77DE5-9596-4A71-A50E-7933CA327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B254-9F98-4800-9751-86C6AE402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82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6670F8-2F4A-4895-9D0E-94999853B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11481E-CAC7-4C86-B4E5-A5758BFA9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2DAB98-4CD1-410B-B49E-FEDBA85D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E28A-5A94-405A-8038-E72AE1321054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D4CA75-7357-4257-BABA-4BCF4A25E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CACAD8-260D-406E-BB4D-9F887DE95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B254-9F98-4800-9751-86C6AE402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184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B4BD86-B317-4F55-9ACA-86BE4E4A1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60F7679-EDF2-4346-8CC6-7ADD67B16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A9BD19-8EA7-4B06-A45E-9E45E6D61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E28A-5A94-405A-8038-E72AE1321054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ECF19C-4077-43F8-B51B-FD76AD369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3666CB1-BAC8-43A1-AE26-2CBD7EFA2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B254-9F98-4800-9751-86C6AE402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801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D96F9B-F674-4677-B42C-667752E6B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F2E8C5-9F09-42D1-838F-8042D09E9F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3EAB219-F4C0-4A1D-A646-FFC388FD2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9058AA2-7F54-4B43-8690-0A301EC0F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E28A-5A94-405A-8038-E72AE1321054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3A838E8-A306-4113-8EFA-C94666333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B04CFB6-98F4-436C-9433-8E1754838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B254-9F98-4800-9751-86C6AE402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500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01804E-14C6-41AE-8205-D6149E75F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ABE404-244F-410D-B28F-C6575E0CB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F2D8E1E-C3B0-43CD-8A8E-160C25F7A5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40ECC2F-18A2-4828-AB9D-BE0499F4F0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939F51E-20F5-4F6F-AD59-88234A779C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DB33642-FC83-4F8D-BC0D-AA8403A30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E28A-5A94-405A-8038-E72AE1321054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975356F-2EA1-4213-8D35-7D5B53AD2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A30B377-6846-45E5-AB53-071FF6B2F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B254-9F98-4800-9751-86C6AE402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579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509D8-AA7C-4AAE-AE6E-7819532F1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15FFBF-DE0F-43F9-A340-549400C75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E28A-5A94-405A-8038-E72AE1321054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80A201C-7919-419C-B01F-819CE890C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7C30337-71B6-4179-B7CC-00B8E7067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B254-9F98-4800-9751-86C6AE402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699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6E45F4A-5C9C-44CE-9834-56D7A990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E28A-5A94-405A-8038-E72AE1321054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A95DB37-CEDF-430D-ACA4-D9E97E8A0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15B46E8-F08F-41BC-B1BA-9E7EEEA6C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B254-9F98-4800-9751-86C6AE402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001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2EE1A1-666D-45DF-B80A-807BC07B6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FB5425-6077-4799-8EAF-8C6125498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6EF418-E752-4DC6-B53E-92085B5F73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AC1EA6-E05C-4EFC-9F78-E597EA8DE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E28A-5A94-405A-8038-E72AE1321054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E7AEC8-1CCF-4850-A734-6B9573270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6B8E4F-1DC8-4912-8E68-6F48BCA7B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B254-9F98-4800-9751-86C6AE402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322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553EC6-6712-46DF-97D8-80887B391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2DCE132-CC58-4C71-8D2C-30B5E61ED0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BFCB700-9A31-434B-B81F-0C6BA6EA0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A4A8863-3748-4305-9643-44F5C5903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E28A-5A94-405A-8038-E72AE1321054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45880B0-EFD5-41CE-A1E6-253E747BB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E49F049-A9C9-425F-8CFE-3EC3E4EB1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B254-9F98-4800-9751-86C6AE402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882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2B0A66-8B19-4F49-9E12-45CF3B401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07F112F-2004-482E-A32D-C71E2707A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D92362-06BE-47F5-AC15-8269CF202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7E28A-5A94-405A-8038-E72AE1321054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A2D5B9-A061-4E3A-A372-E2B6A9791C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3F989E-CE96-449D-B466-862927C0CF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EB254-9F98-4800-9751-86C6AE402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46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A756DA1E-F054-49A3-94AE-8C7AF731FE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Freeform 6">
            <a:extLst>
              <a:ext uri="{FF2B5EF4-FFF2-40B4-BE49-F238E27FC236}">
                <a16:creationId xmlns:a16="http://schemas.microsoft.com/office/drawing/2014/main" id="{A5F60BC2-BD88-4CB5-B582-E4157B6BC5A2}"/>
              </a:ext>
            </a:extLst>
          </p:cNvPr>
          <p:cNvSpPr>
            <a:spLocks/>
          </p:cNvSpPr>
          <p:nvPr/>
        </p:nvSpPr>
        <p:spPr bwMode="auto">
          <a:xfrm>
            <a:off x="213064" y="177510"/>
            <a:ext cx="11461072" cy="2035830"/>
          </a:xfrm>
          <a:custGeom>
            <a:avLst/>
            <a:gdLst/>
            <a:ahLst/>
            <a:cxnLst>
              <a:cxn ang="0">
                <a:pos x="2297" y="0"/>
              </a:cxn>
              <a:cxn ang="0">
                <a:pos x="3444" y="574"/>
              </a:cxn>
              <a:cxn ang="0">
                <a:pos x="4594" y="1147"/>
              </a:cxn>
              <a:cxn ang="0">
                <a:pos x="0" y="1147"/>
              </a:cxn>
              <a:cxn ang="0">
                <a:pos x="1147" y="574"/>
              </a:cxn>
              <a:cxn ang="0">
                <a:pos x="2297" y="0"/>
              </a:cxn>
            </a:cxnLst>
            <a:rect l="0" t="0" r="r" b="b"/>
            <a:pathLst>
              <a:path w="4594" h="1147">
                <a:moveTo>
                  <a:pt x="2297" y="0"/>
                </a:moveTo>
                <a:lnTo>
                  <a:pt x="3444" y="574"/>
                </a:lnTo>
                <a:lnTo>
                  <a:pt x="4594" y="1147"/>
                </a:lnTo>
                <a:lnTo>
                  <a:pt x="0" y="1147"/>
                </a:lnTo>
                <a:lnTo>
                  <a:pt x="1147" y="574"/>
                </a:lnTo>
                <a:lnTo>
                  <a:pt x="2297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  <a:miter lim="800000"/>
            <a:headEnd/>
            <a:tailEnd/>
          </a:ln>
        </p:spPr>
        <p:txBody>
          <a:bodyPr vert="vert270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IN" sz="1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6B94100-487C-4DE8-8C32-9E48CB563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165" y="2817489"/>
            <a:ext cx="977843" cy="30538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chemeClr val="accent4"/>
            </a:solidFill>
            <a:prstDash val="solid"/>
            <a:miter lim="800000"/>
            <a:headEnd/>
            <a:tailEnd/>
          </a:ln>
        </p:spPr>
        <p:txBody>
          <a:bodyPr vert="vert270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IN" sz="1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5D80FDEA-BAEA-44BA-9B7D-CF5452949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3290" y="2847214"/>
            <a:ext cx="1027161" cy="29010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chemeClr val="accent4">
                <a:lumMod val="60000"/>
                <a:lumOff val="40000"/>
              </a:schemeClr>
            </a:solidFill>
            <a:prstDash val="solid"/>
            <a:miter lim="800000"/>
            <a:headEnd/>
            <a:tailEnd/>
          </a:ln>
        </p:spPr>
        <p:txBody>
          <a:bodyPr vert="vert270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IN" sz="1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F1460B8D-D61F-48DE-BBE4-9FF80260B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5299" y="2847213"/>
            <a:ext cx="1047674" cy="30538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chemeClr val="accent4">
                <a:lumMod val="60000"/>
                <a:lumOff val="40000"/>
              </a:schemeClr>
            </a:solidFill>
            <a:prstDash val="solid"/>
            <a:miter lim="800000"/>
            <a:headEnd/>
            <a:tailEnd/>
          </a:ln>
        </p:spPr>
        <p:txBody>
          <a:bodyPr vert="vert270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IN" sz="1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9CB73FB9-CA39-4FDE-A71B-6C76B2E64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6144" y="2864350"/>
            <a:ext cx="1000773" cy="303673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chemeClr val="accent4">
                <a:lumMod val="60000"/>
                <a:lumOff val="40000"/>
              </a:schemeClr>
            </a:solidFill>
            <a:prstDash val="solid"/>
            <a:miter lim="800000"/>
            <a:headEnd/>
            <a:tailEnd/>
          </a:ln>
        </p:spPr>
        <p:txBody>
          <a:bodyPr vert="vert270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IN" sz="1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51BA8F8F-995D-4DA3-A503-9964331D9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166" y="5778024"/>
            <a:ext cx="11073438" cy="294950"/>
          </a:xfrm>
          <a:prstGeom prst="rect">
            <a:avLst/>
          </a:prstGeom>
          <a:gradFill flip="none" rotWithShape="1">
            <a:gsLst>
              <a:gs pos="52000">
                <a:schemeClr val="bg1">
                  <a:lumMod val="75000"/>
                </a:schemeClr>
              </a:gs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3600000" scaled="0"/>
            <a:tileRect/>
          </a:gradFill>
          <a:ln w="0">
            <a:noFill/>
            <a:prstDash val="solid"/>
            <a:miter lim="800000"/>
            <a:headEnd/>
            <a:tailEnd/>
          </a:ln>
        </p:spPr>
        <p:txBody>
          <a:bodyPr vert="vert270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IN" sz="18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FC8EA1D8-EE66-40DB-91CF-0F72DD20E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38" y="6071995"/>
            <a:ext cx="9312676" cy="391053"/>
          </a:xfrm>
          <a:prstGeom prst="rect">
            <a:avLst/>
          </a:prstGeom>
          <a:gradFill flip="none" rotWithShape="1">
            <a:gsLst>
              <a:gs pos="52000">
                <a:schemeClr val="tx1">
                  <a:lumMod val="50000"/>
                  <a:lumOff val="50000"/>
                </a:schemeClr>
              </a:gs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0" scaled="0"/>
            <a:tileRect/>
          </a:gradFill>
          <a:ln w="381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65000"/>
                    <a:lumOff val="35000"/>
                  </a:schemeClr>
                </a:gs>
              </a:gsLst>
              <a:lin ang="6000000" scaled="0"/>
            </a:gradFill>
            <a:prstDash val="solid"/>
            <a:miter lim="800000"/>
            <a:headEnd/>
            <a:tailEnd/>
          </a:ln>
        </p:spPr>
        <p:txBody>
          <a:bodyPr vert="vert270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IN" sz="1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FBB7871C-66A8-469F-B1CF-F0395EE0F35E}"/>
              </a:ext>
            </a:extLst>
          </p:cNvPr>
          <p:cNvSpPr/>
          <p:nvPr/>
        </p:nvSpPr>
        <p:spPr>
          <a:xfrm>
            <a:off x="264645" y="3254928"/>
            <a:ext cx="1915207" cy="161704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0">
            <a:solidFill>
              <a:schemeClr val="bg2">
                <a:lumMod val="10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Работа</a:t>
            </a:r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МС, ШМО,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тьюторство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координаторы направлений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F09E6C81-8CF4-4664-A18D-6C764AB78D20}"/>
              </a:ext>
            </a:extLst>
          </p:cNvPr>
          <p:cNvSpPr/>
          <p:nvPr/>
        </p:nvSpPr>
        <p:spPr>
          <a:xfrm>
            <a:off x="4228051" y="785027"/>
            <a:ext cx="3791824" cy="138983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Актуальность:</a:t>
            </a:r>
          </a:p>
          <a:p>
            <a:pPr algn="ctr"/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результате повышения профессиональной компетенции учителя происходит повышение качества образования учащихся</a:t>
            </a:r>
            <a:endParaRPr lang="en-US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28C91108-8390-4B60-A27C-5E8500BCA318}"/>
              </a:ext>
            </a:extLst>
          </p:cNvPr>
          <p:cNvSpPr/>
          <p:nvPr/>
        </p:nvSpPr>
        <p:spPr>
          <a:xfrm>
            <a:off x="2517730" y="3254929"/>
            <a:ext cx="1781556" cy="157337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0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КПК, вебинары, семинары,</a:t>
            </a:r>
          </a:p>
          <a:p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конференции</a:t>
            </a:r>
            <a:endParaRPr lang="en-US" sz="18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0C63A830-A322-41B4-921D-F7765FECA7BC}"/>
              </a:ext>
            </a:extLst>
          </p:cNvPr>
          <p:cNvSpPr/>
          <p:nvPr/>
        </p:nvSpPr>
        <p:spPr>
          <a:xfrm>
            <a:off x="6525756" y="3251012"/>
            <a:ext cx="1593821" cy="157336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0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Инновации, ИКТ,  ЭОР</a:t>
            </a:r>
            <a:endParaRPr lang="en-US" sz="18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2">
            <a:extLst>
              <a:ext uri="{FF2B5EF4-FFF2-40B4-BE49-F238E27FC236}">
                <a16:creationId xmlns:a16="http://schemas.microsoft.com/office/drawing/2014/main" id="{0C01B1EA-DA85-4951-B17A-F2FB031F16AC}"/>
              </a:ext>
            </a:extLst>
          </p:cNvPr>
          <p:cNvSpPr/>
          <p:nvPr/>
        </p:nvSpPr>
        <p:spPr>
          <a:xfrm>
            <a:off x="5402510" y="6420538"/>
            <a:ext cx="6608977" cy="378027"/>
          </a:xfrm>
          <a:prstGeom prst="rect">
            <a:avLst/>
          </a:prstGeom>
          <a:gradFill flip="none" rotWithShape="1">
            <a:gsLst>
              <a:gs pos="52000">
                <a:schemeClr val="bg1"/>
              </a:gs>
              <a:gs pos="0">
                <a:schemeClr val="bg1"/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0"/>
            <a:tileRect/>
          </a:gra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Методист МАОУ СОШ №21 имени Н.И. </a:t>
            </a:r>
            <a:r>
              <a:rPr lang="ru-RU" sz="1600" b="1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Горового</a:t>
            </a: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Еремина Е.Е.</a:t>
            </a:r>
            <a:endParaRPr lang="en-US" sz="1600" b="1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A12B2147-42B4-456E-A584-9CDF010AF0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5176" y="2847213"/>
            <a:ext cx="1000773" cy="303673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chemeClr val="accent4">
                <a:lumMod val="60000"/>
                <a:lumOff val="40000"/>
              </a:schemeClr>
            </a:solidFill>
            <a:prstDash val="solid"/>
            <a:miter lim="800000"/>
            <a:headEnd/>
            <a:tailEnd/>
          </a:ln>
        </p:spPr>
        <p:txBody>
          <a:bodyPr vert="vert270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IN" sz="1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">
            <a:extLst>
              <a:ext uri="{FF2B5EF4-FFF2-40B4-BE49-F238E27FC236}">
                <a16:creationId xmlns:a16="http://schemas.microsoft.com/office/drawing/2014/main" id="{A83D43CE-5BD2-45EC-96DD-9CB66E5BCD78}"/>
              </a:ext>
            </a:extLst>
          </p:cNvPr>
          <p:cNvSpPr/>
          <p:nvPr/>
        </p:nvSpPr>
        <p:spPr>
          <a:xfrm>
            <a:off x="4545597" y="3251012"/>
            <a:ext cx="1768354" cy="157336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0">
            <a:solidFill>
              <a:schemeClr val="bg2">
                <a:lumMod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Самообразование, 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аттестация, 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ортфолио, обобщение опыта</a:t>
            </a:r>
            <a:endParaRPr lang="en-US" sz="18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A46C0A52-7FFC-4A40-B460-D6A432005677}"/>
              </a:ext>
            </a:extLst>
          </p:cNvPr>
          <p:cNvSpPr/>
          <p:nvPr/>
        </p:nvSpPr>
        <p:spPr>
          <a:xfrm>
            <a:off x="10231514" y="3251012"/>
            <a:ext cx="1799381" cy="157728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0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Предметные, методические недели,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творческие отчеты</a:t>
            </a:r>
            <a:endParaRPr lang="ru-RU" sz="18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sz="18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7221F170-85CF-4D4D-8D84-A316FEEEAE89}"/>
              </a:ext>
            </a:extLst>
          </p:cNvPr>
          <p:cNvSpPr/>
          <p:nvPr/>
        </p:nvSpPr>
        <p:spPr>
          <a:xfrm>
            <a:off x="245615" y="5777733"/>
            <a:ext cx="11765872" cy="560791"/>
          </a:xfrm>
          <a:prstGeom prst="rect">
            <a:avLst/>
          </a:prstGeom>
          <a:gradFill flip="none" rotWithShape="1">
            <a:gsLst>
              <a:gs pos="52000">
                <a:schemeClr val="bg1"/>
              </a:gs>
              <a:gs pos="0">
                <a:schemeClr val="bg1"/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0"/>
            <a:tileRect/>
          </a:gra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Мудрость: «Много званых, но мало избранных» Желаем, чтобы в каждой школе работали только </a:t>
            </a:r>
            <a:r>
              <a:rPr lang="ru-RU" b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избранные педагоги»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id="{42D78A58-72D1-47D1-BA20-AC7CEDFF559A}"/>
              </a:ext>
            </a:extLst>
          </p:cNvPr>
          <p:cNvSpPr/>
          <p:nvPr/>
        </p:nvSpPr>
        <p:spPr>
          <a:xfrm>
            <a:off x="399494" y="2252472"/>
            <a:ext cx="11274642" cy="4168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miter lim="800000"/>
            <a:headEnd/>
            <a:tailEnd/>
          </a:ln>
        </p:spPr>
        <p:txBody>
          <a:bodyPr vert="vert270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US" sz="18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:a16="http://schemas.microsoft.com/office/drawing/2014/main" id="{937A4B70-4C23-42E4-9B12-D2D97B45A0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0638" y="2864351"/>
            <a:ext cx="1027161" cy="28839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chemeClr val="accent4">
                <a:lumMod val="60000"/>
                <a:lumOff val="40000"/>
              </a:schemeClr>
            </a:solidFill>
            <a:prstDash val="solid"/>
            <a:miter lim="800000"/>
            <a:headEnd/>
            <a:tailEnd/>
          </a:ln>
        </p:spPr>
        <p:txBody>
          <a:bodyPr vert="vert270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IN" sz="1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">
            <a:extLst>
              <a:ext uri="{FF2B5EF4-FFF2-40B4-BE49-F238E27FC236}">
                <a16:creationId xmlns:a16="http://schemas.microsoft.com/office/drawing/2014/main" id="{69C82FFD-BA07-4441-8F2A-6E44768AA5FC}"/>
              </a:ext>
            </a:extLst>
          </p:cNvPr>
          <p:cNvSpPr/>
          <p:nvPr/>
        </p:nvSpPr>
        <p:spPr>
          <a:xfrm>
            <a:off x="8315246" y="3251011"/>
            <a:ext cx="1783244" cy="157336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Посещение и </a:t>
            </a:r>
            <a:r>
              <a:rPr lang="ru-RU" sz="1800" b="1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взаимопосещение</a:t>
            </a:r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уроков</a:t>
            </a:r>
            <a:endParaRPr lang="en-US" sz="18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2">
            <a:extLst>
              <a:ext uri="{FF2B5EF4-FFF2-40B4-BE49-F238E27FC236}">
                <a16:creationId xmlns:a16="http://schemas.microsoft.com/office/drawing/2014/main" id="{9A84E0BA-F768-4553-BF4E-2B4EF937213C}"/>
              </a:ext>
            </a:extLst>
          </p:cNvPr>
          <p:cNvSpPr/>
          <p:nvPr/>
        </p:nvSpPr>
        <p:spPr>
          <a:xfrm>
            <a:off x="213064" y="5225752"/>
            <a:ext cx="11859641" cy="451291"/>
          </a:xfrm>
          <a:prstGeom prst="rect">
            <a:avLst/>
          </a:prstGeom>
          <a:gradFill flip="none" rotWithShape="1">
            <a:gsLst>
              <a:gs pos="52000">
                <a:schemeClr val="bg1"/>
              </a:gs>
              <a:gs pos="0">
                <a:schemeClr val="bg1"/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0"/>
            <a:tileRect/>
          </a:gra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ru-RU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езультат работы: стабильные результаты обучения, наличие медалистов, призеры и победители олимпиад и конкурсов</a:t>
            </a:r>
            <a:endParaRPr lang="en-US" sz="1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2">
            <a:extLst>
              <a:ext uri="{FF2B5EF4-FFF2-40B4-BE49-F238E27FC236}">
                <a16:creationId xmlns:a16="http://schemas.microsoft.com/office/drawing/2014/main" id="{631C83AA-BF95-4AA1-9B6E-E480307CBF90}"/>
              </a:ext>
            </a:extLst>
          </p:cNvPr>
          <p:cNvSpPr/>
          <p:nvPr/>
        </p:nvSpPr>
        <p:spPr>
          <a:xfrm>
            <a:off x="213064" y="2253049"/>
            <a:ext cx="11461072" cy="491095"/>
          </a:xfrm>
          <a:prstGeom prst="rect">
            <a:avLst/>
          </a:prstGeom>
          <a:gradFill flip="none" rotWithShape="1">
            <a:gsLst>
              <a:gs pos="52000">
                <a:schemeClr val="bg1"/>
              </a:gs>
              <a:gs pos="0">
                <a:schemeClr val="bg1"/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0"/>
            <a:tileRect/>
          </a:gra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ru-RU" sz="18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Применяемые пути развития профессионализма педагога</a:t>
            </a:r>
            <a:endParaRPr lang="en-US" sz="18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6F020C2E-9E73-49E5-8CED-36887E8AAFDA}"/>
              </a:ext>
            </a:extLst>
          </p:cNvPr>
          <p:cNvSpPr/>
          <p:nvPr/>
        </p:nvSpPr>
        <p:spPr>
          <a:xfrm>
            <a:off x="9161754" y="3257"/>
            <a:ext cx="2972375" cy="2035829"/>
          </a:xfrm>
          <a:prstGeom prst="rect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25000" r="-25000"/>
            </a:stretch>
          </a:blip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  <a:softEdge rad="127000"/>
          </a:effectLst>
          <a:scene3d>
            <a:camera prst="perspectiveHeroicExtremeLeftFacing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Rectangle 2">
            <a:extLst>
              <a:ext uri="{FF2B5EF4-FFF2-40B4-BE49-F238E27FC236}">
                <a16:creationId xmlns:a16="http://schemas.microsoft.com/office/drawing/2014/main" id="{6CC79250-FCF2-41DC-9AED-87F12C6D30F0}"/>
              </a:ext>
            </a:extLst>
          </p:cNvPr>
          <p:cNvSpPr/>
          <p:nvPr/>
        </p:nvSpPr>
        <p:spPr>
          <a:xfrm>
            <a:off x="57871" y="160161"/>
            <a:ext cx="3390004" cy="114852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0">
            <a:solidFill>
              <a:schemeClr val="bg2">
                <a:lumMod val="10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сопровождение по повышению профессионального уровня педагога 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9268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120</Words>
  <Application>Microsoft Office PowerPoint</Application>
  <PresentationFormat>Широкоэкранный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Админ</cp:lastModifiedBy>
  <cp:revision>56</cp:revision>
  <dcterms:created xsi:type="dcterms:W3CDTF">2021-12-10T08:13:44Z</dcterms:created>
  <dcterms:modified xsi:type="dcterms:W3CDTF">2022-05-24T14:46:19Z</dcterms:modified>
</cp:coreProperties>
</file>