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600" dirty="0" err="1" smtClean="0"/>
              <a:t>Кибербезопасность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000" dirty="0" smtClean="0"/>
              <a:t>«Безопасность в интернете»</a:t>
            </a:r>
            <a:endParaRPr lang="en-US" sz="3000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ru-RU" sz="1900" dirty="0" smtClean="0"/>
              <a:t>"Презентация подготовлена для конкурса "</a:t>
            </a:r>
            <a:r>
              <a:rPr lang="ru-RU" sz="1900" dirty="0" err="1" smtClean="0"/>
              <a:t>Интернешка</a:t>
            </a:r>
            <a:r>
              <a:rPr lang="ru-RU" sz="1900" dirty="0" smtClean="0"/>
              <a:t>"</a:t>
            </a:r>
            <a:endParaRPr lang="ru-RU" sz="19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00042"/>
            <a:ext cx="8229600" cy="10668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Меры обеспечения </a:t>
            </a:r>
            <a:r>
              <a:rPr lang="ru-RU" sz="2800" dirty="0" err="1" smtClean="0">
                <a:solidFill>
                  <a:srgbClr val="002060"/>
                </a:solidFill>
              </a:rPr>
              <a:t>кибербезопасности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Конкретные меры обеспечения </a:t>
            </a:r>
            <a:r>
              <a:rPr lang="ru-RU" sz="2400" dirty="0" err="1" smtClean="0"/>
              <a:t>кибербезопасности</a:t>
            </a:r>
            <a:r>
              <a:rPr lang="ru-RU" sz="2400" dirty="0" smtClean="0"/>
              <a:t> могут быть определены по результатам оценки рисков и в рамках планирования действии по повышению безопасности </a:t>
            </a:r>
            <a:r>
              <a:rPr lang="ru-RU" sz="2400" dirty="0" err="1" smtClean="0"/>
              <a:t>активов.Стандарт</a:t>
            </a:r>
            <a:r>
              <a:rPr lang="ru-RU" sz="2400" dirty="0" smtClean="0"/>
              <a:t> представляет ряд базовых </a:t>
            </a:r>
            <a:r>
              <a:rPr lang="ru-RU" sz="2400" dirty="0" err="1" smtClean="0"/>
              <a:t>мер,направленных</a:t>
            </a:r>
            <a:r>
              <a:rPr lang="ru-RU" sz="2400" dirty="0" smtClean="0"/>
              <a:t> на решение задач:</a:t>
            </a:r>
          </a:p>
          <a:p>
            <a:r>
              <a:rPr lang="ru-RU" sz="2400" dirty="0" smtClean="0"/>
              <a:t>Обеспечения безопасности приложений;</a:t>
            </a:r>
          </a:p>
          <a:p>
            <a:r>
              <a:rPr lang="ru-RU" sz="2400" dirty="0" smtClean="0"/>
              <a:t>Обеспечения безопасности серверов;</a:t>
            </a:r>
          </a:p>
          <a:p>
            <a:r>
              <a:rPr lang="ru-RU" sz="2400" dirty="0" smtClean="0"/>
              <a:t>Обеспечения безопасности конечных пользователей;</a:t>
            </a:r>
          </a:p>
          <a:p>
            <a:r>
              <a:rPr lang="ru-RU" sz="2400" dirty="0" smtClean="0"/>
              <a:t>Защиты от атак методами социальной инженерии;</a:t>
            </a:r>
          </a:p>
          <a:p>
            <a:r>
              <a:rPr lang="ru-RU" sz="2400" dirty="0" smtClean="0"/>
              <a:t>Повышения готовности</a:t>
            </a:r>
            <a:endParaRPr lang="ru-RU" sz="2400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В каждой стране определение </a:t>
            </a:r>
            <a:r>
              <a:rPr lang="ru-RU" sz="2800" dirty="0" err="1" smtClean="0"/>
              <a:t>кибербезопасности</a:t>
            </a:r>
            <a:r>
              <a:rPr lang="ru-RU" sz="2800" dirty="0" smtClean="0"/>
              <a:t> и других ключевых терминов может значительно различаться.</a:t>
            </a:r>
            <a:endParaRPr lang="ru-RU" sz="2800" dirty="0"/>
          </a:p>
        </p:txBody>
      </p:sp>
      <p:pic>
        <p:nvPicPr>
          <p:cNvPr id="4" name="Содержимое 3" descr="i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2500306"/>
            <a:ext cx="6036492" cy="4024328"/>
          </a:xfrm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 </a:t>
            </a:r>
            <a:r>
              <a:rPr lang="ru-RU" sz="2400" b="1" dirty="0" smtClean="0"/>
              <a:t>В стратегии </a:t>
            </a:r>
            <a:r>
              <a:rPr lang="ru-RU" sz="2400" b="1" dirty="0" err="1" smtClean="0"/>
              <a:t>кибербезопасности</a:t>
            </a:r>
            <a:r>
              <a:rPr lang="ru-RU" sz="2400" b="1" dirty="0" smtClean="0"/>
              <a:t> затрагиваются следующие темы: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/>
          <a:lstStyle/>
          <a:p>
            <a:r>
              <a:rPr lang="ru-RU" sz="1800" i="1" dirty="0" smtClean="0"/>
              <a:t>Определение целей и способов развития государственных возможностей и необходимой законодательной базы для вступления в международную борьбу с </a:t>
            </a:r>
            <a:r>
              <a:rPr lang="ru-RU" sz="1800" i="1" dirty="0" err="1" smtClean="0"/>
              <a:t>киберпреступностью</a:t>
            </a:r>
            <a:r>
              <a:rPr lang="ru-RU" sz="1800" i="1" dirty="0" smtClean="0"/>
              <a:t>.</a:t>
            </a:r>
          </a:p>
          <a:p>
            <a:r>
              <a:rPr lang="ru-RU" sz="1800" i="1" dirty="0" smtClean="0"/>
              <a:t>Планирование и определение необходимых политик и регулирующих механизмов, четкое обозначение ролей, прав и ответственности для частного и государственного сектора</a:t>
            </a:r>
            <a:endParaRPr lang="ru-RU" sz="1800" dirty="0" smtClean="0"/>
          </a:p>
          <a:p>
            <a:r>
              <a:rPr lang="ru-RU" sz="1800" i="1" dirty="0" smtClean="0"/>
              <a:t>Повышение готовности, уменьшение времени реакции на инциденты, разработка плана восстановления после сбоев и механизмов защиты для ключевых информационных инфраструктур</a:t>
            </a:r>
          </a:p>
          <a:p>
            <a:r>
              <a:rPr lang="ru-RU" sz="1800" i="1" dirty="0" smtClean="0"/>
              <a:t>Разработка системного и интегрированного подхода к государственному управлению рисками</a:t>
            </a:r>
            <a:endParaRPr lang="ru-RU" sz="1800" dirty="0" smtClean="0"/>
          </a:p>
          <a:p>
            <a:r>
              <a:rPr lang="ru-RU" sz="1800" i="1" dirty="0" smtClean="0"/>
              <a:t>Определение и обозначение целей информационных программ, призванных привить пользователям новые модели поведения и модели работы.</a:t>
            </a:r>
            <a:endParaRPr lang="ru-RU" sz="1800" dirty="0" smtClean="0"/>
          </a:p>
          <a:p>
            <a:endParaRPr lang="ru-RU" sz="1800" dirty="0" smtClean="0"/>
          </a:p>
          <a:p>
            <a:pPr>
              <a:buNone/>
            </a:pPr>
            <a:r>
              <a:rPr lang="ru-RU" sz="1800" i="1" dirty="0" smtClean="0"/>
              <a:t>  </a:t>
            </a:r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45719" cy="7142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6215106"/>
          </a:xfrm>
        </p:spPr>
        <p:txBody>
          <a:bodyPr/>
          <a:lstStyle/>
          <a:p>
            <a:r>
              <a:rPr lang="ru-RU" dirty="0" smtClean="0"/>
              <a:t>По опыту прошедших лет можно с уверенностью говорить о том, что сайты российских структур, как силовых, так и государственных, достаточно хорошо защищены. Данные об утечке информации с них поступают в открытый доступ крайне редко. </a:t>
            </a:r>
            <a:endParaRPr lang="ru-RU" dirty="0"/>
          </a:p>
        </p:txBody>
      </p:sp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2643182"/>
            <a:ext cx="8286808" cy="4214818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45719" cy="14286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500042"/>
            <a:ext cx="8858312" cy="6215106"/>
          </a:xfrm>
        </p:spPr>
        <p:txBody>
          <a:bodyPr/>
          <a:lstStyle/>
          <a:p>
            <a:r>
              <a:rPr lang="ru-RU" dirty="0" smtClean="0"/>
              <a:t>Основой </a:t>
            </a:r>
            <a:r>
              <a:rPr lang="ru-RU" dirty="0" err="1" smtClean="0"/>
              <a:t>кибератак</a:t>
            </a:r>
            <a:r>
              <a:rPr lang="ru-RU" dirty="0" smtClean="0"/>
              <a:t> являются зараженные компьютеры пользователей либо зараженные серверы. В дальнейшем объединяются в сеть под управлением какого-то злоумышленника, и впоследствии они используют компьютеры жертв, чтобы рассылать спам, осуществлять хакерские атаки</a:t>
            </a:r>
            <a:endParaRPr lang="ru-RU" dirty="0"/>
          </a:p>
        </p:txBody>
      </p:sp>
      <p:pic>
        <p:nvPicPr>
          <p:cNvPr id="4" name="Рисунок 3" descr="i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7554" y="3143248"/>
            <a:ext cx="5643602" cy="3714752"/>
          </a:xfrm>
          <a:prstGeom prst="rect">
            <a:avLst/>
          </a:prstGeom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На сегодняшний день ни у кого из нас не осталось сомнения в том, что все ведущие спецслужбы мира начинают активно использовать киберпространство для обеспечения своих наступательных возможностей.</a:t>
            </a:r>
            <a:endParaRPr lang="ru-RU" sz="2400" dirty="0"/>
          </a:p>
        </p:txBody>
      </p:sp>
      <p:pic>
        <p:nvPicPr>
          <p:cNvPr id="4" name="Содержимое 3" descr="i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2500306"/>
            <a:ext cx="8429684" cy="4357694"/>
          </a:xfr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9900CC"/>
                </a:solidFill>
              </a:rPr>
              <a:t>Спасибо за внимание!</a:t>
            </a:r>
            <a:endParaRPr lang="ru-RU" sz="5400" dirty="0">
              <a:solidFill>
                <a:srgbClr val="9900CC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Что такое </a:t>
            </a:r>
            <a:r>
              <a:rPr lang="ru-RU" sz="3600" dirty="0" err="1" smtClean="0"/>
              <a:t>кибербезопасность</a:t>
            </a:r>
            <a:r>
              <a:rPr lang="ru-RU" sz="3600" dirty="0" smtClean="0"/>
              <a:t>?</a:t>
            </a:r>
            <a:endParaRPr lang="ru-RU" sz="36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Кибербезопасность</a:t>
            </a:r>
            <a:r>
              <a:rPr lang="ru-RU" dirty="0" smtClean="0"/>
              <a:t> являет собой набор средств, стратегий, принципов обеспечения безопасности, гарантий безопасности, подходов к управлению рисками, действий, профессиональной подготовки, страхования и технологий, которые используются для защиты </a:t>
            </a:r>
            <a:r>
              <a:rPr lang="ru-RU" dirty="0" err="1" smtClean="0"/>
              <a:t>киберсреды</a:t>
            </a:r>
            <a:r>
              <a:rPr lang="ru-RU" dirty="0" smtClean="0"/>
              <a:t>, ресурсов организаций и пользователей. </a:t>
            </a:r>
            <a:r>
              <a:rPr lang="ru-RU" dirty="0" err="1" smtClean="0"/>
              <a:t>Кибербезопасность</a:t>
            </a:r>
            <a:r>
              <a:rPr lang="ru-RU" dirty="0" smtClean="0"/>
              <a:t> подразумевает достижение и сохранение свойств безопасности у ресурсов организации или пользователей, направленных против соответствующих </a:t>
            </a:r>
            <a:r>
              <a:rPr lang="ru-RU" dirty="0" err="1" smtClean="0"/>
              <a:t>киберугроз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/>
              <a:t>Основными задачами обеспечения безопасности считаются: доступность, целостность, включающая аутентичность, а также конфиденциальность. </a:t>
            </a:r>
            <a:r>
              <a:rPr lang="ru-RU" sz="2000" dirty="0" err="1" smtClean="0"/>
              <a:t>Кибербезопасность</a:t>
            </a:r>
            <a:r>
              <a:rPr lang="ru-RU" sz="2000" dirty="0" smtClean="0"/>
              <a:t> является необходимым условием развития информационного общества.</a:t>
            </a:r>
            <a:endParaRPr lang="ru-RU" sz="2000" dirty="0"/>
          </a:p>
        </p:txBody>
      </p:sp>
      <p:pic>
        <p:nvPicPr>
          <p:cNvPr id="4" name="Содержимое 3" descr="Cyber-Security-_size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285992"/>
            <a:ext cx="8858280" cy="4572008"/>
          </a:xfr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/>
              <a:t>Проблема </a:t>
            </a:r>
            <a:r>
              <a:rPr lang="ru-RU" sz="2000" dirty="0" err="1" smtClean="0"/>
              <a:t>кибербезопасности</a:t>
            </a:r>
            <a:r>
              <a:rPr lang="ru-RU" sz="2000" dirty="0" smtClean="0"/>
              <a:t> в нашей стране стоит особенно остро во многом из-за слабой нормативно-правовой базы. Фактически, сформулированный и закрепленный целостный подход к национальной проблематике </a:t>
            </a:r>
            <a:r>
              <a:rPr lang="ru-RU" sz="2000" dirty="0" err="1" smtClean="0"/>
              <a:t>кибербезопасности</a:t>
            </a:r>
            <a:r>
              <a:rPr lang="ru-RU" sz="2000" dirty="0" smtClean="0"/>
              <a:t> на сегодняшний день отсутствует.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4" name="Содержимое 3" descr="est_mnenie_priravnjat_osveshajushih_vooruzhennie_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285992"/>
            <a:ext cx="4643438" cy="4572008"/>
          </a:xfrm>
        </p:spPr>
      </p:pic>
      <p:pic>
        <p:nvPicPr>
          <p:cNvPr id="5" name="Рисунок 4" descr="kiberbezopasnost-po-evropejski-400x24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438" y="2285992"/>
            <a:ext cx="4500562" cy="4572008"/>
          </a:xfrm>
          <a:prstGeom prst="rect">
            <a:avLst/>
          </a:prstGeom>
        </p:spPr>
      </p:pic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229600" cy="1066800"/>
          </a:xfrm>
        </p:spPr>
        <p:txBody>
          <a:bodyPr>
            <a:normAutofit/>
          </a:bodyPr>
          <a:lstStyle/>
          <a:p>
            <a:r>
              <a:rPr lang="ru-RU" sz="3200" i="1" dirty="0" smtClean="0"/>
              <a:t>Объекты и виды </a:t>
            </a:r>
            <a:r>
              <a:rPr lang="ru-RU" sz="3200" i="1" dirty="0" err="1" smtClean="0"/>
              <a:t>киберугроз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500174"/>
          <a:ext cx="7758138" cy="52085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1660"/>
                <a:gridCol w="5786478"/>
              </a:tblGrid>
              <a:tr h="910835">
                <a:tc>
                  <a:txBody>
                    <a:bodyPr/>
                    <a:lstStyle/>
                    <a:p>
                      <a:r>
                        <a:rPr kumimoji="0" lang="ru-RU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Объекты угроз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Виды угроз</a:t>
                      </a:r>
                      <a:endParaRPr lang="ru-RU" dirty="0"/>
                    </a:p>
                  </a:txBody>
                  <a:tcPr/>
                </a:tc>
              </a:tr>
              <a:tr h="910835">
                <a:tc>
                  <a:txBody>
                    <a:bodyPr/>
                    <a:lstStyle/>
                    <a:p>
                      <a:r>
                        <a:rPr lang="ru-RU" dirty="0" smtClean="0"/>
                        <a:t>Граждане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Утечка и обнародование частной информации, мошенничество, распространение опасного </a:t>
                      </a:r>
                      <a:r>
                        <a:rPr kumimoji="0" lang="ru-RU" sz="16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контента</a:t>
                      </a:r>
                      <a:r>
                        <a:rPr kumimoji="0"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воздействие на личность путем сбора персональных данных и атаки на инфраструктуру, используемую гражданами в обычной жизни.</a:t>
                      </a:r>
                      <a:endParaRPr lang="ru-RU" sz="1600" dirty="0"/>
                    </a:p>
                  </a:txBody>
                  <a:tcPr/>
                </a:tc>
              </a:tr>
              <a:tr h="910835">
                <a:tc>
                  <a:txBody>
                    <a:bodyPr/>
                    <a:lstStyle/>
                    <a:p>
                      <a:r>
                        <a:rPr lang="ru-RU" dirty="0" smtClean="0"/>
                        <a:t>Бизнес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0" i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Воздействие </a:t>
                      </a:r>
                      <a:r>
                        <a:rPr lang="ru-RU" b="0" i="0" dirty="0">
                          <a:solidFill>
                            <a:srgbClr val="000000"/>
                          </a:solidFill>
                          <a:latin typeface="Arial"/>
                        </a:rPr>
                        <a:t>на системы </a:t>
                      </a:r>
                      <a:r>
                        <a:rPr lang="ru-RU" b="0" i="0" dirty="0" err="1">
                          <a:solidFill>
                            <a:srgbClr val="000000"/>
                          </a:solidFill>
                          <a:latin typeface="Arial"/>
                        </a:rPr>
                        <a:t>интернет-банкинга</a:t>
                      </a:r>
                      <a:r>
                        <a:rPr lang="ru-RU" b="0" i="0" dirty="0">
                          <a:solidFill>
                            <a:srgbClr val="000000"/>
                          </a:solidFill>
                          <a:latin typeface="Arial"/>
                        </a:rPr>
                        <a:t>, блокирование систем покупки билетов, </a:t>
                      </a:r>
                      <a:r>
                        <a:rPr lang="ru-RU" b="0" i="0" dirty="0" err="1">
                          <a:solidFill>
                            <a:srgbClr val="000000"/>
                          </a:solidFill>
                          <a:latin typeface="Arial"/>
                        </a:rPr>
                        <a:t>онлайн-торговли</a:t>
                      </a:r>
                      <a:r>
                        <a:rPr lang="ru-RU" b="0" i="0" dirty="0">
                          <a:solidFill>
                            <a:srgbClr val="000000"/>
                          </a:solidFill>
                          <a:latin typeface="Arial"/>
                        </a:rPr>
                        <a:t>, </a:t>
                      </a:r>
                      <a:r>
                        <a:rPr lang="ru-RU" b="0" i="0" dirty="0" err="1">
                          <a:solidFill>
                            <a:srgbClr val="000000"/>
                          </a:solidFill>
                          <a:latin typeface="Arial"/>
                        </a:rPr>
                        <a:t>геоинформационных</a:t>
                      </a:r>
                      <a:r>
                        <a:rPr lang="ru-RU" b="0" i="0" dirty="0">
                          <a:solidFill>
                            <a:srgbClr val="000000"/>
                          </a:solidFill>
                          <a:latin typeface="Arial"/>
                        </a:rPr>
                        <a:t> систем и хакерские атаки на частные сайты.</a:t>
                      </a:r>
                    </a:p>
                  </a:txBody>
                  <a:tcPr anchor="ctr"/>
                </a:tc>
              </a:tr>
              <a:tr h="910835">
                <a:tc>
                  <a:txBody>
                    <a:bodyPr/>
                    <a:lstStyle/>
                    <a:p>
                      <a:r>
                        <a:rPr lang="ru-RU" dirty="0" smtClean="0"/>
                        <a:t>Государство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Атаки на ключевые государственные системы управления (электронное правительство, сайты госорганов), экономическая блокада (масштабное отключение платежных систем, систем бронирования), аппаратная атака на персональные компьютеры, смартфоны граждан и организаций, атаки на бытовые объекты, которые управляются с помощью информационно-коммуникационных технологий, и критически важную инфраструктуру.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dirty="0" smtClean="0"/>
              <a:t>Опасность устройств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ru-RU" sz="4400" dirty="0" smtClean="0">
              <a:solidFill>
                <a:schemeClr val="accent3"/>
              </a:solidFill>
            </a:endParaRPr>
          </a:p>
          <a:p>
            <a:r>
              <a:rPr lang="ru-RU" sz="4400" dirty="0" smtClean="0">
                <a:solidFill>
                  <a:schemeClr val="accent3"/>
                </a:solidFill>
              </a:rPr>
              <a:t>Несмотря на популярность и удобство «умных» устройств и облачных технологий, не стоит забывать, что их подключение к системе безопасности может нести определенные угрозы вам и вашим близким при неправильном обращении с ними. Особенно это касается самостоятельно собранных систем, которые в сочетании со слабой защитой сети подвергают ваш дом сетевым атакам или физическим нападениям.</a:t>
            </a:r>
            <a:endParaRPr lang="ru-RU" sz="44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06680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92D050"/>
                </a:solidFill>
              </a:rPr>
              <a:t>Какую опасность несёт интернет?</a:t>
            </a:r>
            <a:endParaRPr lang="ru-RU" sz="3600" dirty="0">
              <a:solidFill>
                <a:srgbClr val="92D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Главная проблема всех исследуемых систем заключается в возможности получения доступа к личной  информации пользователя через облачный интерфейс. Происходит это так.  Используя  специальное программное обеспечение, хакерам не составит труда подобрать ваши 4- или 6-значные логин и пароль, тем более что во всех 10 системах использовались самые простые пароли, например 12345. Получив доступ к вашему мобильному или </a:t>
            </a:r>
            <a:r>
              <a:rPr lang="ru-RU" dirty="0" err="1" smtClean="0">
                <a:solidFill>
                  <a:srgbClr val="002060"/>
                </a:solidFill>
              </a:rPr>
              <a:t>веб-интерфейсу</a:t>
            </a:r>
            <a:r>
              <a:rPr lang="ru-RU" dirty="0" smtClean="0">
                <a:solidFill>
                  <a:srgbClr val="002060"/>
                </a:solidFill>
              </a:rPr>
              <a:t>, они могут: запустить сигнализацию, узнать, когда хозяев не бывает дома или оценить дом изнутри, посмотрев видео с камер наблюдения.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15320_html_547caea6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42852"/>
            <a:ext cx="9143999" cy="67151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31552"/>
          </a:xfrm>
        </p:spPr>
        <p:txBody>
          <a:bodyPr>
            <a:normAutofit/>
          </a:bodyPr>
          <a:lstStyle/>
          <a:p>
            <a:r>
              <a:rPr lang="ru-RU" sz="3200" dirty="0" err="1" smtClean="0">
                <a:solidFill>
                  <a:schemeClr val="accent6"/>
                </a:solidFill>
              </a:rPr>
              <a:t>Кибербезопасность</a:t>
            </a:r>
            <a:r>
              <a:rPr lang="ru-RU" sz="3200" dirty="0" smtClean="0">
                <a:solidFill>
                  <a:schemeClr val="accent6"/>
                </a:solidFill>
              </a:rPr>
              <a:t> ставит своей </a:t>
            </a:r>
            <a:r>
              <a:rPr lang="ru-RU" sz="3200" smtClean="0">
                <a:solidFill>
                  <a:schemeClr val="accent6"/>
                </a:solidFill>
              </a:rPr>
              <a:t>целью организацию </a:t>
            </a:r>
            <a:r>
              <a:rPr lang="ru-RU" sz="3200" dirty="0" smtClean="0">
                <a:solidFill>
                  <a:schemeClr val="accent6"/>
                </a:solidFill>
              </a:rPr>
              <a:t>безопасности </a:t>
            </a:r>
            <a:r>
              <a:rPr lang="ru-RU" sz="3200" dirty="0" err="1" smtClean="0">
                <a:solidFill>
                  <a:schemeClr val="accent6"/>
                </a:solidFill>
              </a:rPr>
              <a:t>киберсреды</a:t>
            </a:r>
            <a:r>
              <a:rPr lang="ru-RU" sz="3200" dirty="0" smtClean="0">
                <a:solidFill>
                  <a:schemeClr val="accent6"/>
                </a:solidFill>
              </a:rPr>
              <a:t>, системы, в которую могут входить акционеры, относящиеся ко многим общественным и частным организациям, использующим разнообразные компоненты и разные подходы к вопросу безопасности.</a:t>
            </a:r>
            <a:endParaRPr lang="ru-RU" sz="32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213</TotalTime>
  <Words>620</Words>
  <PresentationFormat>On-screen Show (4:3)</PresentationFormat>
  <Paragraphs>44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Городская</vt:lpstr>
      <vt:lpstr>Кибербезопасность</vt:lpstr>
      <vt:lpstr>Что такое кибербезопасность?</vt:lpstr>
      <vt:lpstr>Основными задачами обеспечения безопасности считаются: доступность, целостность, включающая аутентичность, а также конфиденциальность. Кибербезопасность является необходимым условием развития информационного общества.</vt:lpstr>
      <vt:lpstr>Проблема кибербезопасности в нашей стране стоит особенно остро во многом из-за слабой нормативно-правовой базы. Фактически, сформулированный и закрепленный целостный подход к национальной проблематике кибербезопасности на сегодняшний день отсутствует.  </vt:lpstr>
      <vt:lpstr>Объекты и виды киберугроз</vt:lpstr>
      <vt:lpstr>Опасность устройств </vt:lpstr>
      <vt:lpstr>Какую опасность несёт интернет?</vt:lpstr>
      <vt:lpstr>Slide 8</vt:lpstr>
      <vt:lpstr>Slide 9</vt:lpstr>
      <vt:lpstr>Меры обеспечения кибербезопасности</vt:lpstr>
      <vt:lpstr>В каждой стране определение кибербезопасности и других ключевых терминов может значительно различаться.</vt:lpstr>
      <vt:lpstr> В стратегии кибербезопасности затрагиваются следующие темы:</vt:lpstr>
      <vt:lpstr>Slide 13</vt:lpstr>
      <vt:lpstr>Slide 14</vt:lpstr>
      <vt:lpstr>На сегодняшний день ни у кого из нас не осталось сомнения в том, что все ведущие спецслужбы мира начинают активно использовать киберпространство для обеспечения своих наступательных возможностей.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Кибербезопасность</dc:title>
  <dc:creator>Windows</dc:creator>
  <cp:lastModifiedBy>Windows User</cp:lastModifiedBy>
  <cp:revision>12</cp:revision>
  <dcterms:created xsi:type="dcterms:W3CDTF">2015-12-18T12:33:43Z</dcterms:created>
  <dcterms:modified xsi:type="dcterms:W3CDTF">2016-12-04T15:00:18Z</dcterms:modified>
</cp:coreProperties>
</file>