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92" r:id="rId4"/>
    <p:sldId id="269" r:id="rId5"/>
    <p:sldId id="270" r:id="rId6"/>
    <p:sldId id="278" r:id="rId7"/>
    <p:sldId id="293" r:id="rId8"/>
    <p:sldId id="287" r:id="rId9"/>
    <p:sldId id="289" r:id="rId10"/>
    <p:sldId id="29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096432-4745-4607-8F14-1EC321E1E7D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CB0A2A-8E94-48A2-A06A-CCC502A9D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404664"/>
            <a:ext cx="6172200" cy="38164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Психологические механизмы вовлечения детей в опасные сообщества в социальных сетях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805264"/>
            <a:ext cx="6172200" cy="929698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Старший преподаватель ГБОУ ИРО Краснодарского края,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Белоус Вера Федоровна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Мира и добра в семье!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47" y="1600200"/>
            <a:ext cx="7339105" cy="4873625"/>
          </a:xfrm>
        </p:spPr>
      </p:pic>
    </p:spTree>
    <p:extLst>
      <p:ext uri="{BB962C8B-B14F-4D97-AF65-F5344CB8AC3E}">
        <p14:creationId xmlns:p14="http://schemas.microsoft.com/office/powerpoint/2010/main" val="252002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Причины вовлечения в опасные сообщества в социальных сетях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483521" y="1700808"/>
            <a:ext cx="7467600" cy="551656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Негармоничные отношения в семье</a:t>
            </a:r>
          </a:p>
          <a:p>
            <a:pPr algn="just"/>
            <a:r>
              <a:rPr lang="ru-RU" dirty="0" smtClean="0"/>
              <a:t>Психические заболевания</a:t>
            </a:r>
          </a:p>
          <a:p>
            <a:pPr algn="just"/>
            <a:r>
              <a:rPr lang="ru-RU" dirty="0" smtClean="0"/>
              <a:t>Высокая тревожность</a:t>
            </a:r>
          </a:p>
          <a:p>
            <a:pPr algn="just"/>
            <a:r>
              <a:rPr lang="ru-RU" dirty="0" smtClean="0"/>
              <a:t>Агрессивность</a:t>
            </a:r>
          </a:p>
          <a:p>
            <a:pPr algn="just"/>
            <a:r>
              <a:rPr lang="ru-RU" dirty="0" smtClean="0"/>
              <a:t>Неадекватная самооценка</a:t>
            </a:r>
          </a:p>
          <a:p>
            <a:pPr algn="just"/>
            <a:r>
              <a:rPr lang="ru-RU" dirty="0" smtClean="0"/>
              <a:t>Недовольство внешностью</a:t>
            </a:r>
          </a:p>
          <a:p>
            <a:pPr algn="just"/>
            <a:r>
              <a:rPr lang="ru-RU" dirty="0" smtClean="0"/>
              <a:t>Неразделенная любовь</a:t>
            </a:r>
          </a:p>
          <a:p>
            <a:pPr algn="just"/>
            <a:r>
              <a:rPr lang="ru-RU" dirty="0" smtClean="0"/>
              <a:t>Попадание под чужое влияние</a:t>
            </a:r>
          </a:p>
          <a:p>
            <a:pPr algn="just"/>
            <a:r>
              <a:rPr lang="ru-RU" dirty="0" smtClean="0"/>
              <a:t>Негативное воздействие СМИ и другие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Способы вовлечения в опасные социальные группы в сети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7467600" cy="5516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sz="3200" dirty="0" smtClean="0"/>
              <a:t>Опора на привычный стиль общения</a:t>
            </a:r>
          </a:p>
          <a:p>
            <a:pPr algn="just"/>
            <a:r>
              <a:rPr lang="ru-RU" sz="3200" dirty="0" smtClean="0"/>
              <a:t>Опора на </a:t>
            </a:r>
            <a:r>
              <a:rPr lang="ru-RU" sz="3200" dirty="0" err="1" smtClean="0"/>
              <a:t>бездуховность</a:t>
            </a:r>
            <a:endParaRPr lang="ru-RU" sz="3200" dirty="0" smtClean="0"/>
          </a:p>
          <a:p>
            <a:pPr algn="just"/>
            <a:r>
              <a:rPr lang="ru-RU" sz="3200" dirty="0" smtClean="0"/>
              <a:t>Опора на психологическую травму</a:t>
            </a:r>
          </a:p>
          <a:p>
            <a:pPr algn="just"/>
            <a:r>
              <a:rPr lang="ru-RU" sz="3200" dirty="0" smtClean="0"/>
              <a:t>Опора на мистику</a:t>
            </a:r>
          </a:p>
          <a:p>
            <a:pPr algn="just"/>
            <a:r>
              <a:rPr lang="ru-RU" sz="3200" dirty="0" smtClean="0"/>
              <a:t>Способы контроля сознания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3190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Опора на мистику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D:\МОИ ДОКУМЕНТЫ\ИРО\content_001_______04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620889" cy="362088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11960" y="2204864"/>
            <a:ext cx="4320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«</a:t>
            </a:r>
            <a:r>
              <a:rPr lang="ru-RU" sz="2400" i="1" dirty="0"/>
              <a:t>Это не просто картинка. Это </a:t>
            </a:r>
            <a:r>
              <a:rPr lang="ru-RU" sz="2400" i="1" dirty="0" err="1"/>
              <a:t>раржпег</a:t>
            </a:r>
            <a:r>
              <a:rPr lang="ru-RU" sz="2400" i="1" dirty="0"/>
              <a:t>. У вас мало времени</a:t>
            </a:r>
            <a:r>
              <a:rPr lang="ru-RU" sz="2400" dirty="0"/>
              <a:t>». И снова — шифры. И снова подсказка: «</a:t>
            </a:r>
            <a:r>
              <a:rPr lang="ru-RU" sz="2400" i="1" dirty="0"/>
              <a:t>Перебирайте все возможные варианты. На данном этапе все элементарно. Не идите в одном направлении — оно приведет вас в тупик</a:t>
            </a:r>
            <a:r>
              <a:rPr lang="ru-RU" sz="2400" dirty="0"/>
              <a:t>…»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Способы контроля сознания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Нельзя не отмечаться в группе на протяжении 48 часов — под страхом изгнания</a:t>
            </a:r>
          </a:p>
          <a:p>
            <a:pPr algn="just"/>
            <a:r>
              <a:rPr lang="ru-RU" dirty="0" smtClean="0"/>
              <a:t>Есть </a:t>
            </a:r>
            <a:r>
              <a:rPr lang="ru-RU" dirty="0"/>
              <a:t>временной промежуток в 50 дней, который дается для того, чтобы определиться, уходить из жизни или </a:t>
            </a:r>
            <a:r>
              <a:rPr lang="ru-RU" dirty="0" smtClean="0"/>
              <a:t>нет</a:t>
            </a:r>
          </a:p>
          <a:p>
            <a:pPr algn="just"/>
            <a:r>
              <a:rPr lang="ru-RU" dirty="0" smtClean="0"/>
              <a:t>Романтизация образа китов (мудрее людей, величественные, выбрасываются на берег от отчаяния)</a:t>
            </a:r>
          </a:p>
          <a:p>
            <a:pPr algn="just"/>
            <a:r>
              <a:rPr lang="ru-RU" dirty="0" smtClean="0"/>
              <a:t>Внушение ущербности, в частности полноты</a:t>
            </a:r>
          </a:p>
          <a:p>
            <a:pPr algn="just"/>
            <a:r>
              <a:rPr lang="ru-RU" dirty="0"/>
              <a:t>Р</a:t>
            </a:r>
            <a:r>
              <a:rPr lang="ru-RU" dirty="0" smtClean="0"/>
              <a:t>аннее </a:t>
            </a:r>
            <a:r>
              <a:rPr lang="ru-RU" dirty="0"/>
              <a:t>пробуждение (игра с 4.20 до 6.00, пока взрослые </a:t>
            </a:r>
            <a:r>
              <a:rPr lang="ru-RU" dirty="0" smtClean="0"/>
              <a:t>спят)</a:t>
            </a:r>
          </a:p>
          <a:p>
            <a:pPr algn="just"/>
            <a:r>
              <a:rPr lang="ru-RU" dirty="0" smtClean="0"/>
              <a:t>Внушение конца света, самоубийство  - способ присоединиться к избранным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Способы контроля сознания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Песни: </a:t>
            </a:r>
            <a:r>
              <a:rPr lang="ru-RU" dirty="0" smtClean="0"/>
              <a:t>«…мы ушли в открытый космос, в этом мире больше нечего ловить»</a:t>
            </a:r>
          </a:p>
          <a:p>
            <a:pPr algn="just"/>
            <a:r>
              <a:rPr lang="ru-RU" dirty="0" smtClean="0"/>
              <a:t>«Там в этом небе такие звёзды, я предлагаю не ждать утра. Нам, </a:t>
            </a:r>
            <a:r>
              <a:rPr lang="ru-RU" dirty="0" err="1" smtClean="0"/>
              <a:t>долбанутым</a:t>
            </a:r>
            <a:r>
              <a:rPr lang="ru-RU" dirty="0" smtClean="0"/>
              <a:t>, дорога в космос, вы оставайтесь, а нам пора…»</a:t>
            </a:r>
          </a:p>
          <a:p>
            <a:pPr algn="just"/>
            <a:r>
              <a:rPr lang="ru-RU" b="1" dirty="0" smtClean="0"/>
              <a:t>Вопросы: </a:t>
            </a:r>
            <a:r>
              <a:rPr lang="ru-RU" dirty="0" smtClean="0"/>
              <a:t>«сколько унылых будней ты готов еще так просуществовать?»</a:t>
            </a:r>
          </a:p>
          <a:p>
            <a:pPr algn="just"/>
            <a:r>
              <a:rPr lang="ru-RU" b="1" dirty="0" smtClean="0"/>
              <a:t>Картинки:</a:t>
            </a:r>
            <a:r>
              <a:rPr lang="ru-RU" dirty="0" smtClean="0"/>
              <a:t> рельсы, надвигающийся поезд с надписью «этот мир не для нас»</a:t>
            </a:r>
          </a:p>
          <a:p>
            <a:pPr algn="just"/>
            <a:r>
              <a:rPr lang="ru-RU" b="1" dirty="0" smtClean="0"/>
              <a:t>Фото: </a:t>
            </a:r>
            <a:r>
              <a:rPr lang="ru-RU" dirty="0" smtClean="0"/>
              <a:t>дети на крышах с надписью «мы дети мертвого поколения»…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Алгоритм действий по предотвращению вовлечения в опасные группы в социальных сетях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Первая главная задача родителей – производить анализ </a:t>
            </a:r>
            <a:r>
              <a:rPr lang="ru-RU" sz="2800" dirty="0" err="1" smtClean="0"/>
              <a:t>медиапродукции</a:t>
            </a:r>
            <a:r>
              <a:rPr lang="ru-RU" sz="2800" dirty="0" smtClean="0"/>
              <a:t> вместе с ребенком и отсеивать ту, которая способна принести вред</a:t>
            </a:r>
          </a:p>
          <a:p>
            <a:pPr algn="just"/>
            <a:r>
              <a:rPr lang="ru-RU" sz="2800" dirty="0" smtClean="0"/>
              <a:t>Вторая главная задача – контролировать время пребывания в интернете, время просиживания за компьютером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310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12676"/>
            <a:ext cx="7467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 РЕАГИРОВАТЬ? </a:t>
            </a:r>
            <a:r>
              <a:rPr lang="ru-RU" dirty="0" smtClean="0">
                <a:solidFill>
                  <a:prstClr val="black"/>
                </a:solidFill>
              </a:rPr>
              <a:t/>
            </a:r>
            <a:br>
              <a:rPr lang="ru-RU" dirty="0" smtClean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доверительной обстановке заведите с ребенком разговор на тему его вовлеченности в игру</a:t>
            </a:r>
          </a:p>
          <a:p>
            <a:pPr algn="just"/>
            <a:r>
              <a:rPr lang="ru-RU" dirty="0" smtClean="0"/>
              <a:t>Постарайтесь проговорить свои чувства относительно этой истории: беспокойство, тревогу, сочувствие, непонимание. Избегайте агрессии</a:t>
            </a:r>
          </a:p>
          <a:p>
            <a:pPr algn="just"/>
            <a:r>
              <a:rPr lang="ru-RU" dirty="0" smtClean="0"/>
              <a:t>Попросите прояснить ситуацию. Что важного в этой игре? Как себя чувствует ребенок? Почему это кажется ему правильным? </a:t>
            </a:r>
          </a:p>
          <a:p>
            <a:pPr algn="just"/>
            <a:r>
              <a:rPr lang="ru-RU" dirty="0" smtClean="0"/>
              <a:t>Нацеливайте ребенка на перспективы будущего (совместные поездки, мероприятия)</a:t>
            </a:r>
          </a:p>
          <a:p>
            <a:pPr algn="just"/>
            <a:r>
              <a:rPr lang="ru-RU" dirty="0" smtClean="0"/>
              <a:t>Расскажите об имеющейся у вас информации об истинных целях администраторов так называемых «групп смерти». Это информационная война, которая не имеет выхода в реальность. Ребенок может не бояться угроз.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79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916" y="512676"/>
            <a:ext cx="7467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 РЕАГИРОВАТЬ? </a:t>
            </a:r>
            <a:r>
              <a:rPr lang="ru-RU" b="1" dirty="0" smtClean="0">
                <a:solidFill>
                  <a:prstClr val="black"/>
                </a:solidFill>
              </a:rPr>
              <a:t/>
            </a:r>
            <a:br>
              <a:rPr lang="ru-RU" b="1" dirty="0" smtClean="0">
                <a:solidFill>
                  <a:prstClr val="black"/>
                </a:solidFill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Нельзя требовать удаления страницы из социальных сетей без доверительного общения по предыдущим пунктам. Это может вызвать новый интерес, в том числе так называемое «на зло». Ребенок легко сможет найти доступ в интернет в компьютерном клубе, у друзей и знакомых</a:t>
            </a:r>
          </a:p>
          <a:p>
            <a:pPr algn="just"/>
            <a:r>
              <a:rPr lang="ru-RU" dirty="0" smtClean="0"/>
              <a:t>Обратиться за сопровождением к педагогу-психологу образовательной организации</a:t>
            </a:r>
          </a:p>
          <a:p>
            <a:pPr algn="just"/>
            <a:r>
              <a:rPr lang="ru-RU" dirty="0" smtClean="0"/>
              <a:t>Обратиться за консультативной помощью к врачу-психиатру, психотерапевту или клиническому психологу (медицинские работники, более узкой специализации). Программированное внушение может оказаться серьезным «вкладом» в психическую жизнь ребенка и требовать медицинского сопровождения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2962821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427</TotalTime>
  <Words>534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Эркер</vt:lpstr>
      <vt:lpstr>Психологические механизмы вовлечения детей в опасные сообщества в социальных сетях</vt:lpstr>
      <vt:lpstr>Причины вовлечения в опасные сообщества в социальных сетях</vt:lpstr>
      <vt:lpstr>Способы вовлечения в опасные социальные группы в сети</vt:lpstr>
      <vt:lpstr>Опора на мистику</vt:lpstr>
      <vt:lpstr>Способы контроля сознания</vt:lpstr>
      <vt:lpstr>Способы контроля сознания</vt:lpstr>
      <vt:lpstr>Алгоритм действий по предотвращению вовлечения в опасные группы в социальных сетях</vt:lpstr>
      <vt:lpstr>КАК РЕАГИРОВАТЬ?  </vt:lpstr>
      <vt:lpstr>КАК РЕАГИРОВАТЬ?  </vt:lpstr>
      <vt:lpstr>Мира и добра в семье!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механизмы онлайн-рекрутинга в социальных сетях (так называемые «группы смерти»)</dc:title>
  <dc:creator>Вера</dc:creator>
  <cp:lastModifiedBy>Светлана А. Кузикова</cp:lastModifiedBy>
  <cp:revision>48</cp:revision>
  <dcterms:created xsi:type="dcterms:W3CDTF">2017-02-07T07:14:38Z</dcterms:created>
  <dcterms:modified xsi:type="dcterms:W3CDTF">2017-02-20T11:45:49Z</dcterms:modified>
</cp:coreProperties>
</file>