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5" r:id="rId7"/>
    <p:sldId id="260" r:id="rId8"/>
    <p:sldId id="266" r:id="rId9"/>
    <p:sldId id="261" r:id="rId10"/>
    <p:sldId id="264" r:id="rId11"/>
    <p:sldId id="262" r:id="rId12"/>
    <p:sldId id="263" r:id="rId13"/>
    <p:sldId id="267" r:id="rId14"/>
    <p:sldId id="269" r:id="rId15"/>
    <p:sldId id="268" r:id="rId16"/>
    <p:sldId id="270" r:id="rId17"/>
    <p:sldId id="271" r:id="rId18"/>
    <p:sldId id="281" r:id="rId19"/>
    <p:sldId id="272" r:id="rId20"/>
    <p:sldId id="273" r:id="rId21"/>
    <p:sldId id="274" r:id="rId22"/>
    <p:sldId id="276" r:id="rId23"/>
    <p:sldId id="275" r:id="rId24"/>
    <p:sldId id="277" r:id="rId25"/>
    <p:sldId id="278" r:id="rId26"/>
    <p:sldId id="279" r:id="rId27"/>
    <p:sldId id="28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7D67BD7-AD66-4DF9-A774-CBFEEFED9FFB}">
          <p14:sldIdLst>
            <p14:sldId id="256"/>
            <p14:sldId id="257"/>
            <p14:sldId id="258"/>
            <p14:sldId id="259"/>
            <p14:sldId id="265"/>
            <p14:sldId id="260"/>
            <p14:sldId id="266"/>
            <p14:sldId id="261"/>
            <p14:sldId id="264"/>
            <p14:sldId id="262"/>
            <p14:sldId id="263"/>
            <p14:sldId id="267"/>
            <p14:sldId id="269"/>
            <p14:sldId id="268"/>
            <p14:sldId id="270"/>
            <p14:sldId id="271"/>
            <p14:sldId id="281"/>
            <p14:sldId id="272"/>
            <p14:sldId id="273"/>
            <p14:sldId id="274"/>
            <p14:sldId id="276"/>
            <p14:sldId id="275"/>
            <p14:sldId id="277"/>
            <p14:sldId id="278"/>
            <p14:sldId id="279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C1803-C930-4C25-AD92-0888E1AB5136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94FBCCF-8F6A-467A-89CB-D0556E265E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C1803-C930-4C25-AD92-0888E1AB5136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BCCF-8F6A-467A-89CB-D0556E265E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C1803-C930-4C25-AD92-0888E1AB5136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BCCF-8F6A-467A-89CB-D0556E265E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C30C-A810-4266-BEC6-1689F31A74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C363-ADE3-4448-B500-6124E252C5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94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C30C-A810-4266-BEC6-1689F31A74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C363-ADE3-4448-B500-6124E252C5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5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C30C-A810-4266-BEC6-1689F31A74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C363-ADE3-4448-B500-6124E252C5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66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C30C-A810-4266-BEC6-1689F31A74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C363-ADE3-4448-B500-6124E252C5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80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C30C-A810-4266-BEC6-1689F31A74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C363-ADE3-4448-B500-6124E252C5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49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C30C-A810-4266-BEC6-1689F31A74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C363-ADE3-4448-B500-6124E252C5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76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C30C-A810-4266-BEC6-1689F31A74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C363-ADE3-4448-B500-6124E252C5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31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C30C-A810-4266-BEC6-1689F31A74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C363-ADE3-4448-B500-6124E252C5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8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C1803-C930-4C25-AD92-0888E1AB5136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BCCF-8F6A-467A-89CB-D0556E265E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C30C-A810-4266-BEC6-1689F31A74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C363-ADE3-4448-B500-6124E252C5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98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C30C-A810-4266-BEC6-1689F31A74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C363-ADE3-4448-B500-6124E252C5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00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C30C-A810-4266-BEC6-1689F31A74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C363-ADE3-4448-B500-6124E252C5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85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C1803-C930-4C25-AD92-0888E1AB5136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FBCCF-8F6A-467A-89CB-D0556E265E9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C1803-C930-4C25-AD92-0888E1AB5136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BCCF-8F6A-467A-89CB-D0556E265E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C1803-C930-4C25-AD92-0888E1AB5136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BCCF-8F6A-467A-89CB-D0556E265E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C1803-C930-4C25-AD92-0888E1AB5136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BCCF-8F6A-467A-89CB-D0556E265E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C1803-C930-4C25-AD92-0888E1AB5136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BCCF-8F6A-467A-89CB-D0556E265E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C1803-C930-4C25-AD92-0888E1AB5136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BCCF-8F6A-467A-89CB-D0556E265E9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C1803-C930-4C25-AD92-0888E1AB5136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94FBCCF-8F6A-467A-89CB-D0556E265E9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21C1803-C930-4C25-AD92-0888E1AB5136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D94FBCCF-8F6A-467A-89CB-D0556E265E9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BC30C-A810-4266-BEC6-1689F31A74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5C363-ADE3-4448-B500-6124E252C5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6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jpeg"/><Relationship Id="rId2" Type="http://schemas.openxmlformats.org/officeDocument/2006/relationships/hyperlink" Target="https://gimslob.ru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jpeg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aranova\Desktop\Баранова\Точка роста\Точка роста 2021\фото\Открытие химия 7 сентября 2021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0"/>
            <a:ext cx="3163841" cy="177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 создании в гимназии Центра образования естественно-научной и технологической направленностей «Точка роста» 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Управляющий совет </a:t>
            </a:r>
          </a:p>
          <a:p>
            <a:r>
              <a:rPr lang="ru-RU" dirty="0" smtClean="0"/>
              <a:t>МКОУ гимназии г. Слободского</a:t>
            </a:r>
          </a:p>
          <a:p>
            <a:r>
              <a:rPr lang="ru-RU" dirty="0" smtClean="0"/>
              <a:t>19.10.2021</a:t>
            </a:r>
            <a:endParaRPr lang="ru-RU" dirty="0"/>
          </a:p>
        </p:txBody>
      </p:sp>
      <p:pic>
        <p:nvPicPr>
          <p:cNvPr id="5" name="Picture 5" descr="C:\Users\Baranova\Desktop\Баранова\атрибуты и символы гимназии\эмблема гимназии\эмблем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157192"/>
            <a:ext cx="1584176" cy="15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392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D1282E"/>
                </a:solidFill>
              </a:rPr>
              <a:t>Ход ремонтных работ</a:t>
            </a:r>
            <a:br>
              <a:rPr lang="ru-RU" sz="2400" dirty="0">
                <a:solidFill>
                  <a:srgbClr val="D1282E"/>
                </a:solidFill>
              </a:rPr>
            </a:br>
            <a:r>
              <a:rPr lang="ru-RU" sz="2400" dirty="0">
                <a:solidFill>
                  <a:srgbClr val="D1282E"/>
                </a:solidFill>
              </a:rPr>
              <a:t>кабинет </a:t>
            </a:r>
            <a:r>
              <a:rPr lang="ru-RU" sz="2400" dirty="0" smtClean="0">
                <a:solidFill>
                  <a:srgbClr val="D1282E"/>
                </a:solidFill>
              </a:rPr>
              <a:t>физики</a:t>
            </a:r>
            <a:endParaRPr lang="ru-RU" dirty="0"/>
          </a:p>
        </p:txBody>
      </p:sp>
      <p:pic>
        <p:nvPicPr>
          <p:cNvPr id="3074" name="Picture 2" descr="C:\Users\Baranova\Desktop\Баранова\фото\2020-2021\ремонт лето 2021\K0dhgEbN2WU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664"/>
            <a:ext cx="3292475" cy="246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aranova\Desktop\Баранова\фото\2020-2021\ремонт лето 2021\DmH5m0W4Qgw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aranova\Desktop\Баранова\фото\2020-2021\ремонт лето 2021\5sjlAF13Ww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139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2718"/>
            <a:ext cx="5780856" cy="82801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Кабинет физики.</a:t>
            </a:r>
            <a:br>
              <a:rPr lang="ru-RU" sz="2400" dirty="0" smtClean="0"/>
            </a:br>
            <a:r>
              <a:rPr lang="ru-RU" sz="2400" dirty="0" smtClean="0"/>
              <a:t>До начала работ</a:t>
            </a:r>
            <a:endParaRPr lang="ru-RU" sz="2400" dirty="0"/>
          </a:p>
        </p:txBody>
      </p:sp>
      <p:pic>
        <p:nvPicPr>
          <p:cNvPr id="5122" name="Picture 2" descr="C:\Users\Baranova\Desktop\Баранова\Точка роста\Точка роста 2021\фото\до начала работ\физика № 9\каб. физики гимназия ДО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292475" cy="43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aranova\Desktop\Баранова\Точка роста\Точка роста 2021\фото\до начала работ\физика № 9\zJ_N79UuPt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8640"/>
            <a:ext cx="3292475" cy="43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053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>
                <a:solidFill>
                  <a:srgbClr val="D1282E"/>
                </a:solidFill>
              </a:rPr>
              <a:t>Капитальный ремонт кабинетов </a:t>
            </a:r>
            <a:br>
              <a:rPr lang="ru-RU" sz="1600" dirty="0">
                <a:solidFill>
                  <a:srgbClr val="D1282E"/>
                </a:solidFill>
              </a:rPr>
            </a:br>
            <a:r>
              <a:rPr lang="ru-RU" sz="1600" dirty="0">
                <a:solidFill>
                  <a:srgbClr val="D1282E"/>
                </a:solidFill>
              </a:rPr>
              <a:t/>
            </a:r>
            <a:br>
              <a:rPr lang="ru-RU" sz="1600" dirty="0">
                <a:solidFill>
                  <a:srgbClr val="D1282E"/>
                </a:solidFill>
              </a:rPr>
            </a:br>
            <a:r>
              <a:rPr lang="ru-RU" sz="1600" dirty="0">
                <a:solidFill>
                  <a:srgbClr val="D1282E"/>
                </a:solidFill>
              </a:rPr>
              <a:t>(по руководству о </a:t>
            </a:r>
            <a:r>
              <a:rPr lang="ru-RU" sz="1600" dirty="0" err="1">
                <a:solidFill>
                  <a:srgbClr val="D1282E"/>
                </a:solidFill>
              </a:rPr>
              <a:t>брендировании</a:t>
            </a:r>
            <a:r>
              <a:rPr lang="ru-RU" sz="1600" dirty="0">
                <a:solidFill>
                  <a:srgbClr val="D1282E"/>
                </a:solidFill>
              </a:rPr>
              <a:t>)</a:t>
            </a:r>
            <a:br>
              <a:rPr lang="ru-RU" sz="1600" dirty="0">
                <a:solidFill>
                  <a:srgbClr val="D1282E"/>
                </a:solidFill>
              </a:rPr>
            </a:br>
            <a:r>
              <a:rPr lang="ru-RU" sz="1600" dirty="0">
                <a:solidFill>
                  <a:srgbClr val="D1282E"/>
                </a:solidFill>
              </a:rPr>
              <a:t/>
            </a:r>
            <a:br>
              <a:rPr lang="ru-RU" sz="1600" dirty="0">
                <a:solidFill>
                  <a:srgbClr val="D1282E"/>
                </a:solidFill>
              </a:rPr>
            </a:br>
            <a:r>
              <a:rPr lang="ru-RU" sz="1600" dirty="0">
                <a:solidFill>
                  <a:srgbClr val="D1282E"/>
                </a:solidFill>
              </a:rPr>
              <a:t>Кабинет </a:t>
            </a:r>
            <a:r>
              <a:rPr lang="ru-RU" sz="1600" dirty="0" smtClean="0">
                <a:solidFill>
                  <a:srgbClr val="D1282E"/>
                </a:solidFill>
              </a:rPr>
              <a:t>биологии</a:t>
            </a:r>
            <a:endParaRPr lang="ru-RU" dirty="0"/>
          </a:p>
        </p:txBody>
      </p:sp>
      <p:pic>
        <p:nvPicPr>
          <p:cNvPr id="12290" name="Picture 2" descr="C:\Users\Baranova\Desktop\Баранова\Точка роста\Точка роста 2021\фото\фото кабинетов август 2021\биология\unPYv9VByd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Baranova\Desktop\Баранова\Точка роста\Точка роста 2021\фото\3 сентября 2021\ТР гимназия г. Слободского Биолог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00806"/>
            <a:ext cx="3960440" cy="278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aranova\Desktop\Баранова\Точка роста\Точка роста 2021\фото\Открытие химия 7 сентября 2021\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0621"/>
            <a:ext cx="3163841" cy="177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Baranova\Desktop\Баранова\атрибуты и символы гимназии\эмблема гимназии\эмблема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1700808"/>
            <a:ext cx="1584176" cy="15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56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2718"/>
            <a:ext cx="5996880" cy="137160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Ход ремонтных работ</a:t>
            </a:r>
            <a:br>
              <a:rPr lang="ru-RU" sz="1800" dirty="0" smtClean="0"/>
            </a:br>
            <a:r>
              <a:rPr lang="ru-RU" sz="1800" dirty="0" smtClean="0"/>
              <a:t>кабинет биологии</a:t>
            </a:r>
            <a:endParaRPr lang="ru-RU" sz="1800" dirty="0"/>
          </a:p>
        </p:txBody>
      </p:sp>
      <p:pic>
        <p:nvPicPr>
          <p:cNvPr id="10242" name="Picture 2" descr="C:\Users\Baranova\Desktop\Баранова\Точка роста\Точка роста 2021\фото\ход работ\биология\bwuAblgE78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3292475" cy="246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Baranova\Desktop\Баранова\Точка роста\Точка роста 2021\фото\ход работ\биология\6uBbdEkE6c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76672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Baranova\Desktop\Баранова\Точка роста\Точка роста 2021\фото\ход работ\биология\UPQybqFjgE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44947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151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2718"/>
            <a:ext cx="6068888" cy="13716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Кабинет биологии </a:t>
            </a:r>
            <a:br>
              <a:rPr lang="ru-RU" sz="2000" dirty="0" smtClean="0"/>
            </a:br>
            <a:r>
              <a:rPr lang="ru-RU" sz="2000" dirty="0" smtClean="0"/>
              <a:t>до начала работ</a:t>
            </a:r>
            <a:endParaRPr lang="ru-RU" sz="2000" dirty="0"/>
          </a:p>
        </p:txBody>
      </p:sp>
      <p:pic>
        <p:nvPicPr>
          <p:cNvPr id="9218" name="Picture 2" descr="C:\Users\Baranova\Desktop\Баранова\Точка роста\Точка роста 2021\фото\до начала работ\биология №7\gEM4FJ7vAm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4340373" cy="325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460633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Users\Baranova\Desktop\Баранова\Точка роста\Точка роста 2021\фото\до начала работ\биология №7\l4o1u8ZNjc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8"/>
          <a:stretch/>
        </p:blipFill>
        <p:spPr bwMode="auto">
          <a:xfrm>
            <a:off x="2212743" y="4765183"/>
            <a:ext cx="3744416" cy="209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22.userapi.com/impg/_0h2Ia02PFUUZ52Q28rOKgxZI5PxCObetZ0PsQ/tJFR8htttyI.jpg?size=810x1080&amp;quality=96&amp;sign=e34c343d1644c0a302f3f5509fbcc4e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12976"/>
            <a:ext cx="2664296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268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Baranova\Desktop\Баранова\атрибуты и символы гимназии\эмблема гимназии\эмблем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9203"/>
            <a:ext cx="1120735" cy="108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Baranova\Desktop\Баранова\Точка роста\Точка роста 2021\фото\Открытие химия 7 сентября 2021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782" y="5044553"/>
            <a:ext cx="3163841" cy="177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-МФУ</a:t>
            </a:r>
          </a:p>
          <a:p>
            <a:r>
              <a:rPr lang="ru-RU" dirty="0" smtClean="0"/>
              <a:t>- Ноутбуки (для учителя)</a:t>
            </a:r>
          </a:p>
          <a:p>
            <a:r>
              <a:rPr lang="ru-RU" dirty="0" smtClean="0"/>
              <a:t>- Посуда и оборудование для ученических опытов</a:t>
            </a:r>
          </a:p>
          <a:p>
            <a:r>
              <a:rPr lang="ru-RU" dirty="0" smtClean="0"/>
              <a:t>(например,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Набор чашек Петри;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Набор </a:t>
            </a:r>
            <a:r>
              <a:rPr lang="ru-RU" dirty="0" err="1" smtClean="0"/>
              <a:t>препаровальных</a:t>
            </a:r>
            <a:r>
              <a:rPr lang="ru-RU" dirty="0" smtClean="0"/>
              <a:t> инструментов (игла угловая, игла </a:t>
            </a:r>
            <a:r>
              <a:rPr lang="ru-RU" dirty="0" err="1" smtClean="0"/>
              <a:t>препоравальная</a:t>
            </a:r>
            <a:r>
              <a:rPr lang="ru-RU" dirty="0" smtClean="0"/>
              <a:t> прямая, ножницы, пинцет, скальпель хирургический);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Ложка для сжигания веществ;</a:t>
            </a:r>
          </a:p>
          <a:p>
            <a:pPr marL="285750" indent="-285750">
              <a:buFontTx/>
              <a:buChar char="-"/>
            </a:pPr>
            <a:r>
              <a:rPr lang="ru-RU" dirty="0"/>
              <a:t>и</a:t>
            </a:r>
            <a:r>
              <a:rPr lang="ru-RU" dirty="0" smtClean="0"/>
              <a:t> т.д.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  <a:spcAft>
                <a:spcPts val="600"/>
              </a:spcAft>
            </a:pPr>
            <a:r>
              <a:rPr lang="ru-RU" sz="2000" b="1" cap="none" spc="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Оборудование для Центра «Точка РОСТА»</a:t>
            </a:r>
            <a:br>
              <a:rPr lang="ru-RU" sz="2000" b="1" cap="none" spc="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Baranova\Desktop\Баранова\Точка роста\Точка роста 2021\оборудование\спецификация лаб посуда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52736"/>
            <a:ext cx="5032407" cy="40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Baranova\Desktop\Баранова\Точка роста\Точка роста 2021\оборудование\gI8wkR2RHK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25" y="4526928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1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Baranova\Desktop\Баранова\Точка роста\Точка роста 2021\фото\Открытие химия 7 сентября 2021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048816"/>
            <a:ext cx="3163841" cy="177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52718"/>
            <a:ext cx="5780856" cy="756002"/>
          </a:xfrm>
        </p:spPr>
        <p:txBody>
          <a:bodyPr>
            <a:normAutofit fontScale="90000"/>
          </a:bodyPr>
          <a:lstStyle/>
          <a:p>
            <a:r>
              <a:rPr lang="ru-RU" sz="2000" b="1" cap="none" spc="0" dirty="0">
                <a:solidFill>
                  <a:srgbClr val="FF0000"/>
                </a:solidFill>
                <a:latin typeface="Arial"/>
              </a:rPr>
              <a:t>Оборудование для Центра «Точка РОСТА»</a:t>
            </a:r>
            <a:br>
              <a:rPr lang="ru-RU" sz="2000" b="1" cap="none" spc="0" dirty="0">
                <a:solidFill>
                  <a:srgbClr val="FF0000"/>
                </a:solidFill>
                <a:latin typeface="Arial"/>
              </a:rPr>
            </a:br>
            <a:endParaRPr lang="ru-RU" dirty="0"/>
          </a:p>
        </p:txBody>
      </p:sp>
      <p:pic>
        <p:nvPicPr>
          <p:cNvPr id="14338" name="Picture 2" descr="C:\Users\Baranova\Desktop\Баранова\Точка роста\Точка роста 2021\оборудование\TjKWv_1_28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35429"/>
            <a:ext cx="3868539" cy="218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Baranova\Desktop\Баранова\Точка роста\Точка роста 2021\оборудование\Z3TvzZLOGS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216" y="2996952"/>
            <a:ext cx="446808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Baranova\Desktop\Баранова\Точка роста\Точка роста 2021\оборудование\bkcTLnOB7U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254794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5" y="764704"/>
            <a:ext cx="33843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ХИМИЧЕСКИЕ РЕАКТИВЫ</a:t>
            </a:r>
          </a:p>
          <a:p>
            <a:r>
              <a:rPr lang="ru-RU" sz="1600" b="1" dirty="0" smtClean="0"/>
              <a:t>(стоимость комплекта </a:t>
            </a:r>
          </a:p>
          <a:p>
            <a:r>
              <a:rPr lang="ru-RU" sz="1600" b="1" dirty="0" smtClean="0"/>
              <a:t>25,2 тыс. руб.)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51920" y="4797152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 Кислоты</a:t>
            </a:r>
          </a:p>
          <a:p>
            <a:r>
              <a:rPr lang="ru-RU" b="1" dirty="0" smtClean="0"/>
              <a:t>         Гидроксиды</a:t>
            </a:r>
          </a:p>
          <a:p>
            <a:r>
              <a:rPr lang="ru-RU" b="1" dirty="0" smtClean="0"/>
              <a:t>       Оксиды металлов</a:t>
            </a:r>
          </a:p>
          <a:p>
            <a:r>
              <a:rPr lang="ru-RU" b="1" dirty="0" smtClean="0"/>
              <a:t>       Металлы </a:t>
            </a:r>
          </a:p>
          <a:p>
            <a:r>
              <a:rPr lang="ru-RU" b="1" dirty="0" smtClean="0"/>
              <a:t>       Углеводороды </a:t>
            </a:r>
          </a:p>
          <a:p>
            <a:r>
              <a:rPr lang="ru-RU" b="1" dirty="0" smtClean="0"/>
              <a:t>       и т.д.</a:t>
            </a:r>
          </a:p>
          <a:p>
            <a:r>
              <a:rPr lang="ru-RU" b="1" dirty="0" smtClean="0"/>
              <a:t>       Всего 19 наборов</a:t>
            </a:r>
            <a:endParaRPr lang="ru-RU" b="1" dirty="0"/>
          </a:p>
        </p:txBody>
      </p:sp>
      <p:pic>
        <p:nvPicPr>
          <p:cNvPr id="12" name="Picture 5" descr="C:\Users\Baranova\Desktop\Баранова\атрибуты и символы гимназии\эмблема гимназии\эмблема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" y="5573277"/>
            <a:ext cx="1128740" cy="109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586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Обеспечено нормативное безопасное хранение химических веществ, реактивов.</a:t>
            </a:r>
          </a:p>
          <a:p>
            <a:r>
              <a:rPr lang="ru-RU" dirty="0" smtClean="0"/>
              <a:t>Закуплен специализированный  противопожарный шкаф</a:t>
            </a:r>
          </a:p>
          <a:p>
            <a:r>
              <a:rPr lang="ru-RU" dirty="0" smtClean="0"/>
              <a:t>(стоимость 52 тыс. руб.)</a:t>
            </a:r>
          </a:p>
          <a:p>
            <a:endParaRPr lang="ru-RU" dirty="0"/>
          </a:p>
          <a:p>
            <a:r>
              <a:rPr lang="ru-RU" dirty="0" smtClean="0"/>
              <a:t>Требование к помещениям «Точки роста»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338936" cy="133206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Лаборантская кабинета химии</a:t>
            </a:r>
            <a:endParaRPr lang="ru-RU" sz="2800" dirty="0"/>
          </a:p>
        </p:txBody>
      </p:sp>
      <p:pic>
        <p:nvPicPr>
          <p:cNvPr id="1026" name="Picture 2" descr="C:\Users\Baranova\Desktop\Баранова\Точка роста\Точка роста 2021\шкаф для реактивов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640"/>
            <a:ext cx="3030693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aranova\Desktop\Баранова\Точка роста\Точка роста 2021\шкаф для реактивов.jp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2976"/>
            <a:ext cx="2808312" cy="348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760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ranova\Desktop\Баранова\Точка роста\Точка роста 2021\фото\Открытие химия 7 сентября 2021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156"/>
            <a:ext cx="2339752" cy="131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Оборудование для лабораторных работ и ученических опытов (на базе комплектов ОГЭ)</a:t>
            </a:r>
          </a:p>
          <a:p>
            <a:r>
              <a:rPr lang="ru-RU" dirty="0" smtClean="0"/>
              <a:t>(Стоимость комплекта </a:t>
            </a:r>
          </a:p>
          <a:p>
            <a:r>
              <a:rPr lang="ru-RU" dirty="0" smtClean="0"/>
              <a:t>340 тыс. руб.)</a:t>
            </a:r>
          </a:p>
          <a:p>
            <a:endParaRPr lang="ru-RU" dirty="0"/>
          </a:p>
          <a:p>
            <a:r>
              <a:rPr lang="ru-RU" dirty="0" smtClean="0"/>
              <a:t>Образовательный конструктор для практики блочного программирования с комплектом датчиков</a:t>
            </a:r>
          </a:p>
          <a:p>
            <a:pPr lvl="0"/>
            <a:r>
              <a:rPr lang="ru-RU" dirty="0">
                <a:solidFill>
                  <a:srgbClr val="000000"/>
                </a:solidFill>
              </a:rPr>
              <a:t>(Стоимость комплекта </a:t>
            </a:r>
          </a:p>
          <a:p>
            <a:pPr lvl="0"/>
            <a:r>
              <a:rPr lang="ru-RU" dirty="0" smtClean="0">
                <a:solidFill>
                  <a:srgbClr val="000000"/>
                </a:solidFill>
              </a:rPr>
              <a:t>96,9 </a:t>
            </a:r>
            <a:r>
              <a:rPr lang="ru-RU" dirty="0">
                <a:solidFill>
                  <a:srgbClr val="000000"/>
                </a:solidFill>
              </a:rPr>
              <a:t>тыс. руб.)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cap="none" spc="0" dirty="0">
                <a:solidFill>
                  <a:srgbClr val="FF0000"/>
                </a:solidFill>
                <a:latin typeface="Arial"/>
              </a:rPr>
              <a:t>Оборудование для Центра «Точка РОСТА»</a:t>
            </a:r>
            <a:br>
              <a:rPr lang="ru-RU" sz="1800" b="1" cap="none" spc="0" dirty="0">
                <a:solidFill>
                  <a:srgbClr val="FF0000"/>
                </a:solidFill>
                <a:latin typeface="Arial"/>
              </a:rPr>
            </a:br>
            <a:endParaRPr lang="ru-RU" dirty="0"/>
          </a:p>
        </p:txBody>
      </p:sp>
      <p:pic>
        <p:nvPicPr>
          <p:cNvPr id="15362" name="Picture 2" descr="C:\Users\Baranova\Desktop\Баранова\Точка роста\Точка роста 2021\оборудование\c-gm5_Kr4Uc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752"/>
            <a:ext cx="4104456" cy="308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Baranova\Desktop\Баранова\Точка роста\Точка роста 2021\оборудование\kMPG9QFakB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45024"/>
            <a:ext cx="3888432" cy="291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Baranova\Desktop\Баранова\атрибуты и символы гимназии\эмблема гимназии\эмблема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776" y="5445224"/>
            <a:ext cx="12606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084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Образовательный набор по механике, </a:t>
            </a:r>
            <a:r>
              <a:rPr lang="ru-RU" dirty="0" err="1" smtClean="0"/>
              <a:t>мехатронике</a:t>
            </a:r>
            <a:r>
              <a:rPr lang="ru-RU" dirty="0" smtClean="0"/>
              <a:t> и робототехнике </a:t>
            </a:r>
          </a:p>
          <a:p>
            <a:r>
              <a:rPr lang="ru-RU" dirty="0" smtClean="0"/>
              <a:t>(стоимость комплекта </a:t>
            </a:r>
          </a:p>
          <a:p>
            <a:r>
              <a:rPr lang="ru-RU" dirty="0" smtClean="0"/>
              <a:t>112, 9 тыс. руб.)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cap="none" spc="0" dirty="0">
                <a:solidFill>
                  <a:srgbClr val="FF0000"/>
                </a:solidFill>
                <a:latin typeface="Arial"/>
              </a:rPr>
              <a:t>Оборудование для Центра «Точка РОСТА»</a:t>
            </a:r>
            <a:br>
              <a:rPr lang="ru-RU" sz="1800" b="1" cap="none" spc="0" dirty="0">
                <a:solidFill>
                  <a:srgbClr val="FF0000"/>
                </a:solidFill>
                <a:latin typeface="Arial"/>
              </a:rPr>
            </a:br>
            <a:endParaRPr lang="ru-RU" dirty="0"/>
          </a:p>
        </p:txBody>
      </p:sp>
      <p:pic>
        <p:nvPicPr>
          <p:cNvPr id="16386" name="Picture 2" descr="C:\Users\Baranova\Desktop\Баранова\Точка роста\Точка роста 2021\оборудование\cjQSB_2MjzY (1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" t="13057" r="-1851" b="-501"/>
          <a:stretch/>
        </p:blipFill>
        <p:spPr bwMode="auto">
          <a:xfrm>
            <a:off x="5548595" y="3488315"/>
            <a:ext cx="2141602" cy="32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Baranova\Desktop\Баранова\Точка роста\Точка роста 2021\оборудование\EDGZx_6X2g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78" r="-4411" b="26697"/>
          <a:stretch/>
        </p:blipFill>
        <p:spPr bwMode="auto">
          <a:xfrm>
            <a:off x="5580112" y="260648"/>
            <a:ext cx="3253733" cy="376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" t="9467" r="12795"/>
          <a:stretch/>
        </p:blipFill>
        <p:spPr bwMode="auto">
          <a:xfrm>
            <a:off x="251520" y="3470362"/>
            <a:ext cx="4837116" cy="312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Baranova\Desktop\Баранова\Точка роста\Точка роста 2021\фото\Открытие химия 7 сентября 2021\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40963"/>
            <a:ext cx="2191295" cy="123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Baranova\Desktop\Баранова\атрибуты и символы гимназии\эмблема гимназии\эмблема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51" y="5563753"/>
            <a:ext cx="1064593" cy="103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08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aranova\Desktop\Баранова\Точка роста\Точка роста 2021\фото\Открытие химия 7 сентября 2021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078339"/>
            <a:ext cx="3163841" cy="177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779096" cy="1371600"/>
          </a:xfrm>
        </p:spPr>
        <p:txBody>
          <a:bodyPr/>
          <a:lstStyle/>
          <a:p>
            <a:r>
              <a:rPr lang="ru-RU" dirty="0" smtClean="0"/>
              <a:t>С 1 сентября 2021 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/>
                <a:ea typeface="Times New Roman"/>
              </a:rPr>
              <a:t>Центры создаются в  </a:t>
            </a:r>
            <a:r>
              <a:rPr lang="ru-RU" dirty="0">
                <a:latin typeface="Times New Roman"/>
                <a:ea typeface="Times New Roman"/>
              </a:rPr>
              <a:t>целях обеспечения реализации федерального проекта «Современная школа» национального проекта «Образование</a:t>
            </a:r>
            <a:r>
              <a:rPr lang="ru-RU" dirty="0" smtClean="0">
                <a:latin typeface="Times New Roman"/>
                <a:ea typeface="Times New Roman"/>
              </a:rPr>
              <a:t>».</a:t>
            </a:r>
          </a:p>
          <a:p>
            <a:r>
              <a:rPr lang="ru-RU" dirty="0" smtClean="0">
                <a:latin typeface="Times New Roman"/>
                <a:ea typeface="Times New Roman"/>
              </a:rPr>
              <a:t>Задачи Центра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совершенствование условий для повышения качества образования в общеобразовательных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организациях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;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расширение возможностей обучающихся в освоении учебных предметов и программ дополнительного образования естественно-научной и технологической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направленностей;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практическую отработку учебного материала по учебным предметам «физика», «химия», «биология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».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endParaRPr lang="ru-RU" dirty="0" smtClean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5" name="Picture 5" descr="C:\Users\Baranova\Desktop\Баранова\атрибуты и символы гимназии\эмблема гимназии\эмблем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8640"/>
            <a:ext cx="1584176" cy="15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0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aranova\Desktop\Баранова\Точка роста\Точка роста 2021\фото\Открытие химия 7 сентября 2021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" y="5409346"/>
            <a:ext cx="2575384" cy="144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65628" y="692696"/>
            <a:ext cx="3384376" cy="510003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Цифровая лаборатория для школьников </a:t>
            </a:r>
          </a:p>
          <a:p>
            <a:r>
              <a:rPr lang="ru-RU" dirty="0" smtClean="0"/>
              <a:t>(стоимость комплекта </a:t>
            </a:r>
          </a:p>
          <a:p>
            <a:r>
              <a:rPr lang="ru-RU" dirty="0" smtClean="0"/>
              <a:t>591, 8 тыс. руб.</a:t>
            </a:r>
          </a:p>
          <a:p>
            <a:r>
              <a:rPr lang="ru-RU" dirty="0" smtClean="0"/>
              <a:t>Программное обеспечение,</a:t>
            </a:r>
          </a:p>
          <a:p>
            <a:r>
              <a:rPr lang="ru-RU" dirty="0" smtClean="0"/>
              <a:t>Датчики (электропроводности раствора, кислотности раствора, движения, температуры, давления, </a:t>
            </a:r>
          </a:p>
          <a:p>
            <a:r>
              <a:rPr lang="ru-RU" dirty="0" smtClean="0"/>
              <a:t>Датчик-</a:t>
            </a:r>
            <a:r>
              <a:rPr lang="ru-RU" dirty="0" err="1" smtClean="0"/>
              <a:t>вольтиметр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Весы электронные, </a:t>
            </a:r>
          </a:p>
          <a:p>
            <a:r>
              <a:rPr lang="ru-RU" dirty="0" smtClean="0"/>
              <a:t>цифровой микроскоп, </a:t>
            </a:r>
          </a:p>
          <a:p>
            <a:r>
              <a:rPr lang="ru-RU" dirty="0" smtClean="0"/>
              <a:t>Наборы для изготовления микропрепаратов,</a:t>
            </a:r>
          </a:p>
          <a:p>
            <a:r>
              <a:rPr lang="ru-RU" dirty="0" smtClean="0"/>
              <a:t>Микропрепараты,</a:t>
            </a:r>
          </a:p>
          <a:p>
            <a:r>
              <a:rPr lang="ru-RU" dirty="0" smtClean="0"/>
              <a:t>Комплекты сопутствующих элементов для опытов по темам (например, резисторы, катушка-моток, зажимы, соединительные провода, электродвигатель, электроды и т.д.)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52718"/>
            <a:ext cx="5780856" cy="1116042"/>
          </a:xfrm>
        </p:spPr>
        <p:txBody>
          <a:bodyPr/>
          <a:lstStyle/>
          <a:p>
            <a:r>
              <a:rPr lang="ru-RU" sz="1800" b="1" cap="none" spc="0" dirty="0">
                <a:solidFill>
                  <a:srgbClr val="FF0000"/>
                </a:solidFill>
                <a:latin typeface="Arial"/>
              </a:rPr>
              <a:t>Оборудование для Центра «Точка РОСТА»</a:t>
            </a:r>
            <a:br>
              <a:rPr lang="ru-RU" sz="1800" b="1" cap="none" spc="0" dirty="0">
                <a:solidFill>
                  <a:srgbClr val="FF0000"/>
                </a:solidFill>
                <a:latin typeface="Arial"/>
              </a:rPr>
            </a:br>
            <a:endParaRPr lang="ru-RU" dirty="0"/>
          </a:p>
        </p:txBody>
      </p:sp>
      <p:pic>
        <p:nvPicPr>
          <p:cNvPr id="17410" name="Picture 2" descr="C:\Users\Baranova\Desktop\Баранова\Точка роста\Точка роста 2021\оборудование\dF5VYFI1bA4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235119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Baranova\Desktop\Баранова\Точка роста\Точка роста 2021\оборудование\9Mt-aGMJNr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81128"/>
            <a:ext cx="3486520" cy="196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Baranova\Desktop\Баранова\Точка роста\Точка роста 2021\оборудование\wiPyhQrR6G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24944"/>
            <a:ext cx="2952328" cy="166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Baranova\Desktop\Баранова\Точка роста\Точка роста 2021\оборудование\DnQWceiHGn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85" y="692696"/>
            <a:ext cx="306383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Baranova\Desktop\Баранова\Точка роста\Точка роста 2021\оборудование\GTObW2cO5-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6" t="5893" r="21063"/>
          <a:stretch/>
        </p:blipFill>
        <p:spPr bwMode="auto">
          <a:xfrm>
            <a:off x="3478143" y="4941168"/>
            <a:ext cx="1926282" cy="162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Baranova\Desktop\Баранова\атрибуты и символы гимназии\эмблема гимназии\эмблема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623439"/>
            <a:ext cx="973031" cy="9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556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52718"/>
            <a:ext cx="6068888" cy="75600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Подготовка учителей и администрации гимназии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sz="half" idx="2"/>
          </p:nvPr>
        </p:nvSpPr>
        <p:spPr>
          <a:xfrm>
            <a:off x="5436096" y="836712"/>
            <a:ext cx="3240360" cy="5264051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Руководитель центра "Точка роста" естественно-научной и технологической направленностей МКОУ гимназии г. Слободского – </a:t>
            </a:r>
            <a:r>
              <a:rPr lang="ru-RU" dirty="0" err="1"/>
              <a:t>Пахтусова</a:t>
            </a:r>
            <a:r>
              <a:rPr lang="ru-RU" dirty="0"/>
              <a:t> Наталья Геннадьевна, заместитель директора по УВР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Все педагоги прошли </a:t>
            </a:r>
            <a:r>
              <a:rPr lang="ru-RU" dirty="0" smtClean="0"/>
              <a:t>специальную курсовую </a:t>
            </a:r>
            <a:r>
              <a:rPr lang="ru-RU" dirty="0"/>
              <a:t>подготовку ФГАОУ ДПО «Академия </a:t>
            </a:r>
            <a:r>
              <a:rPr lang="ru-RU" dirty="0" err="1"/>
              <a:t>Минпросвещения</a:t>
            </a:r>
            <a:r>
              <a:rPr lang="ru-RU" dirty="0"/>
              <a:t> </a:t>
            </a:r>
            <a:r>
              <a:rPr lang="ru-RU" dirty="0" smtClean="0"/>
              <a:t>России», курсовую подготовку в Институте развития Кировской области, обеспечены методической литературой.</a:t>
            </a:r>
          </a:p>
          <a:p>
            <a:r>
              <a:rPr lang="ru-RU" dirty="0" smtClean="0"/>
              <a:t>Изучается опыт коллег других регионов.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95536" y="1340768"/>
            <a:ext cx="4526984" cy="4759995"/>
          </a:xfrm>
        </p:spPr>
        <p:txBody>
          <a:bodyPr>
            <a:normAutofit fontScale="55000" lnSpcReduction="20000"/>
          </a:bodyPr>
          <a:lstStyle/>
          <a:p>
            <a:r>
              <a:rPr lang="ru-RU" sz="3300" dirty="0" smtClean="0"/>
              <a:t>Педагоги Центра «Точка роста» гимназии</a:t>
            </a:r>
          </a:p>
          <a:p>
            <a:r>
              <a:rPr lang="ru-RU" sz="3300" dirty="0" smtClean="0"/>
              <a:t>Будин Олег Александрович (биология)</a:t>
            </a:r>
          </a:p>
          <a:p>
            <a:r>
              <a:rPr lang="ru-RU" sz="3300" dirty="0" smtClean="0"/>
              <a:t>Пушкарева </a:t>
            </a:r>
            <a:r>
              <a:rPr lang="ru-RU" sz="3300" dirty="0"/>
              <a:t>Т</a:t>
            </a:r>
            <a:r>
              <a:rPr lang="ru-RU" sz="3300" dirty="0" smtClean="0"/>
              <a:t>атьяна Юрьевна (химия)</a:t>
            </a:r>
          </a:p>
          <a:p>
            <a:r>
              <a:rPr lang="ru-RU" sz="3300" dirty="0" smtClean="0"/>
              <a:t>Суслов Анатолий Дмитриевич</a:t>
            </a:r>
          </a:p>
          <a:p>
            <a:r>
              <a:rPr lang="ru-RU" sz="3300" dirty="0" smtClean="0"/>
              <a:t>(физика)</a:t>
            </a:r>
          </a:p>
          <a:p>
            <a:r>
              <a:rPr lang="ru-RU" sz="3300" dirty="0" smtClean="0"/>
              <a:t>Серебрякова Ирина Михайловна</a:t>
            </a:r>
          </a:p>
          <a:p>
            <a:r>
              <a:rPr lang="ru-RU" sz="3300" dirty="0" smtClean="0"/>
              <a:t>(физика)</a:t>
            </a:r>
          </a:p>
          <a:p>
            <a:endParaRPr lang="ru-RU" dirty="0"/>
          </a:p>
        </p:txBody>
      </p:sp>
      <p:pic>
        <p:nvPicPr>
          <p:cNvPr id="19459" name="Picture 3" descr="C:\Users\Baranova\Desktop\Баранова\Точка роста\Точка роста 2021\оборудование\Ser6SHuMEC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1" r="11066" b="8722"/>
          <a:stretch/>
        </p:blipFill>
        <p:spPr bwMode="auto">
          <a:xfrm>
            <a:off x="395536" y="4354951"/>
            <a:ext cx="1512168" cy="224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Baranova\Desktop\Баранова\Точка роста\Точка роста 2021\оборудование\MH-S3uiXJf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484" y="4403103"/>
            <a:ext cx="1686062" cy="215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Baranova\Desktop\Баранова\Точка роста\Точка роста 2021\фото\Открытие химия 7 сентября 2021\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038410"/>
            <a:ext cx="3163841" cy="177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Baranova\Desktop\Баранова\Точка роста\Точка роста 2021\оборудование\NFkMOumHxn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546" y="4900735"/>
            <a:ext cx="2246492" cy="170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Baranova\Desktop\Баранова\атрибуты и символы гимназии\эмблема гимназии\эмблема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8667"/>
            <a:ext cx="920544" cy="89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81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На сайте гимназии </a:t>
            </a:r>
          </a:p>
          <a:p>
            <a:r>
              <a:rPr lang="en-US" dirty="0">
                <a:solidFill>
                  <a:srgbClr val="FF0000"/>
                </a:solidFill>
                <a:hlinkClick r:id="rId2"/>
              </a:rPr>
              <a:t>https://gimslob.ru</a:t>
            </a:r>
            <a:r>
              <a:rPr lang="en-US" dirty="0" smtClean="0">
                <a:solidFill>
                  <a:srgbClr val="FF0000"/>
                </a:solidFill>
                <a:hlinkClick r:id="rId2"/>
              </a:rPr>
              <a:t>/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52718"/>
            <a:ext cx="5780856" cy="75600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Нормативные документы Центра «Точка роста»</a:t>
            </a:r>
            <a:endParaRPr lang="ru-RU" sz="2000" dirty="0"/>
          </a:p>
        </p:txBody>
      </p:sp>
      <p:pic>
        <p:nvPicPr>
          <p:cNvPr id="18434" name="Picture 2" descr="C:\Users\Baranova\Desktop\11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189" y="991154"/>
            <a:ext cx="5111750" cy="125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Baranova\Desktop\1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3887"/>
          <a:stretch/>
        </p:blipFill>
        <p:spPr bwMode="auto">
          <a:xfrm>
            <a:off x="539552" y="2276872"/>
            <a:ext cx="8038142" cy="242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5148064" y="2276872"/>
            <a:ext cx="2952328" cy="10584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6" name="Picture 4" descr="C:\Users\Baranova\Desktop\12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89" y="3861048"/>
            <a:ext cx="5256584" cy="27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Baranova\Desktop\Баранова\Точка роста\Точка роста 2021\фото\Открытие химия 7 сентября 2021\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701" y="4941168"/>
            <a:ext cx="3163841" cy="177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Baranova\Desktop\Баранова\атрибуты и символы гимназии\эмблема гимназии\эмблема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295" y="0"/>
            <a:ext cx="1020684" cy="99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455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Оборудование Центра «Точка роста» используется на уроках, кружках, занятиях </a:t>
            </a:r>
            <a:r>
              <a:rPr lang="ru-RU" sz="2400" dirty="0"/>
              <a:t>в</a:t>
            </a:r>
            <a:r>
              <a:rPr lang="ru-RU" sz="2400" dirty="0" smtClean="0"/>
              <a:t>неурочной деятельности</a:t>
            </a:r>
            <a:endParaRPr lang="ru-RU" sz="2400" dirty="0"/>
          </a:p>
        </p:txBody>
      </p:sp>
      <p:pic>
        <p:nvPicPr>
          <p:cNvPr id="20482" name="Picture 2" descr="C:\Users\Baranova\Desktop\Баранова\Точка роста\Точка роста 2021\yYEyCQSwgLc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3292475" cy="43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0"/>
            <a:ext cx="3163887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 descr="C:\Users\Baranova\Desktop\Баранова\Точка роста\Точка роста 2021\фото\Открытие химия 7 сентября 2021\YdzvqlBRqT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209116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Baranova\Desktop\Баранова\атрибуты и символы гимназии\эмблема гимназии\эмблема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941168"/>
            <a:ext cx="1584176" cy="15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918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Baranova\Desktop\Баранова\Точка роста\Точка роста 2021\фото\Открытие химия 7 сентября 2021\1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784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b="1" dirty="0" smtClean="0"/>
              <a:t>Гимназия г. Слободского</a:t>
            </a:r>
            <a:br>
              <a:rPr lang="ru-RU" sz="3200" b="1" dirty="0" smtClean="0"/>
            </a:br>
            <a:r>
              <a:rPr lang="ru-RU" sz="3200" b="1" dirty="0" smtClean="0"/>
              <a:t>Химическая лаборатория</a:t>
            </a:r>
            <a:endParaRPr lang="ru-RU" sz="3200" b="1" dirty="0"/>
          </a:p>
        </p:txBody>
      </p:sp>
      <p:pic>
        <p:nvPicPr>
          <p:cNvPr id="1026" name="Picture 2" descr="C:\Users\Baranova\Desktop\Баранова\Точка роста\Точка роста 2021\фото\Открытие химия 7 сентября 2021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59" y="36156"/>
            <a:ext cx="3163841" cy="177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aranova\Desktop\Баранова\атрибуты и символы гимназии\эмблема гимназии\эмблем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6" y="5283808"/>
            <a:ext cx="1584176" cy="15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Baranova\Desktop\Баранова\Точка роста\Точка роста 2021\фото\Открытие химия 7 сентября 2021\KSmka6pQWO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628800"/>
            <a:ext cx="437829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Baranova\Desktop\Баранова\Точка роста\Точка роста 2021\фото\Открытие химия 7 сентября 2021\KTS_k0FN59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6832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99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marL="0" indent="0" algn="ctr">
              <a:buNone/>
            </a:pPr>
            <a:r>
              <a:rPr lang="ru-RU" sz="4000" b="1" dirty="0" smtClean="0"/>
              <a:t>Мы в начале интересного пути!</a:t>
            </a:r>
          </a:p>
          <a:p>
            <a:pPr marL="0" indent="0" algn="ctr">
              <a:buNone/>
            </a:pPr>
            <a:endParaRPr lang="ru-RU" sz="4000" b="1" dirty="0" smtClean="0"/>
          </a:p>
          <a:p>
            <a:pPr marL="0" indent="0" algn="ctr">
              <a:buNone/>
            </a:pPr>
            <a:r>
              <a:rPr lang="ru-RU" sz="4000" b="1" dirty="0" smtClean="0"/>
              <a:t>Спасибо за внимание!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8640"/>
            <a:ext cx="15843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799"/>
            <a:ext cx="3163887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977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aranova\Desktop\Баранова\Точка роста\Точка роста 2021\фото\Открытие химия 7 сентября 2021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70"/>
            <a:ext cx="3163841" cy="177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2718"/>
            <a:ext cx="6624736" cy="90001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Организационная работа по созданию Центра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ru-RU" dirty="0" smtClean="0"/>
              <a:t>Подготовка (ремонт и оснащение) учебных помещений (классов):</a:t>
            </a:r>
          </a:p>
          <a:p>
            <a:r>
              <a:rPr lang="ru-RU" dirty="0" smtClean="0"/>
              <a:t>Ремонт финансировался из местного бюджета.</a:t>
            </a:r>
          </a:p>
          <a:p>
            <a:r>
              <a:rPr lang="ru-RU" dirty="0" smtClean="0"/>
              <a:t>Капитально отремонтировано 3 учебных кабинета (физики, химии, биологии). Гимназии выделено на данные работы 1358 тыс. руб.</a:t>
            </a:r>
          </a:p>
          <a:p>
            <a:r>
              <a:rPr lang="ru-RU" dirty="0" smtClean="0"/>
              <a:t>Областной бюджет профинансировал дополнительно к городским средствам 300 тыс. руб. (мебель, спец. шкаф для реактивов, доп. </a:t>
            </a:r>
            <a:r>
              <a:rPr lang="ru-RU" dirty="0" smtClean="0"/>
              <a:t>ремонт</a:t>
            </a:r>
            <a:r>
              <a:rPr lang="ru-RU" dirty="0" smtClean="0"/>
              <a:t>)</a:t>
            </a:r>
          </a:p>
          <a:p>
            <a:r>
              <a:rPr lang="ru-RU" dirty="0" smtClean="0"/>
              <a:t>2. Оснащение учебным оборудованием. Оборудование закуплено министерством образования Кировской области на федеральные средства.</a:t>
            </a:r>
          </a:p>
          <a:p>
            <a:r>
              <a:rPr lang="ru-RU" dirty="0" smtClean="0"/>
              <a:t>2. Формирование нормативной базы работы Центра.</a:t>
            </a:r>
          </a:p>
          <a:p>
            <a:r>
              <a:rPr lang="ru-RU" dirty="0" smtClean="0"/>
              <a:t>3. Подготовка кадров гимназии для работы в обновленных условиях.</a:t>
            </a:r>
            <a:endParaRPr lang="ru-RU" dirty="0"/>
          </a:p>
        </p:txBody>
      </p:sp>
      <p:pic>
        <p:nvPicPr>
          <p:cNvPr id="5" name="Picture 5" descr="C:\Users\Baranova\Desktop\Баранова\атрибуты и символы гимназии\эмблема гимназии\эмблем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000" y="5611571"/>
            <a:ext cx="1129085" cy="109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491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Baranova\Desktop\Баранова\Точка роста\Точка роста 2021\фото\Открытие химия 7 сентября 2021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0"/>
            <a:ext cx="2304254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>Капитальный ремонт кабинетов 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(по руководству о </a:t>
            </a:r>
            <a:r>
              <a:rPr lang="ru-RU" sz="2000" dirty="0" err="1" smtClean="0"/>
              <a:t>брендировании</a:t>
            </a:r>
            <a:r>
              <a:rPr lang="ru-RU" sz="2000" dirty="0" smtClean="0"/>
              <a:t>)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Кабинет химии</a:t>
            </a:r>
            <a:endParaRPr lang="ru-RU" sz="2000" dirty="0"/>
          </a:p>
        </p:txBody>
      </p:sp>
      <p:pic>
        <p:nvPicPr>
          <p:cNvPr id="1028" name="Picture 4" descr="C:\Users\Baranova\Desktop\Баранова\Точка роста\Точка роста 2021\pGbXsWk7-7Q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63480"/>
            <a:ext cx="3292475" cy="246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Baranova\Desktop\Баранова\атрибуты и символы гимназии\эмблема гимназии\эмблема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91" y="0"/>
            <a:ext cx="1054928" cy="102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aranova\Desktop\Баранова\Точка роста\Точка роста 2021\6DCTLQyuhL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aranova\Desktop\Баранова\Точка роста\Точка роста 2021\olUIYGbxO_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33056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aranova\Desktop\Баранова\Точка роста\Точка роста 2021\фото\3 сентября 2021\ТР гимназия г. Слободского Хим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53" y="4221088"/>
            <a:ext cx="3960440" cy="252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352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2718"/>
            <a:ext cx="6068888" cy="900018"/>
          </a:xfrm>
        </p:spPr>
        <p:txBody>
          <a:bodyPr/>
          <a:lstStyle/>
          <a:p>
            <a:r>
              <a:rPr lang="ru-RU" sz="2400" dirty="0">
                <a:solidFill>
                  <a:srgbClr val="D1282E"/>
                </a:solidFill>
              </a:rPr>
              <a:t>Ход ремонтных работ</a:t>
            </a:r>
            <a:br>
              <a:rPr lang="ru-RU" sz="2400" dirty="0">
                <a:solidFill>
                  <a:srgbClr val="D1282E"/>
                </a:solidFill>
              </a:rPr>
            </a:br>
            <a:r>
              <a:rPr lang="ru-RU" sz="2400" dirty="0">
                <a:solidFill>
                  <a:srgbClr val="D1282E"/>
                </a:solidFill>
              </a:rPr>
              <a:t>кабинет химии</a:t>
            </a:r>
            <a:endParaRPr lang="ru-RU" dirty="0"/>
          </a:p>
        </p:txBody>
      </p:sp>
      <p:pic>
        <p:nvPicPr>
          <p:cNvPr id="7171" name="Picture 3" descr="C:\Users\Baranova\Desktop\Баранова\Точка роста\Точка роста 2021\фото\ход работ\химия\nIRotgXXcR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292475" cy="43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Baranova\Desktop\Баранова\Точка роста\Точка роста 2021\фото\ход работ\химия\PPGLNXxQ6H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648"/>
            <a:ext cx="3168352" cy="562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Baranova\Desktop\Баранова\Точка роста\Точка роста 2021\фото\ход работ\химия\WslZtBR8vC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08920"/>
            <a:ext cx="291632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701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2718"/>
            <a:ext cx="8424936" cy="1044034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/>
              <a:t>Ход ремонтных работ</a:t>
            </a:r>
            <a:br>
              <a:rPr lang="ru-RU" sz="2400" dirty="0" smtClean="0"/>
            </a:br>
            <a:r>
              <a:rPr lang="ru-RU" sz="2400" dirty="0" smtClean="0"/>
              <a:t>кабинет химии</a:t>
            </a:r>
            <a:endParaRPr lang="ru-RU" sz="2400" dirty="0"/>
          </a:p>
        </p:txBody>
      </p:sp>
      <p:pic>
        <p:nvPicPr>
          <p:cNvPr id="2050" name="Picture 2" descr="C:\Users\Baranova\Desktop\Баранова\Точка роста\Точка роста 2021\XM6SNRCMj2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292475" cy="43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aranova\Desktop\Баранова\Точка роста\Точка роста 2021\V4etsHw8Deg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2"/>
            <a:ext cx="3292475" cy="246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Baranova\Desktop\Баранова\фото\2020-2021\ремонт лето 2021\-mIlvhP1OY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61048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Baranova\Desktop\Баранова\фото\2020-2021\ремонт лето 2021\CXAgu6Nu6b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75" y="2564904"/>
            <a:ext cx="313234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752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2718"/>
            <a:ext cx="5780856" cy="82801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Кабинет химии</a:t>
            </a:r>
            <a:br>
              <a:rPr lang="ru-RU" sz="2400" dirty="0" smtClean="0"/>
            </a:br>
            <a:r>
              <a:rPr lang="ru-RU" sz="2400" dirty="0" smtClean="0"/>
              <a:t>до начала работ</a:t>
            </a:r>
            <a:endParaRPr lang="ru-RU" sz="2400" dirty="0"/>
          </a:p>
        </p:txBody>
      </p:sp>
      <p:pic>
        <p:nvPicPr>
          <p:cNvPr id="8194" name="Picture 2" descr="C:\Users\Baranova\Desktop\Баранова\Точка роста\Точка роста 2021\фото\ход работ\химия\CdGe9FZPt7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292475" cy="43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Baranova\Desktop\Баранова\Точка роста\Точка роста 2021\фото\ход работ\химия\9u2wlchdZe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0648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Baranova\Desktop\Баранова\Точка роста\Точка роста 2021\фото\ход работ\химия\9wbCOiprvu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84984"/>
            <a:ext cx="24842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Baranova\Desktop\Баранова\фото\2019-2020\мтб май 2020\hegY1FywtK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1" b="10495"/>
          <a:stretch/>
        </p:blipFill>
        <p:spPr bwMode="auto">
          <a:xfrm>
            <a:off x="5868144" y="3177105"/>
            <a:ext cx="2844316" cy="352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149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>
                <a:solidFill>
                  <a:srgbClr val="D1282E"/>
                </a:solidFill>
              </a:rPr>
              <a:t>Капитальный ремонт кабинетов </a:t>
            </a:r>
            <a:br>
              <a:rPr lang="ru-RU" sz="1800" dirty="0">
                <a:solidFill>
                  <a:srgbClr val="D1282E"/>
                </a:solidFill>
              </a:rPr>
            </a:br>
            <a:r>
              <a:rPr lang="ru-RU" sz="1800" dirty="0">
                <a:solidFill>
                  <a:srgbClr val="D1282E"/>
                </a:solidFill>
              </a:rPr>
              <a:t/>
            </a:r>
            <a:br>
              <a:rPr lang="ru-RU" sz="1800" dirty="0">
                <a:solidFill>
                  <a:srgbClr val="D1282E"/>
                </a:solidFill>
              </a:rPr>
            </a:br>
            <a:r>
              <a:rPr lang="ru-RU" sz="1800" dirty="0">
                <a:solidFill>
                  <a:srgbClr val="D1282E"/>
                </a:solidFill>
              </a:rPr>
              <a:t>(по руководству о </a:t>
            </a:r>
            <a:r>
              <a:rPr lang="ru-RU" sz="1800" dirty="0" err="1">
                <a:solidFill>
                  <a:srgbClr val="D1282E"/>
                </a:solidFill>
              </a:rPr>
              <a:t>брендировании</a:t>
            </a:r>
            <a:r>
              <a:rPr lang="ru-RU" sz="1800" dirty="0">
                <a:solidFill>
                  <a:srgbClr val="D1282E"/>
                </a:solidFill>
              </a:rPr>
              <a:t>)</a:t>
            </a:r>
            <a:br>
              <a:rPr lang="ru-RU" sz="1800" dirty="0">
                <a:solidFill>
                  <a:srgbClr val="D1282E"/>
                </a:solidFill>
              </a:rPr>
            </a:br>
            <a:r>
              <a:rPr lang="ru-RU" sz="1800" dirty="0">
                <a:solidFill>
                  <a:srgbClr val="D1282E"/>
                </a:solidFill>
              </a:rPr>
              <a:t/>
            </a:r>
            <a:br>
              <a:rPr lang="ru-RU" sz="1800" dirty="0">
                <a:solidFill>
                  <a:srgbClr val="D1282E"/>
                </a:solidFill>
              </a:rPr>
            </a:br>
            <a:r>
              <a:rPr lang="ru-RU" sz="1800" dirty="0">
                <a:solidFill>
                  <a:srgbClr val="D1282E"/>
                </a:solidFill>
              </a:rPr>
              <a:t>Кабинет </a:t>
            </a:r>
            <a:r>
              <a:rPr lang="ru-RU" sz="1800" dirty="0" smtClean="0">
                <a:solidFill>
                  <a:srgbClr val="D1282E"/>
                </a:solidFill>
              </a:rPr>
              <a:t>физики</a:t>
            </a:r>
            <a:endParaRPr lang="ru-RU" dirty="0"/>
          </a:p>
        </p:txBody>
      </p:sp>
      <p:pic>
        <p:nvPicPr>
          <p:cNvPr id="4098" name="Picture 2" descr="C:\Users\Baranova\Desktop\Баранова\Точка роста\Точка роста 2021\Dqk5zdy0fH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8383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aranova\Desktop\Баранова\Точка роста\Точка роста 2021\3i9vN2cBoF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01008"/>
            <a:ext cx="4300587" cy="322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aranova\Desktop\Баранова\Точка роста\Точка роста 2021\фото\3 сентября 2021\diEBcAesmP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410875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Baranova\Desktop\Баранова\Точка роста\Точка роста 2021\фото\Открытие химия 7 сентября 2021\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13176"/>
            <a:ext cx="3163841" cy="177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Baranova\Desktop\Баранова\атрибуты и символы гимназии\эмблема гимназии\эмблема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939" y="20115"/>
            <a:ext cx="1187547" cy="115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8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52718"/>
            <a:ext cx="5708848" cy="972026"/>
          </a:xfrm>
        </p:spPr>
        <p:txBody>
          <a:bodyPr/>
          <a:lstStyle/>
          <a:p>
            <a:r>
              <a:rPr lang="ru-RU" sz="2400" dirty="0">
                <a:solidFill>
                  <a:srgbClr val="D1282E"/>
                </a:solidFill>
              </a:rPr>
              <a:t>Ход ремонтных работ</a:t>
            </a:r>
            <a:br>
              <a:rPr lang="ru-RU" sz="2400" dirty="0">
                <a:solidFill>
                  <a:srgbClr val="D1282E"/>
                </a:solidFill>
              </a:rPr>
            </a:br>
            <a:r>
              <a:rPr lang="ru-RU" sz="2400" dirty="0">
                <a:solidFill>
                  <a:srgbClr val="D1282E"/>
                </a:solidFill>
              </a:rPr>
              <a:t>кабинет физики</a:t>
            </a:r>
            <a:endParaRPr lang="ru-RU" dirty="0"/>
          </a:p>
        </p:txBody>
      </p:sp>
      <p:pic>
        <p:nvPicPr>
          <p:cNvPr id="6146" name="Picture 2" descr="C:\Users\Baranova\Desktop\Баранова\Точка роста\Точка роста 2021\фото\ход работ\физика\_tz_Imw6XK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292475" cy="43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aranova\Desktop\Баранова\Точка роста\Точка роста 2021\фото\ход работ\физика\gTenaP2uE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2656"/>
            <a:ext cx="3292475" cy="43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Baranova\Desktop\Баранова\Точка роста\Точка роста 2021\фото\ход работ\физика\t-zUBbWq-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91419"/>
            <a:ext cx="340237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9522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Главная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</TotalTime>
  <Words>574</Words>
  <Application>Microsoft Office PowerPoint</Application>
  <PresentationFormat>Экран (4:3)</PresentationFormat>
  <Paragraphs>101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Главная</vt:lpstr>
      <vt:lpstr>Тема Office</vt:lpstr>
      <vt:lpstr>О создании в гимназии Центра образования естественно-научной и технологической направленностей «Точка роста» </vt:lpstr>
      <vt:lpstr>С 1 сентября 2021 года</vt:lpstr>
      <vt:lpstr>Организационная работа по созданию Центра</vt:lpstr>
      <vt:lpstr>Капитальный ремонт кабинетов   (по руководству о брендировании)  Кабинет химии</vt:lpstr>
      <vt:lpstr>Ход ремонтных работ кабинет химии</vt:lpstr>
      <vt:lpstr>Ход ремонтных работ кабинет химии</vt:lpstr>
      <vt:lpstr>Кабинет химии до начала работ</vt:lpstr>
      <vt:lpstr>Капитальный ремонт кабинетов   (по руководству о брендировании)  Кабинет физики</vt:lpstr>
      <vt:lpstr>Ход ремонтных работ кабинет физики</vt:lpstr>
      <vt:lpstr>Ход ремонтных работ кабинет физики</vt:lpstr>
      <vt:lpstr>Кабинет физики. До начала работ</vt:lpstr>
      <vt:lpstr>Капитальный ремонт кабинетов   (по руководству о брендировании)  Кабинет биологии</vt:lpstr>
      <vt:lpstr>Ход ремонтных работ кабинет биологии</vt:lpstr>
      <vt:lpstr>Кабинет биологии  до начала работ</vt:lpstr>
      <vt:lpstr>Оборудование для Центра «Точка РОСТА» </vt:lpstr>
      <vt:lpstr>Оборудование для Центра «Точка РОСТА» </vt:lpstr>
      <vt:lpstr>Лаборантская кабинета химии</vt:lpstr>
      <vt:lpstr>Оборудование для Центра «Точка РОСТА» </vt:lpstr>
      <vt:lpstr>Оборудование для Центра «Точка РОСТА» </vt:lpstr>
      <vt:lpstr>Оборудование для Центра «Точка РОСТА» </vt:lpstr>
      <vt:lpstr>Подготовка учителей и администрации гимназии</vt:lpstr>
      <vt:lpstr>Нормативные документы Центра «Точка роста»</vt:lpstr>
      <vt:lpstr>Оборудование Центра «Точка роста» используется на уроках, кружках, занятиях внеурочной деятельности</vt:lpstr>
      <vt:lpstr>Презентация PowerPoint</vt:lpstr>
      <vt:lpstr>Гимназия г. Слободского Химическая лаборатория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в гимназии Центра образования естественно-научной и технологической направленностей «Точка роста»</dc:title>
  <dc:creator>Baranova</dc:creator>
  <cp:lastModifiedBy>Baranova</cp:lastModifiedBy>
  <cp:revision>20</cp:revision>
  <dcterms:created xsi:type="dcterms:W3CDTF">2021-10-17T09:37:25Z</dcterms:created>
  <dcterms:modified xsi:type="dcterms:W3CDTF">2021-10-18T17:39:40Z</dcterms:modified>
</cp:coreProperties>
</file>