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80" r:id="rId8"/>
    <p:sldId id="263" r:id="rId9"/>
    <p:sldId id="264" r:id="rId10"/>
    <p:sldId id="265" r:id="rId11"/>
    <p:sldId id="266" r:id="rId12"/>
    <p:sldId id="269" r:id="rId13"/>
    <p:sldId id="270" r:id="rId14"/>
    <p:sldId id="271" r:id="rId15"/>
    <p:sldId id="272" r:id="rId16"/>
    <p:sldId id="274" r:id="rId17"/>
    <p:sldId id="275" r:id="rId18"/>
    <p:sldId id="277" r:id="rId19"/>
    <p:sldId id="278" r:id="rId20"/>
    <p:sldId id="279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02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A5729-2885-453E-860F-CC8C02D4DAAB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98711-00AD-45FA-A2E6-A0B5ECF2F8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A5729-2885-453E-860F-CC8C02D4DAAB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98711-00AD-45FA-A2E6-A0B5ECF2F8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A5729-2885-453E-860F-CC8C02D4DAAB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98711-00AD-45FA-A2E6-A0B5ECF2F8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A5729-2885-453E-860F-CC8C02D4DAAB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98711-00AD-45FA-A2E6-A0B5ECF2F8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A5729-2885-453E-860F-CC8C02D4DAAB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98711-00AD-45FA-A2E6-A0B5ECF2F8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A5729-2885-453E-860F-CC8C02D4DAAB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98711-00AD-45FA-A2E6-A0B5ECF2F8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A5729-2885-453E-860F-CC8C02D4DAAB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98711-00AD-45FA-A2E6-A0B5ECF2F8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A5729-2885-453E-860F-CC8C02D4DAAB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98711-00AD-45FA-A2E6-A0B5ECF2F8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A5729-2885-453E-860F-CC8C02D4DAAB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98711-00AD-45FA-A2E6-A0B5ECF2F8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A5729-2885-453E-860F-CC8C02D4DAAB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98711-00AD-45FA-A2E6-A0B5ECF2F8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A5729-2885-453E-860F-CC8C02D4DAAB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98711-00AD-45FA-A2E6-A0B5ECF2F8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A5729-2885-453E-860F-CC8C02D4DAAB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698711-00AD-45FA-A2E6-A0B5ECF2F88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212976"/>
            <a:ext cx="7772400" cy="331236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Создание условий для развития творческих способностей учащихся на уроке и во внеурочной деятельности</a:t>
            </a:r>
            <a:endParaRPr lang="ru-RU" dirty="0">
              <a:solidFill>
                <a:srgbClr val="FFFF00"/>
              </a:solidFill>
              <a:latin typeface="Comic Sans MS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32608"/>
            <a:ext cx="5688632" cy="3240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rmAutofit fontScale="85000" lnSpcReduction="20000"/>
          </a:bodyPr>
          <a:lstStyle/>
          <a:p>
            <a:r>
              <a:rPr lang="ru-RU" dirty="0"/>
              <a:t>Являясь </a:t>
            </a:r>
            <a:r>
              <a:rPr lang="ru-RU" dirty="0" smtClean="0"/>
              <a:t>личностно - </a:t>
            </a:r>
            <a:r>
              <a:rPr lang="ru-RU" dirty="0"/>
              <a:t>ориентированной, проектная технология обеспечивает благоприятные условия для самопознания, самовыражения и самоутверждения детей. Она стимулирует развитие таких основных качеств </a:t>
            </a:r>
            <a:r>
              <a:rPr lang="ru-RU" dirty="0" err="1"/>
              <a:t>креативности</a:t>
            </a:r>
            <a:r>
              <a:rPr lang="ru-RU" dirty="0"/>
              <a:t>, как беглость, гибкость и оригинальность мысли, активное творческое саморазвитие,  интеллектуальная самостоятельность учащихся. Образовательная и воспитательная ценность проектов заключается в </a:t>
            </a:r>
            <a:r>
              <a:rPr lang="ru-RU" dirty="0" err="1"/>
              <a:t>межпредметных</a:t>
            </a:r>
            <a:r>
              <a:rPr lang="ru-RU" dirty="0"/>
              <a:t> связях, которые способствуют развитию у учащихся познавательной активности, воображения, самодисциплины, навыков совместной деятельности и умений вести исследовательскую работу.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7"/>
            <a:ext cx="8229600" cy="4007938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/>
              <a:t>В первые годы изучения иностранного языка учащиеся выполняют </a:t>
            </a:r>
            <a:r>
              <a:rPr lang="ru-RU" dirty="0" err="1"/>
              <a:t>минипроекты</a:t>
            </a:r>
            <a:r>
              <a:rPr lang="ru-RU" dirty="0"/>
              <a:t>. Например</a:t>
            </a:r>
            <a:r>
              <a:rPr lang="de-DE" dirty="0"/>
              <a:t>, </a:t>
            </a:r>
            <a:r>
              <a:rPr lang="ru-RU" dirty="0"/>
              <a:t>такие как</a:t>
            </a:r>
            <a:r>
              <a:rPr lang="de-DE" dirty="0"/>
              <a:t>, </a:t>
            </a:r>
            <a:r>
              <a:rPr lang="de-DE" dirty="0" smtClean="0"/>
              <a:t>„</a:t>
            </a:r>
            <a:r>
              <a:rPr lang="en-US" dirty="0" smtClean="0"/>
              <a:t>About myself</a:t>
            </a:r>
            <a:r>
              <a:rPr lang="de-DE" dirty="0" smtClean="0"/>
              <a:t>“, „</a:t>
            </a:r>
            <a:r>
              <a:rPr lang="de-DE" dirty="0" err="1" smtClean="0"/>
              <a:t>My</a:t>
            </a:r>
            <a:r>
              <a:rPr lang="de-DE" dirty="0" smtClean="0"/>
              <a:t> </a:t>
            </a:r>
            <a:r>
              <a:rPr lang="de-DE" dirty="0" err="1" smtClean="0"/>
              <a:t>family</a:t>
            </a:r>
            <a:r>
              <a:rPr lang="de-DE" dirty="0" smtClean="0"/>
              <a:t>“, „</a:t>
            </a:r>
            <a:r>
              <a:rPr lang="de-DE" dirty="0" err="1" smtClean="0"/>
              <a:t>Our</a:t>
            </a:r>
            <a:r>
              <a:rPr lang="de-DE" dirty="0" smtClean="0"/>
              <a:t> </a:t>
            </a:r>
            <a:r>
              <a:rPr lang="de-DE" dirty="0" err="1" smtClean="0"/>
              <a:t>school</a:t>
            </a:r>
            <a:r>
              <a:rPr lang="de-DE" dirty="0" smtClean="0"/>
              <a:t>“ </a:t>
            </a:r>
            <a:r>
              <a:rPr lang="ru-RU" dirty="0"/>
              <a:t>и другие</a:t>
            </a:r>
            <a:r>
              <a:rPr lang="de-DE" dirty="0"/>
              <a:t>. </a:t>
            </a:r>
            <a:r>
              <a:rPr lang="ru-RU" dirty="0"/>
              <a:t>Конечным результатом данной деятельности являются  коллажи, постеры или </a:t>
            </a:r>
            <a:r>
              <a:rPr lang="ru-RU" dirty="0" smtClean="0"/>
              <a:t>стенгазеты. </a:t>
            </a:r>
            <a:endParaRPr lang="ru-RU" dirty="0"/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4509120"/>
            <a:ext cx="3456384" cy="21602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509120"/>
            <a:ext cx="3744416" cy="2160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214291"/>
            <a:ext cx="6624736" cy="6239045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 fontScale="92500"/>
          </a:bodyPr>
          <a:lstStyle/>
          <a:p>
            <a:r>
              <a:rPr lang="ru-RU" dirty="0"/>
              <a:t>По моему мнению, развитию творческих способностей учащихся способствует интегрирование в процесс обучения иностранному языку таких видов деятельности, как музыкальная и художественная. </a:t>
            </a:r>
          </a:p>
          <a:p>
            <a:r>
              <a:rPr lang="ru-RU" dirty="0"/>
              <a:t>Для повышения эффективности обучения иностранному языку необходимо использовать эмоции учащихся в этом процессе.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323169"/>
            <a:ext cx="2448272" cy="5122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4176464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rmAutofit fontScale="85000" lnSpcReduction="20000"/>
          </a:bodyPr>
          <a:lstStyle/>
          <a:p>
            <a:r>
              <a:rPr lang="ru-RU" dirty="0"/>
              <a:t>Музыкальная и художественная деятельность помогают создать положительный эмоциональный настрой детей и в непринуждённой обстановке решать задачи урока, развивая их творческие способности.</a:t>
            </a:r>
          </a:p>
          <a:p>
            <a:r>
              <a:rPr lang="ru-RU" dirty="0"/>
              <a:t>Музыка является стимулом для развития творческих способностей учащихся.    Благодаря музыке дети знакомятся с культурой страны изучаемого языка, её музыкальной жизнью, творчеством знаменитых </a:t>
            </a:r>
            <a:r>
              <a:rPr lang="ru-RU" dirty="0" smtClean="0"/>
              <a:t>музыкантов и исполнителей.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4735" y="17101"/>
            <a:ext cx="3816424" cy="213285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015" y="17101"/>
            <a:ext cx="3069079" cy="21328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7"/>
            <a:ext cx="8229600" cy="4007937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 fontScale="92500" lnSpcReduction="10000"/>
          </a:bodyPr>
          <a:lstStyle/>
          <a:p>
            <a:r>
              <a:rPr lang="ru-RU" dirty="0"/>
              <a:t>Наряду с музыкой, я использую также потенциал изобразительного искусства в обучении иностранному языку. Воздействуя на чувства и эмоции детей, на их образно-художественную память, изобразительное искусство помогает формированию и развитию лексических навыков, когда дети рисуют предметные картинки по различным темам.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4509120"/>
            <a:ext cx="3672408" cy="2232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rmAutofit fontScale="92500" lnSpcReduction="20000"/>
          </a:bodyPr>
          <a:lstStyle/>
          <a:p>
            <a:r>
              <a:rPr lang="ru-RU" dirty="0"/>
              <a:t>Развивая навыки монологической речи по таким темам, как «Семья», «Школа», «Каникулы», «Дом. Моя комната», «Хобби» и другим, дети рисуют своё монологическое высказывание. На основе рисования  я провожу также работу для развития навыков </a:t>
            </a:r>
            <a:r>
              <a:rPr lang="ru-RU" dirty="0" err="1"/>
              <a:t>аудирования</a:t>
            </a:r>
            <a:r>
              <a:rPr lang="ru-RU" dirty="0"/>
              <a:t>. Детей привлекают такие задания, в которых им предлагается проиллюстрировать предъявленный текст . Интегрирование иностранного языка, музыки и рисования происходит, когда дети иллюстрируют музыкальное произведение и рассказывают о том, что они представляют, когда слушают его.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996952"/>
            <a:ext cx="8229600" cy="3129211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 fontScale="92500" lnSpcReduction="10000"/>
          </a:bodyPr>
          <a:lstStyle/>
          <a:p>
            <a:r>
              <a:rPr lang="ru-RU" dirty="0"/>
              <a:t>При решении таких задач, как расширение и активизация лексического материала, применяю упражнения, которые способствуют развитию таких основных качеств </a:t>
            </a:r>
            <a:r>
              <a:rPr lang="ru-RU" dirty="0" err="1"/>
              <a:t>креативности</a:t>
            </a:r>
            <a:r>
              <a:rPr lang="ru-RU" dirty="0"/>
              <a:t>, как беглость, гибкость и оригинальность мысли, активное творческое саморазвитие.</a:t>
            </a:r>
          </a:p>
          <a:p>
            <a:endParaRPr lang="ru-RU" dirty="0"/>
          </a:p>
        </p:txBody>
      </p:sp>
      <p:pic>
        <p:nvPicPr>
          <p:cNvPr id="11266" name="Picture 2" descr="C:\Users\Администратор\Desktop\сапор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35796" y="188640"/>
            <a:ext cx="3672408" cy="266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 fontScale="92500" lnSpcReduction="20000"/>
          </a:bodyPr>
          <a:lstStyle/>
          <a:p>
            <a:r>
              <a:rPr lang="ru-RU" i="1" dirty="0"/>
              <a:t>1. </a:t>
            </a:r>
            <a:r>
              <a:rPr lang="ru-RU" b="1" i="1" dirty="0"/>
              <a:t>Цепочка слов.</a:t>
            </a:r>
            <a:endParaRPr lang="ru-RU" dirty="0"/>
          </a:p>
          <a:p>
            <a:r>
              <a:rPr lang="ru-RU" dirty="0"/>
              <a:t>Учащимся дается одно слово, последняя буква которого образует первую букву нового слова. Можно писать слова по определенной теме, определенного вида (существительные, глаголы и т.д.).</a:t>
            </a:r>
          </a:p>
          <a:p>
            <a:r>
              <a:rPr lang="ru-RU" i="1" dirty="0"/>
              <a:t>2. </a:t>
            </a:r>
            <a:r>
              <a:rPr lang="ru-RU" b="1" i="1" dirty="0"/>
              <a:t>Слова алфавита.</a:t>
            </a:r>
            <a:endParaRPr lang="ru-RU" dirty="0"/>
          </a:p>
          <a:p>
            <a:r>
              <a:rPr lang="ru-RU" dirty="0"/>
              <a:t>Дается одна буква. Нужно образовать как можно больше слов, которые начинаются с этой буквы.</a:t>
            </a:r>
          </a:p>
          <a:p>
            <a:r>
              <a:rPr lang="ru-RU" b="1" i="1" dirty="0"/>
              <a:t>3. Я представляю себя.</a:t>
            </a:r>
            <a:endParaRPr lang="ru-RU" dirty="0"/>
          </a:p>
          <a:p>
            <a:r>
              <a:rPr lang="ru-RU" dirty="0"/>
              <a:t>Ученики должны написать к каждой букве своего имени слова, которые лучше всего его характеризует.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600" dirty="0"/>
              <a:t>В своей работе я использую  разные формы внеклассной работы: </a:t>
            </a:r>
            <a:r>
              <a:rPr lang="ru-RU" sz="2600" dirty="0" smtClean="0"/>
              <a:t>конкурсы</a:t>
            </a:r>
            <a:r>
              <a:rPr lang="ru-RU" sz="2600" dirty="0"/>
              <a:t>, викторины, </a:t>
            </a:r>
            <a:r>
              <a:rPr lang="ru-RU" sz="2600" dirty="0" err="1"/>
              <a:t>инсценирование</a:t>
            </a:r>
            <a:r>
              <a:rPr lang="ru-RU" sz="2600" dirty="0"/>
              <a:t> сказок</a:t>
            </a:r>
            <a:r>
              <a:rPr lang="ru-RU" sz="2600" dirty="0" smtClean="0"/>
              <a:t>.</a:t>
            </a:r>
            <a:r>
              <a:rPr lang="ru-RU" sz="2600" dirty="0"/>
              <a:t> Особое место во внеклассной работе я отвожу инсценировке сказок. Дети с большим удовольствием принимают </a:t>
            </a:r>
            <a:r>
              <a:rPr lang="ru-RU" sz="2600" dirty="0" smtClean="0"/>
              <a:t>в них участие .</a:t>
            </a:r>
            <a:r>
              <a:rPr lang="ru-RU" sz="2600" dirty="0"/>
              <a:t> Участие в сказках даёт мощный стимул к овладению иностранными языками. 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3068960"/>
            <a:ext cx="2520280" cy="29202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9"/>
            <a:ext cx="8229600" cy="2855239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 fontScale="92500" lnSpcReduction="20000"/>
          </a:bodyPr>
          <a:lstStyle/>
          <a:p>
            <a:r>
              <a:rPr lang="ru-RU" dirty="0"/>
              <a:t>Участие во внеклассных мероприятиях способствует снятию психологических барьеров, мешающих самовыражению, раскрепощению учащихся, стимулирует развитие  инициативы школьника, его творческих способностей.</a:t>
            </a:r>
          </a:p>
          <a:p>
            <a:r>
              <a:rPr lang="ru-RU" dirty="0"/>
              <a:t> </a:t>
            </a:r>
          </a:p>
        </p:txBody>
      </p:sp>
      <p:pic>
        <p:nvPicPr>
          <p:cNvPr id="9218" name="Picture 2" descr="C:\Users\Администратор\Desktop\194608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3356992"/>
            <a:ext cx="3600450" cy="32446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924944"/>
            <a:ext cx="8229600" cy="331236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Основным </a:t>
            </a:r>
            <a:r>
              <a:rPr lang="ru-RU" dirty="0">
                <a:solidFill>
                  <a:srgbClr val="002060"/>
                </a:solidFill>
              </a:rPr>
              <a:t>направлением модернизации </a:t>
            </a:r>
            <a:r>
              <a:rPr lang="ru-RU" dirty="0" smtClean="0">
                <a:solidFill>
                  <a:srgbClr val="002060"/>
                </a:solidFill>
              </a:rPr>
              <a:t>общеобразовательной </a:t>
            </a:r>
            <a:r>
              <a:rPr lang="ru-RU" dirty="0">
                <a:solidFill>
                  <a:srgbClr val="002060"/>
                </a:solidFill>
              </a:rPr>
              <a:t>школы на современном этапе развития предусматривается, прежде всего повышение качества усвоения общеобразовательных и профессиональных знаний, практической и творческой подготовки выпускников школ.</a:t>
            </a:r>
          </a:p>
          <a:p>
            <a:pPr>
              <a:buNone/>
            </a:pPr>
            <a:endParaRPr lang="ru-RU" dirty="0"/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404664"/>
            <a:ext cx="3707904" cy="21328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7"/>
            <a:ext cx="8229600" cy="4079946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77500" lnSpcReduction="20000"/>
          </a:bodyPr>
          <a:lstStyle/>
          <a:p>
            <a:r>
              <a:rPr lang="ru-RU" dirty="0"/>
              <a:t>Е</a:t>
            </a:r>
            <a:r>
              <a:rPr lang="ru-RU" dirty="0" smtClean="0"/>
              <a:t>сть множество средств для развития  способностей учащихся на уроках иностранного языка и во внеурочной деятельности, которые не позволяют оставить учеников равнодушными к изучению иностранного языка, делают урок интереснее, оживленнее и разнообразнее, помогают избавиться от скуки и усталости на уроке. Изучение иностранного языка не должно превращаться в скучную и рутинную работу. Оно должно быть увлекательным путешествием в мир неизведанного, но чего-то очень интересного, где каждый смог бы почувствовать себя первооткрывателем и раскрыть свои  способности.</a:t>
            </a:r>
          </a:p>
          <a:p>
            <a:endParaRPr lang="ru-RU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5539" y="4358724"/>
            <a:ext cx="3020597" cy="2499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 fontScale="77500" lnSpcReduction="20000"/>
          </a:bodyPr>
          <a:lstStyle/>
          <a:p>
            <a:r>
              <a:rPr lang="ru-RU" dirty="0">
                <a:solidFill>
                  <a:schemeClr val="tx1"/>
                </a:solidFill>
              </a:rPr>
              <a:t>Иностранный язык, как общеобразовательный учебный предмет может и должен внести свой вклад в процесс развития 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способностей учащихся. Обладая огромным воспитательным, образовательным и развивающим потенциалом </a:t>
            </a:r>
            <a:r>
              <a:rPr lang="ru-RU" dirty="0" smtClean="0">
                <a:solidFill>
                  <a:schemeClr val="tx1"/>
                </a:solidFill>
              </a:rPr>
              <a:t>  </a:t>
            </a:r>
            <a:r>
              <a:rPr lang="ru-RU" dirty="0">
                <a:solidFill>
                  <a:schemeClr val="tx1"/>
                </a:solidFill>
              </a:rPr>
              <a:t>иностранный язык может реализовать его лишь в ходе осуществления практической цели обучения, то есть только в том случае, если ученик в процессе иноязычной коммуникативно-познавательной деятельности (слушая, говоря, читая, пользуясь письмом) будет расширять свой общеобразовательный кругозор, развивать свое мышление, память, чувства и эмоции; если в процессе иноязычного общения будут формироваться социально-ценностные качества личности: мировоззрение, нравственные ценности и убеждения, черты характера.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500034" y="428604"/>
            <a:ext cx="8143932" cy="6072230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 smtClean="0"/>
              <a:t>На </a:t>
            </a:r>
            <a:r>
              <a:rPr lang="ru-RU" dirty="0"/>
              <a:t>уроках иностранного языка учащиеся углубляют и расширяют многие знания и представления, полученные ими по другим учебным предметам: обществоведению, литературе, музыке, истории, географии, изобразительному искусству и др.</a:t>
            </a:r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3933056"/>
            <a:ext cx="4536504" cy="2376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3705275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r>
              <a:rPr lang="ru-RU" dirty="0"/>
              <a:t>Способности – это потенциальные возможности человека к еще большему приобретению знаний и умений, это «резерв» духовного развития человека. В развитии творческих способностей учеников имеет большое значение индивидуальный подход при обучении и воспитании. </a:t>
            </a:r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0"/>
            <a:ext cx="3851920" cy="24208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9"/>
            <a:ext cx="8229600" cy="3935359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2500" lnSpcReduction="10000"/>
          </a:bodyPr>
          <a:lstStyle/>
          <a:p>
            <a:r>
              <a:rPr lang="ru-RU" dirty="0"/>
              <a:t>Проблема развития творческих способностей непростая и </a:t>
            </a:r>
            <a:r>
              <a:rPr lang="ru-RU" dirty="0" smtClean="0"/>
              <a:t>многоплановая. </a:t>
            </a:r>
            <a:r>
              <a:rPr lang="ru-RU" dirty="0"/>
              <a:t>Как же добиться </a:t>
            </a:r>
            <a:r>
              <a:rPr lang="ru-RU" dirty="0" smtClean="0"/>
              <a:t> </a:t>
            </a:r>
            <a:r>
              <a:rPr lang="ru-RU" dirty="0"/>
              <a:t>активности учащихся в усвоении знаний на уроках иностранного языка? Как сохранить и развить интерес учащихся к изучению иностранного языка?  Какими методами и приёмами можно добиться комплексного развития </a:t>
            </a:r>
            <a:r>
              <a:rPr lang="ru-RU" dirty="0" smtClean="0"/>
              <a:t> </a:t>
            </a:r>
            <a:r>
              <a:rPr lang="ru-RU" dirty="0"/>
              <a:t>способностей учащихся? </a:t>
            </a:r>
          </a:p>
          <a:p>
            <a:endParaRPr lang="ru-RU" dirty="0"/>
          </a:p>
        </p:txBody>
      </p:sp>
      <p:pic>
        <p:nvPicPr>
          <p:cNvPr id="5123" name="Picture 3" descr="C:\Users\Администратор\Desktop\екц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4221088"/>
            <a:ext cx="3485045" cy="23191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9"/>
            <a:ext cx="8229600" cy="4392488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rmAutofit fontScale="77500" lnSpcReduction="20000"/>
          </a:bodyPr>
          <a:lstStyle/>
          <a:p>
            <a:r>
              <a:rPr lang="ru-RU" dirty="0" smtClean="0"/>
              <a:t>Дать ответы на эти </a:t>
            </a:r>
            <a:r>
              <a:rPr lang="ru-RU" dirty="0" smtClean="0"/>
              <a:t>вопросы помогут следующие задачи: </a:t>
            </a:r>
            <a:endParaRPr lang="ru-RU" dirty="0" smtClean="0"/>
          </a:p>
          <a:p>
            <a:pPr lvl="0"/>
            <a:r>
              <a:rPr lang="ru-RU" dirty="0" smtClean="0"/>
              <a:t>Включать детей  в разнообразную деятельность. Это достигается специально подобранными видами практических работ, стимулирующих творческую деятельность учащихся.</a:t>
            </a:r>
          </a:p>
          <a:p>
            <a:pPr lvl="0"/>
            <a:r>
              <a:rPr lang="ru-RU" dirty="0" smtClean="0"/>
              <a:t>Выработать умения, позволяющие  учащимся  быстро осваивать новые виды деятельности, то есть переносить знания и навыки в новую область применения.</a:t>
            </a:r>
          </a:p>
          <a:p>
            <a:pPr lvl="0"/>
            <a:r>
              <a:rPr lang="ru-RU" dirty="0" smtClean="0"/>
              <a:t> Развивать сообразительность и быстроту реакции при решении различных  новых задач, связанных с практической деятельностью. </a:t>
            </a:r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058" y="4797152"/>
            <a:ext cx="3527884" cy="19906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4104455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 fontScale="77500" lnSpcReduction="20000"/>
          </a:bodyPr>
          <a:lstStyle/>
          <a:p>
            <a:r>
              <a:rPr lang="ru-RU" dirty="0"/>
              <a:t>Педагогический процесс должен строится таким образом, чтобы обеспечить в дальнейшем проявление и максимально возможное развитие творческих способностей. В своей педагогической практике я опираюсь на личностно-ориентированный подход в обучении иностранному языку и представляю учащегося активным субъектом учебной деятельности. Личностно-ориентированное обучение как раз направлено на то, чтобы создать такие условия, которые способствовали бы развитию каждого ребенка и его механизмов самореализации, адаптации, </a:t>
            </a:r>
            <a:r>
              <a:rPr lang="ru-RU" dirty="0" err="1"/>
              <a:t>саморегуляции</a:t>
            </a:r>
            <a:r>
              <a:rPr lang="ru-RU" dirty="0"/>
              <a:t>, самовоспитания. </a:t>
            </a:r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08061"/>
            <a:ext cx="3960440" cy="2353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"/>
            <a:ext cx="8229600" cy="4005064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85000" lnSpcReduction="20000"/>
          </a:bodyPr>
          <a:lstStyle/>
          <a:p>
            <a:r>
              <a:rPr lang="ru-RU" dirty="0"/>
              <a:t>По моему мнению, на уроках иностранного языка является необходимым применение различных технологий в поиске оптимально эффективных способов развития творческих способностей учащихся. Для решения поставленных задач я считаю целесообразным применение в своей работе таких педагогических технологий, как технология проектного обучения, технология интегрированного урока, </a:t>
            </a:r>
            <a:r>
              <a:rPr lang="ru-RU" dirty="0" smtClean="0"/>
              <a:t>информационно-коммуникационная </a:t>
            </a:r>
            <a:r>
              <a:rPr lang="ru-RU" dirty="0"/>
              <a:t>технология.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4023649"/>
            <a:ext cx="5004048" cy="25649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1048</Words>
  <Application>Microsoft Office PowerPoint</Application>
  <PresentationFormat>Экран (4:3)</PresentationFormat>
  <Paragraphs>31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Comic Sans MS</vt:lpstr>
      <vt:lpstr>Franklin Gothic Book</vt:lpstr>
      <vt:lpstr>Franklin Gothic Medium</vt:lpstr>
      <vt:lpstr>Тема Office</vt:lpstr>
      <vt:lpstr>Создание условий для развития творческих способностей учащихся на уроке и во внеурочной деятельности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Создание условий для развития способностей учащихся на уроке и во внеурочной деятельности</dc:title>
  <dc:creator>DNA7 X86</dc:creator>
  <cp:lastModifiedBy>user</cp:lastModifiedBy>
  <cp:revision>33</cp:revision>
  <dcterms:created xsi:type="dcterms:W3CDTF">2012-08-27T06:00:36Z</dcterms:created>
  <dcterms:modified xsi:type="dcterms:W3CDTF">2021-12-20T02:39:37Z</dcterms:modified>
</cp:coreProperties>
</file>