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0" r:id="rId8"/>
    <p:sldId id="261" r:id="rId9"/>
    <p:sldId id="262" r:id="rId10"/>
    <p:sldId id="27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F0FF17A-A874-470C-B9FC-E3D57418D529}" type="datetimeFigureOut">
              <a:rPr lang="ru-RU" smtClean="0"/>
              <a:pPr/>
              <a:t>19.12.2021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DB42796-0D17-45B7-8226-C59231E778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pandia.ru/text/category/vneurochnaya_deyatelmznostmz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pandia.ru/text/category/avan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создать ситуацию успешности   на уроке иностранного языка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Малинникова</a:t>
            </a:r>
            <a:r>
              <a:rPr lang="ru-RU" dirty="0" smtClean="0"/>
              <a:t> Тамара Борисовна МОАУ СОШ с.Томское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79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Уроки с использованием музыки и песен снимают напряжение и усталость, восстанавливают работоспособность учащихся, дают мощный эмоциональный заряд.</a:t>
            </a:r>
          </a:p>
          <a:p>
            <a:r>
              <a:rPr lang="ru-RU" dirty="0"/>
              <a:t>Обращение к песням и музыке приобщает к культуре страны изучаемого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27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Интерес младших школьников к </a:t>
            </a:r>
            <a:r>
              <a:rPr lang="ru-RU" b="1" dirty="0" smtClean="0"/>
              <a:t>ролевой игре </a:t>
            </a:r>
            <a:r>
              <a:rPr lang="ru-RU" dirty="0" smtClean="0"/>
              <a:t>позволяет широко использовать на уроках различные формы инсценировок. Детям хочется показать результаты своей работы и самим ощутить радость творчества.. 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46"/>
            <a:ext cx="2684461" cy="17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448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учебной деятельности также используется </a:t>
            </a:r>
            <a:r>
              <a:rPr lang="ru-RU" b="1" dirty="0" smtClean="0"/>
              <a:t>метод проектов,</a:t>
            </a:r>
            <a:r>
              <a:rPr lang="ru-RU" dirty="0" smtClean="0"/>
              <a:t> который является эффективным инструментом самостоятельной познавательной деятельности. Проектная методика характеризуется высокой </a:t>
            </a:r>
            <a:r>
              <a:rPr lang="ru-RU" dirty="0" err="1" smtClean="0"/>
              <a:t>коммуникативностью</a:t>
            </a:r>
            <a:r>
              <a:rPr lang="ru-RU" dirty="0" smtClean="0"/>
              <a:t> и основана на цикличной организации учебного процесса, то есть учебный процесс планируется по циклам, что дает мне возможность проектировать результат учебной деятельности моих учеников в конце каждого этапа обучения, а значит, способствует созданию ситуации успеха. 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727" y="4725144"/>
            <a:ext cx="1327139" cy="115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17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Использование компьютеров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в учебной и </a:t>
            </a:r>
            <a:r>
              <a:rPr lang="ru-RU" b="0" i="0" u="none" strike="noStrike" dirty="0" smtClean="0">
                <a:solidFill>
                  <a:srgbClr val="0066CC"/>
                </a:solidFill>
                <a:effectLst/>
                <a:latin typeface="Helvetica Neue"/>
                <a:hlinkClick r:id="rId2" tooltip="Внеурочная деятельность"/>
              </a:rPr>
              <a:t>внеурочной деятельности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школы выглядит очень естественным, с точки зрения ребенка и является одним из эффективных способов повышения мотивации и индивидуализации его учения, развития творческих способностей и создание благоприятного эмоционального фона. Кроме того, созданные самими учащимися презентации являются отличной наглядной опорой для формирования и развития навыков устной речи.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1327139" cy="108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495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Также, ученики принимают участие в разнообразных конкурсах и проектах, олимпиадах всероссийского значения,  что способствует формированию устойчивой мотивации достижения успеха, с одной стороны, и развитию учебных интересов – с другой. Участие в международных школьных проектах способствует формированию кросс-культурной грамотности учащихся; формированию позитивного, толерантного отношения к культурным традициям других стран. Участие детей в международных проектах позволяет не только по новому взглянуть на изучение предмета английский язык, но и поверить в себя, свои силы и возможности, и по-новому воспринимать его, т. е. как реальное, а главное необходимое средство общения для обогащения своего социокультурного и </a:t>
            </a:r>
            <a:r>
              <a:rPr lang="ru-RU" dirty="0" err="1" smtClean="0"/>
              <a:t>кросскультурного</a:t>
            </a:r>
            <a:r>
              <a:rPr lang="ru-RU" dirty="0" smtClean="0"/>
              <a:t> потенциала.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1327139" cy="94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996" y="652442"/>
            <a:ext cx="1327139" cy="94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59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Также, на уроках используются </a:t>
            </a:r>
            <a:r>
              <a:rPr lang="ru-RU" b="1" dirty="0" smtClean="0"/>
              <a:t>коллективные формы обучения</a:t>
            </a:r>
            <a:r>
              <a:rPr lang="ru-RU" dirty="0" smtClean="0"/>
              <a:t>. В данном случае действует принцип “Одна голова хорошо, а две лучше”. Выполняя работу в паре, в группе, дети получают возможность справиться с заданием успешно. Кроме того, введение в урок коллективных форм обучения позволяет оживить занятие, предоставляется возможность реализации коммуникативных потребностей учеников. Каждый участвует в работе, вносит свой посильный вклад; сильный объясняет слабому, каждый поднимается на ступеньку выше. Каждый ученик в конце урока получает оценку за свой труд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06" y="4581128"/>
            <a:ext cx="1184263" cy="101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734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Одним из важнейших обучающих и воспитывающих моментов в ситуациях успеха и неуспеха является осознание учеником достигнутого и недостигнутого, усвоенного или непонятого. Это – </a:t>
            </a:r>
            <a:r>
              <a:rPr lang="ru-RU" b="1" dirty="0" smtClean="0"/>
              <a:t>рефлексия и самоанализ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Используется следующая процедура оценивания:</a:t>
            </a:r>
          </a:p>
          <a:p>
            <a:endParaRPr lang="ru-RU" dirty="0" smtClean="0"/>
          </a:p>
          <a:p>
            <a:r>
              <a:rPr lang="ru-RU" dirty="0" smtClean="0"/>
              <a:t>-Оценка ученика должна предшествовать учительской оценке.</a:t>
            </a:r>
          </a:p>
          <a:p>
            <a:endParaRPr lang="ru-RU" dirty="0" smtClean="0"/>
          </a:p>
          <a:p>
            <a:r>
              <a:rPr lang="ru-RU" dirty="0" smtClean="0"/>
              <a:t>-Младшие школьники имеют право на самостоятельный выбор сложности заданий.</a:t>
            </a:r>
          </a:p>
          <a:p>
            <a:endParaRPr lang="ru-RU" dirty="0" smtClean="0"/>
          </a:p>
          <a:p>
            <a:r>
              <a:rPr lang="ru-RU" dirty="0" smtClean="0"/>
              <a:t>-Ученик не должен сравнивать себя с другими. Он должен видеть свой рост (каким был, каким стал).</a:t>
            </a:r>
          </a:p>
          <a:p>
            <a:endParaRPr lang="ru-RU" dirty="0" smtClean="0"/>
          </a:p>
          <a:p>
            <a:r>
              <a:rPr lang="ru-RU" dirty="0" smtClean="0"/>
              <a:t>Критерием результативности являются положительные изменения в чувствах, эмоциях, мышлении, практической деятельности учащихся, их комфортное состояние в учебном процессе и образовательном пространстве в целом.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4581128"/>
            <a:ext cx="1327139" cy="137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589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Таким образом, создание ситуации успеха на уроке – неотъемлемая часть личностно ориентированного обучения. Ощущение успеха связано с признанием, с возможностью показать себя, ощутить свою значимость, ценность. Успех рождает сильный дополнительный импульс к активной работе, содействует становлению достоинства ученика, это залог положительного отношения к учению, к школе, к науке, к труду как таковому. </a:t>
            </a:r>
            <a:r>
              <a:rPr lang="ru-RU" smtClean="0"/>
              <a:t>Таким образом, ситуация успеха становится фактором развития личности школьника.</a:t>
            </a:r>
            <a:endParaRPr lang="ru-RU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37112"/>
            <a:ext cx="1541453" cy="130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774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/>
              <a:t>Советы Симона  Соловейчика:</a:t>
            </a:r>
          </a:p>
          <a:p>
            <a:r>
              <a:rPr lang="ru-RU" b="1" dirty="0"/>
              <a:t>	Там, где детей не побуждают придумывать хорошее, они придумывают дурное. Поэтому пусть они придумывают все время. Если не получается – пусть соберутся вдвоем, втроем. Вместе – получится.</a:t>
            </a:r>
          </a:p>
          <a:p>
            <a:r>
              <a:rPr lang="ru-RU" b="1" dirty="0"/>
              <a:t>	Дети очень любят импровизировать. Поэтому вся подготовка – от силы десять минут. Нет выступающих и зрителей, в каждом деле участвуют все.</a:t>
            </a:r>
          </a:p>
          <a:p>
            <a:r>
              <a:rPr lang="ru-RU" b="1" dirty="0"/>
              <a:t>	Для проведения творческих дел не обязательно самому быть выдумщиком, надо просто поддерживать детей и уважительно относиться к их командирские посты – по очереди. Сегодня – ты, завтра – я. Но всегда вместе.</a:t>
            </a:r>
          </a:p>
          <a:p>
            <a:r>
              <a:rPr lang="ru-RU" b="1" dirty="0"/>
              <a:t>	Любое дело не только сообща выполняется, но и организуется.</a:t>
            </a:r>
          </a:p>
          <a:p>
            <a:r>
              <a:rPr lang="ru-RU" b="1" dirty="0"/>
              <a:t>	В каждой затее – забота друг о друге и об окружающих людях.</a:t>
            </a:r>
          </a:p>
          <a:p>
            <a:r>
              <a:rPr lang="ru-RU" b="1" dirty="0"/>
              <a:t>	Каждое дело надо обсуждать в общем кругу. С этого начинается все.</a:t>
            </a:r>
          </a:p>
          <a:p>
            <a:r>
              <a:rPr lang="ru-RU" b="1" dirty="0"/>
              <a:t>	Поменьше замечаний на бегу, побольше серьезных разговоров в тихую минуту. С детьми вообще надо больше разговаривать – меньше придется кричать на них.</a:t>
            </a:r>
          </a:p>
          <a:p>
            <a:r>
              <a:rPr lang="ru-RU" b="1" dirty="0"/>
              <a:t>	В общем деле все в ответе за все. И каждый – самый главный.</a:t>
            </a:r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9080"/>
            <a:ext cx="1543050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796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Calibri"/>
                <a:cs typeface="Times New Roman"/>
              </a:rPr>
              <a:t>Многие педагоги считают, что главный смысл деятельности учителя в том, чтобы создать каждому ребёнку ситуацию успеха на уроке. Она создаётся путём сочетаний условий, которые обеспечивают успех. Задача учителя состоит в том, чтобы дать каждому ученику возможность пережить радость достижения, осознать свои возможности, поверить в себя. Успех в учении – один из источников внутренних сил школьника, рождающий энергию для преодоления трудностей, желание учиться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09120"/>
            <a:ext cx="147002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0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Естественное или реальное общение должно являться органичной частью урока  иностранного языка. </a:t>
            </a:r>
          </a:p>
          <a:p>
            <a:r>
              <a:rPr lang="ru-RU" b="1" dirty="0"/>
              <a:t>Общение на уроке:</a:t>
            </a:r>
          </a:p>
          <a:p>
            <a:r>
              <a:rPr lang="ru-RU" b="1" dirty="0"/>
              <a:t>А) Естественное (реальное):</a:t>
            </a:r>
          </a:p>
          <a:p>
            <a:r>
              <a:rPr lang="ru-RU" b="1" dirty="0"/>
              <a:t>-официальное (</a:t>
            </a:r>
            <a:r>
              <a:rPr lang="en-AU" b="1" dirty="0"/>
              <a:t>I am on duty today. Can I go to the blackboard?)</a:t>
            </a:r>
          </a:p>
          <a:p>
            <a:r>
              <a:rPr lang="en-AU" b="1" dirty="0"/>
              <a:t>-</a:t>
            </a:r>
            <a:r>
              <a:rPr lang="ru-RU" b="1" dirty="0"/>
              <a:t>личное (</a:t>
            </a:r>
            <a:r>
              <a:rPr lang="en-AU" b="1" dirty="0"/>
              <a:t>Happy birthday! Are you ill?)</a:t>
            </a:r>
          </a:p>
          <a:p>
            <a:r>
              <a:rPr lang="ru-RU" b="1" dirty="0"/>
              <a:t>Б) Смоделированное:</a:t>
            </a:r>
          </a:p>
          <a:p>
            <a:r>
              <a:rPr lang="ru-RU" b="1" dirty="0"/>
              <a:t>-в вероятных учебных ситуациях (</a:t>
            </a:r>
            <a:r>
              <a:rPr lang="en-AU" b="1" dirty="0"/>
              <a:t>Buying some food)</a:t>
            </a:r>
          </a:p>
          <a:p>
            <a:r>
              <a:rPr lang="en-AU" b="1" dirty="0"/>
              <a:t>-</a:t>
            </a:r>
            <a:r>
              <a:rPr lang="ru-RU" b="1" dirty="0"/>
              <a:t>в невероятных учебных ситуациях (</a:t>
            </a:r>
            <a:r>
              <a:rPr lang="en-AU" b="1" dirty="0"/>
              <a:t>Astronauts meet aliens and tell them about life on the Earth).</a:t>
            </a:r>
          </a:p>
          <a:p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81128"/>
            <a:ext cx="147002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1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Условия для создания ситуации успеха на уроке</a:t>
            </a:r>
          </a:p>
          <a:p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1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. Обязательное условие - атмосфера доброжелательности в классе на протяжении всего урока.</a:t>
            </a:r>
            <a:b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</a:br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2. Снятие страха – </a:t>
            </a:r>
            <a:r>
              <a:rPr lang="ru-RU" b="1" i="0" u="none" strike="noStrike" dirty="0" smtClean="0">
                <a:solidFill>
                  <a:srgbClr val="0066CC"/>
                </a:solidFill>
                <a:effectLst/>
                <a:latin typeface="Helvetica Neue"/>
                <a:hlinkClick r:id="rId2" tooltip="Аванс"/>
              </a:rPr>
              <a:t>авансирование</a:t>
            </a:r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 детей перед тем, как они приступят к реализации поставленной задачи. Авансировать успех – значит объявить о положительных результатах до того, как они получены. </a:t>
            </a:r>
            <a:endParaRPr lang="ru-RU" dirty="0"/>
          </a:p>
        </p:txBody>
      </p:sp>
      <p:pic>
        <p:nvPicPr>
          <p:cNvPr id="5" name="Рисунок 4" descr="https://pickimage.ru/wp-content/uploads/images/detskie/school/shkola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1470015" cy="15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ickimage.ru/wp-content/uploads/images/detskie/school/shkola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4293096"/>
            <a:ext cx="1470015" cy="15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314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3. Ключевой момент</a:t>
            </a:r>
            <a:r>
              <a:rPr lang="ru-RU" b="1" dirty="0" smtClean="0"/>
              <a:t>. Высокая мотивация </a:t>
            </a:r>
            <a:r>
              <a:rPr lang="ru-RU" dirty="0" smtClean="0"/>
              <a:t>предлагаемых действий: во имя чего? Ради чего? Зачем? Мотив – сильнейший механизм.</a:t>
            </a:r>
          </a:p>
          <a:p>
            <a:r>
              <a:rPr lang="ru-RU" dirty="0" smtClean="0"/>
              <a:t>4. Реальная помощь в </a:t>
            </a:r>
            <a:r>
              <a:rPr lang="ru-RU" b="1" dirty="0" smtClean="0"/>
              <a:t>продвижении </a:t>
            </a:r>
            <a:r>
              <a:rPr lang="ru-RU" dirty="0" smtClean="0"/>
              <a:t>к успеху – скрытая инструкция деятельности, мыслительный образ предстоящей деятельности и пути её выполнения.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09120"/>
            <a:ext cx="1755767" cy="158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118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5. </a:t>
            </a:r>
            <a:r>
              <a:rPr lang="ru-RU" b="1" dirty="0" smtClean="0"/>
              <a:t>Краткое экспрессивное воздействие </a:t>
            </a:r>
            <a:r>
              <a:rPr lang="ru-RU" dirty="0" smtClean="0"/>
              <a:t>– педагогическое внушение, собранное в яркий фокус: «За дело! Приступаем!»</a:t>
            </a:r>
          </a:p>
          <a:p>
            <a:r>
              <a:rPr lang="ru-RU" dirty="0" smtClean="0"/>
              <a:t>6. Педагогическая </a:t>
            </a:r>
            <a:r>
              <a:rPr lang="ru-RU" b="1" dirty="0" smtClean="0"/>
              <a:t>поддержка </a:t>
            </a:r>
            <a:r>
              <a:rPr lang="ru-RU" dirty="0" smtClean="0"/>
              <a:t>в процессе выполнения работы (краткие реплики или мимические жесты).</a:t>
            </a:r>
          </a:p>
          <a:p>
            <a:r>
              <a:rPr lang="ru-RU" dirty="0" smtClean="0"/>
              <a:t>7. </a:t>
            </a:r>
            <a:r>
              <a:rPr lang="ru-RU" b="1" dirty="0" smtClean="0"/>
              <a:t>Оценивание </a:t>
            </a:r>
            <a:r>
              <a:rPr lang="ru-RU" dirty="0" smtClean="0"/>
              <a:t>– оценка не производится в целом, она ставит акцент на деталях выполненной работы.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085184"/>
            <a:ext cx="898511" cy="80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190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создания ситуации успеха, мною на уроках применяются «</a:t>
            </a:r>
            <a:r>
              <a:rPr lang="ru-RU" b="1" dirty="0" smtClean="0"/>
              <a:t>нетрадиционные</a:t>
            </a:r>
            <a:r>
              <a:rPr lang="ru-RU" dirty="0" smtClean="0"/>
              <a:t> </a:t>
            </a:r>
            <a:r>
              <a:rPr lang="ru-RU" b="1" dirty="0" smtClean="0"/>
              <a:t>формы урока», </a:t>
            </a:r>
            <a:r>
              <a:rPr lang="ru-RU" dirty="0" smtClean="0"/>
              <a:t>которые позволяют разнообразить учебную деятельность, они способствуют повышению интеллектуальной активности учащихся, а, следовательно, и эффективности урока.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253"/>
            <a:ext cx="2184395" cy="137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08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32500" lnSpcReduction="20000"/>
          </a:bodyPr>
          <a:lstStyle/>
          <a:p>
            <a:r>
              <a:rPr lang="ru-RU" sz="6600" dirty="0" smtClean="0"/>
              <a:t>  уроки с групповыми формами работы</a:t>
            </a:r>
          </a:p>
          <a:p>
            <a:endParaRPr lang="ru-RU" sz="6600" dirty="0" smtClean="0"/>
          </a:p>
          <a:p>
            <a:r>
              <a:rPr lang="ru-RU" sz="9600" dirty="0" smtClean="0"/>
              <a:t>уроки творчества</a:t>
            </a:r>
          </a:p>
          <a:p>
            <a:endParaRPr lang="ru-RU" sz="6600" dirty="0" smtClean="0"/>
          </a:p>
          <a:p>
            <a:r>
              <a:rPr lang="ru-RU" sz="9600" dirty="0" smtClean="0"/>
              <a:t> урок – конкурс</a:t>
            </a:r>
          </a:p>
          <a:p>
            <a:endParaRPr lang="ru-RU" sz="6600" dirty="0" smtClean="0"/>
          </a:p>
          <a:p>
            <a:r>
              <a:rPr lang="ru-RU" sz="12800" dirty="0" smtClean="0"/>
              <a:t> урок – игра</a:t>
            </a:r>
          </a:p>
          <a:p>
            <a:endParaRPr lang="ru-RU" sz="6600" dirty="0" smtClean="0"/>
          </a:p>
          <a:p>
            <a:r>
              <a:rPr lang="ru-RU" sz="11200" dirty="0" smtClean="0"/>
              <a:t>  урок - конференция</a:t>
            </a:r>
          </a:p>
          <a:p>
            <a:endParaRPr lang="ru-RU" sz="6600" dirty="0" smtClean="0"/>
          </a:p>
          <a:p>
            <a:r>
              <a:rPr lang="ru-RU" sz="7400" dirty="0" smtClean="0"/>
              <a:t>  урок - спектакль</a:t>
            </a:r>
          </a:p>
          <a:p>
            <a:endParaRPr lang="ru-RU" sz="6600" dirty="0" smtClean="0"/>
          </a:p>
          <a:p>
            <a:r>
              <a:rPr lang="ru-RU" sz="6600" dirty="0" smtClean="0"/>
              <a:t>  </a:t>
            </a:r>
            <a:r>
              <a:rPr lang="ru-RU" sz="7400" dirty="0" smtClean="0"/>
              <a:t>урок - путешествие</a:t>
            </a:r>
          </a:p>
          <a:p>
            <a:endParaRPr lang="ru-RU" sz="6600" dirty="0" smtClean="0"/>
          </a:p>
          <a:p>
            <a:r>
              <a:rPr lang="ru-RU" sz="9600" dirty="0" smtClean="0"/>
              <a:t>  урок - исследование</a:t>
            </a:r>
            <a:endParaRPr lang="ru-RU" sz="9600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7" y="2285992"/>
            <a:ext cx="4429124" cy="40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800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err="1" smtClean="0"/>
              <a:t>Инсценирование</a:t>
            </a:r>
            <a:r>
              <a:rPr lang="ru-RU" b="1" dirty="0" smtClean="0"/>
              <a:t>, разучивание диалогов, стихов </a:t>
            </a:r>
            <a:r>
              <a:rPr lang="ru-RU" dirty="0" smtClean="0"/>
              <a:t>– это трудоёмкая, но увлекательная и интересная работа не только для педагога, но и для учащихся.</a:t>
            </a:r>
          </a:p>
          <a:p>
            <a:r>
              <a:rPr lang="ru-RU" dirty="0" smtClean="0"/>
              <a:t>Так, на уроке английского языке дети с удовольствием рассказывают стихи, составляют диалоги, акцент делается на этикетные нормы общения, с целью научить детей адаптироваться в реальных ситуациях.. </a:t>
            </a:r>
            <a:endParaRPr lang="ru-RU" dirty="0"/>
          </a:p>
        </p:txBody>
      </p:sp>
      <p:pic>
        <p:nvPicPr>
          <p:cNvPr id="4" name="Рисунок 3" descr="https://pickimage.ru/wp-content/uploads/images/detskie/school/shkola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653136"/>
            <a:ext cx="1500198" cy="144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573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307</TotalTime>
  <Words>914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Как создать ситуацию успешности   на уроке иностранного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Тамара Борисовна</dc:creator>
  <cp:lastModifiedBy>Тамара Борисовна</cp:lastModifiedBy>
  <cp:revision>17</cp:revision>
  <dcterms:created xsi:type="dcterms:W3CDTF">2021-12-12T09:58:25Z</dcterms:created>
  <dcterms:modified xsi:type="dcterms:W3CDTF">2021-12-19T13:28:05Z</dcterms:modified>
</cp:coreProperties>
</file>