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2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3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17EF111-5C40-40C4-A054-7DF2A9F82474}" type="datetimeFigureOut">
              <a:rPr lang="ru-RU"/>
              <a:pPr>
                <a:defRPr/>
              </a:pPr>
              <a:t>08.12.2021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31503EF-6018-49D8-B136-5858C1B226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85144-0E63-4483-9F13-E3C77569DE5D}" type="datetime1">
              <a:rPr lang="ru-RU"/>
              <a:pPr>
                <a:defRPr/>
              </a:pPr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Шаблон Фокиной Л. П.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522EB-8A86-443B-8E95-A82440EEE7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8826C-957A-4132-9636-A67D940AFC38}" type="datetime1">
              <a:rPr lang="ru-RU"/>
              <a:pPr>
                <a:defRPr/>
              </a:pPr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Шаблон Фокиной Л. П.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DE5B5-D88A-44F2-9930-92081E7EF4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7315-6A6E-4E4B-87FE-B44BD48E097C}" type="datetime1">
              <a:rPr lang="ru-RU"/>
              <a:pPr>
                <a:defRPr/>
              </a:pPr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Шаблон Фокиной Л. П.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8AF6F-E850-48BD-B76F-421B027BEA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307A3-1C87-4401-AB8D-3F01729CBC06}" type="datetime1">
              <a:rPr lang="ru-RU"/>
              <a:pPr>
                <a:defRPr/>
              </a:pPr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Шаблон Фокиной Л. П.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660C5-7EBE-46F6-A4E0-16EBB6B955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8DED8-950A-4D4E-B77C-80E110CB12C5}" type="datetime1">
              <a:rPr lang="ru-RU"/>
              <a:pPr>
                <a:defRPr/>
              </a:pPr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Шаблон Фокиной Л. П.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DB7B3-080A-45D8-9BA5-8E355A2090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FDD70-1140-464F-9737-5DE9C42326C4}" type="datetime1">
              <a:rPr lang="ru-RU"/>
              <a:pPr>
                <a:defRPr/>
              </a:pPr>
              <a:t>08.12.2021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Шаблон Фокиной Л. П.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6E1B0-DDB6-40EE-AC57-F49671831A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9DFC7-94A9-4FF8-AAD1-90F8217C0B3B}" type="datetime1">
              <a:rPr lang="ru-RU"/>
              <a:pPr>
                <a:defRPr/>
              </a:pPr>
              <a:t>08.12.2021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Шаблон Фокиной Л. П.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AC6DB-7EF9-4A13-A5F0-7FC6170371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86128-D728-4E3C-919D-66D5196D5625}" type="datetime1">
              <a:rPr lang="ru-RU"/>
              <a:pPr>
                <a:defRPr/>
              </a:pPr>
              <a:t>08.12.2021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Шаблон Фокиной Л. П.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3FDB4-BF34-459B-8B69-819C6AC7D6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6ACA8-620F-4EBF-B0B7-815C1276D07B}" type="datetime1">
              <a:rPr lang="ru-RU"/>
              <a:pPr>
                <a:defRPr/>
              </a:pPr>
              <a:t>08.12.2021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Шаблон Фокиной Л. П.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BC1E9-9196-458B-8C4D-6458D11E39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B7F22-5DA8-4587-A46A-A3947480C26E}" type="datetime1">
              <a:rPr lang="ru-RU"/>
              <a:pPr>
                <a:defRPr/>
              </a:pPr>
              <a:t>08.12.2021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Шаблон Фокиной Л. П.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427D4-6A94-4138-976F-0E4120E723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90815-996B-474C-BD1C-06F1A949F5B4}" type="datetime1">
              <a:rPr lang="ru-RU"/>
              <a:pPr>
                <a:defRPr/>
              </a:pPr>
              <a:t>08.12.2021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Шаблон Фокиной Л. П.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14E4D-F6C0-4765-B482-2205974F46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54000" sy="36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C740CEF-2690-4ADB-941F-827429DD963B}" type="datetime1">
              <a:rPr lang="ru-RU"/>
              <a:pPr>
                <a:defRPr/>
              </a:pPr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ru-RU"/>
              <a:t>Шаблон Фокиной Л. П.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612FA5F-10EC-43B3-94A4-2F64ED7F5A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&#1055;&#1088;&#1086;&#1076;&#1084;&#1084;&#1084;&#1091;&#1082;&#1090;.pptx" TargetMode="External"/><Relationship Id="rId3" Type="http://schemas.openxmlformats.org/officeDocument/2006/relationships/hyperlink" Target="&#1055;&#1091;&#1089;&#1090;&#1099;&#1085;&#1080;%20&#1084;&#1080;&#1088;&#1072;.pptx" TargetMode="External"/><Relationship Id="rId7" Type="http://schemas.openxmlformats.org/officeDocument/2006/relationships/hyperlink" Target="&#1073;&#1056;&#1054;&#1064;&#1070;&#1056;&#1040;.docx" TargetMode="External"/><Relationship Id="rId12" Type="http://schemas.openxmlformats.org/officeDocument/2006/relationships/hyperlink" Target="&#1075;&#1086;&#1090;&#1086;&#1074;&#1099;&#1078;&#1081;%20&#1087;&#1088;&#1086;&#1076;&#1091;&#1082;&#1090;.pptx" TargetMode="External"/><Relationship Id="rId2" Type="http://schemas.openxmlformats.org/officeDocument/2006/relationships/hyperlink" Target="&#1042;&#1080;&#1088;&#1090;&#1091;&#1072;&#1083;&#1100;&#1085;&#1099;&#1081;%20&#1084;&#1091;&#1079;&#1077;&#1081;.ppt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90;&#1086;&#1087;&#1086;&#1085;&#1080;&#1084;&#1080;&#1082;&#1072;%20&#1075;&#1086;&#1088;&#1086;&#1076;&#1086;&#1074;.pub" TargetMode="External"/><Relationship Id="rId11" Type="http://schemas.openxmlformats.org/officeDocument/2006/relationships/hyperlink" Target="&#1075;&#1072;&#1079;&#1077;&#1090;&#1072;_&#1040;&#1084;&#1091;&#1088;&#1089;&#1082;&#1080;&#1081;%20&#1090;&#1080;&#1075;&#1088;1.docx" TargetMode="External"/><Relationship Id="rId5" Type="http://schemas.openxmlformats.org/officeDocument/2006/relationships/hyperlink" Target="&#1057;&#1087;&#1088;&#1072;&#1074;&#1086;&#1095;&#1085;&#1080;&#1082;.pptx" TargetMode="External"/><Relationship Id="rId10" Type="http://schemas.openxmlformats.org/officeDocument/2006/relationships/hyperlink" Target="&#1087;&#1088;&#1086;&#1077;&#1082;&#1090;_&#1075;&#1086;&#1090;&#1086;&#1074;&#1099;&#1081;%20&#1087;&#1088;&#1086;&#1076;&#1091;&#1082;&#1090;.pptx" TargetMode="External"/><Relationship Id="rId4" Type="http://schemas.openxmlformats.org/officeDocument/2006/relationships/hyperlink" Target="&#1055;&#1088;&#1077;&#1079;&#1077;&#1085;&#1090;&#1072;&#1094;&#1080;&#1103;%20&#1087;&#1088;&#1086;&#1077;&#1082;&#1090;_&#1089;&#1072;&#1084;&#1072;%20&#1088;&#1072;&#1073;&#1086;&#1090;&#1072;.ppt" TargetMode="External"/><Relationship Id="rId9" Type="http://schemas.openxmlformats.org/officeDocument/2006/relationships/hyperlink" Target="&#1055;&#1088;&#1086;&#1076;&#1091;&#1082;&#1090;.pptx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litres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1844825"/>
            <a:ext cx="7772400" cy="1755626"/>
          </a:xfrm>
        </p:spPr>
        <p:txBody>
          <a:bodyPr/>
          <a:lstStyle/>
          <a:p>
            <a:pPr eaLnBrk="1" hangingPunct="1"/>
            <a:r>
              <a:rPr lang="ru-RU" sz="4000" b="1" dirty="0">
                <a:solidFill>
                  <a:srgbClr val="002060"/>
                </a:solidFill>
              </a:rPr>
              <a:t>Использование проектного метода на уроках географии и во внеурочное время</a:t>
            </a:r>
            <a:endParaRPr lang="ru-RU" sz="4000" b="1" dirty="0" smtClean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Ракосеева С.В., учитель географии МАОУ СОШ №1 пгт Серышево имени Сергея Бондарева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Рабочий лист обучающихся 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773" t="21316" r="9570" b="7090"/>
          <a:stretch/>
        </p:blipFill>
        <p:spPr>
          <a:xfrm>
            <a:off x="0" y="1700808"/>
            <a:ext cx="8980198" cy="4824536"/>
          </a:xfrm>
          <a:prstGeom prst="rect">
            <a:avLst/>
          </a:prstGeo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Шаблон Фокиной Л. П.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96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Рекламный проспект 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Инструкция к выполнению </a:t>
            </a:r>
            <a:r>
              <a:rPr lang="ru-RU" b="1" u="sng" dirty="0" smtClean="0"/>
              <a:t>проекта:</a:t>
            </a:r>
          </a:p>
          <a:p>
            <a:pPr marL="514350" indent="-514350" algn="just">
              <a:buAutoNum type="arabicPeriod"/>
            </a:pPr>
            <a:r>
              <a:rPr lang="ru-RU" sz="2800" dirty="0" smtClean="0"/>
              <a:t>Изучите материал п.38-39 и составите рекламный проспект, раскрывающий красоту </a:t>
            </a:r>
            <a:r>
              <a:rPr lang="ru-RU" sz="2800" dirty="0"/>
              <a:t>А</a:t>
            </a:r>
            <a:r>
              <a:rPr lang="ru-RU" sz="2800" dirty="0" smtClean="0"/>
              <a:t>рктики. </a:t>
            </a:r>
          </a:p>
          <a:p>
            <a:pPr marL="514350" indent="-514350" algn="just">
              <a:buAutoNum type="arabicPeriod"/>
            </a:pPr>
            <a:r>
              <a:rPr lang="ru-RU" sz="2800" dirty="0" smtClean="0"/>
              <a:t>Продумайте рубрики своего рекламного проспекта, не забудьте показать где это на карте, отметив особенности климата, расскажите об типичных представителях фауны и флоры.</a:t>
            </a:r>
          </a:p>
          <a:p>
            <a:pPr marL="514350" indent="-514350" algn="just">
              <a:buAutoNum type="arabicPeriod"/>
            </a:pPr>
            <a:r>
              <a:rPr lang="ru-RU" sz="2800" dirty="0" smtClean="0"/>
              <a:t>Отдельную рубрику посвятите народам живущим в данном регионе и их хозяйственной деятельности.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Шаблон Фокиной Л. П.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57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Рекламный проспект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Инструкция к выполнению </a:t>
            </a:r>
            <a:r>
              <a:rPr lang="ru-RU" b="1" u="sng" dirty="0" smtClean="0"/>
              <a:t>проекта:</a:t>
            </a:r>
          </a:p>
          <a:p>
            <a:pPr marL="0" indent="0" algn="just">
              <a:buNone/>
            </a:pPr>
            <a:r>
              <a:rPr lang="ru-RU" sz="2800" dirty="0" smtClean="0"/>
              <a:t>4. Используя </a:t>
            </a:r>
            <a:r>
              <a:rPr lang="ru-RU" sz="2800" dirty="0"/>
              <a:t>ресурсы </a:t>
            </a:r>
            <a:r>
              <a:rPr lang="ru-RU" sz="2800" dirty="0" smtClean="0"/>
              <a:t>Интернет, </a:t>
            </a:r>
            <a:r>
              <a:rPr lang="ru-RU" sz="2800" dirty="0"/>
              <a:t>найдите информацию о заповедниках, памятниках природы, расположенных в данном регионе.</a:t>
            </a:r>
          </a:p>
          <a:p>
            <a:pPr marL="0" indent="0" algn="just">
              <a:buNone/>
            </a:pPr>
            <a:r>
              <a:rPr lang="ru-RU" sz="2800" dirty="0" smtClean="0"/>
              <a:t>5. Придумайте слоган к вашему региону</a:t>
            </a:r>
          </a:p>
          <a:p>
            <a:pPr marL="0" indent="0" algn="just">
              <a:buNone/>
            </a:pPr>
            <a:r>
              <a:rPr lang="ru-RU" sz="2800" dirty="0" smtClean="0"/>
              <a:t>6. При оформлении вашего рекламного проспекта приветствуются рисунки, фото, схемы, карты.</a:t>
            </a:r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Шаблон Фокиной Л. П.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72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Индивидуальный учебный проект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756150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hlinkClick r:id="rId2" action="ppaction://hlinkpres?slideindex=1&amp;slidetitle="/>
              </a:rPr>
              <a:t> </a:t>
            </a:r>
            <a:r>
              <a:rPr lang="ru-RU" sz="2000" dirty="0">
                <a:hlinkClick r:id="rId2" action="ppaction://hlinkpres?slideindex=1&amp;slidetitle="/>
              </a:rPr>
              <a:t>Национальные игрушки детей стран </a:t>
            </a:r>
            <a:r>
              <a:rPr lang="ru-RU" sz="2000" dirty="0" smtClean="0">
                <a:hlinkClick r:id="rId2" action="ppaction://hlinkpres?slideindex=1&amp;slidetitle="/>
              </a:rPr>
              <a:t>мира </a:t>
            </a:r>
            <a:r>
              <a:rPr lang="ru-RU" sz="2000" dirty="0" smtClean="0">
                <a:hlinkClick r:id="rId2" action="ppaction://hlinkpres?slideindex=1&amp;slidetitle="/>
              </a:rPr>
              <a:t>. Виртуальный </a:t>
            </a:r>
            <a:r>
              <a:rPr lang="ru-RU" sz="2000" dirty="0" smtClean="0">
                <a:hlinkClick r:id="rId2" action="ppaction://hlinkpres?slideindex=1&amp;slidetitle="/>
              </a:rPr>
              <a:t>музей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>
                <a:hlinkClick r:id="rId3" action="ppaction://hlinkpres?slideindex=1&amp;slidetitle="/>
              </a:rPr>
              <a:t>Пустыни мира. Интерактивный плакат.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>
                <a:hlinkClick r:id="rId4" action="ppaction://hlinkpres?slideindex=1&amp;slidetitle="/>
              </a:rPr>
              <a:t>Электронный альбом </a:t>
            </a:r>
            <a:r>
              <a:rPr lang="ru-RU" sz="2000" dirty="0" smtClean="0">
                <a:hlinkClick r:id="rId4" action="ppaction://hlinkpres?slideindex=1&amp;slidetitle="/>
              </a:rPr>
              <a:t> «</a:t>
            </a:r>
            <a:r>
              <a:rPr lang="ru-RU" sz="2000" dirty="0">
                <a:hlinkClick r:id="rId4" action="ppaction://hlinkpres?slideindex=1&amp;slidetitle="/>
              </a:rPr>
              <a:t>Гербы республик РФ»</a:t>
            </a:r>
            <a:endParaRPr lang="ru-RU" sz="2000" dirty="0"/>
          </a:p>
          <a:p>
            <a:pPr marL="0" indent="0">
              <a:buNone/>
            </a:pPr>
            <a:r>
              <a:rPr lang="ru-RU" sz="2000" dirty="0">
                <a:hlinkClick r:id="rId5" action="ppaction://hlinkpres?slideindex=1&amp;slidetitle="/>
              </a:rPr>
              <a:t>Электронный </a:t>
            </a:r>
            <a:r>
              <a:rPr lang="ru-RU" sz="2000" dirty="0" smtClean="0">
                <a:hlinkClick r:id="rId5" action="ppaction://hlinkpres?slideindex=1&amp;slidetitle="/>
              </a:rPr>
              <a:t>справочник «Водопады </a:t>
            </a:r>
            <a:r>
              <a:rPr lang="ru-RU" sz="2000" dirty="0">
                <a:hlinkClick r:id="rId5" action="ppaction://hlinkpres?slideindex=1&amp;slidetitle="/>
              </a:rPr>
              <a:t>мира</a:t>
            </a:r>
            <a:r>
              <a:rPr lang="ru-RU" sz="2000" dirty="0" smtClean="0">
                <a:hlinkClick r:id="rId5" action="ppaction://hlinkpres?slideindex=1&amp;slidetitle="/>
              </a:rPr>
              <a:t>»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>
                <a:hlinkClick r:id="rId6" action="ppaction://hlinkfile"/>
              </a:rPr>
              <a:t>Информационный </a:t>
            </a:r>
            <a:r>
              <a:rPr lang="ru-RU" sz="2000" dirty="0" smtClean="0">
                <a:hlinkClick r:id="rId6" action="ppaction://hlinkfile"/>
              </a:rPr>
              <a:t>проект «Происхождение </a:t>
            </a:r>
            <a:r>
              <a:rPr lang="ru-RU" sz="2000" dirty="0">
                <a:hlinkClick r:id="rId6" action="ppaction://hlinkfile"/>
              </a:rPr>
              <a:t>названий  </a:t>
            </a:r>
            <a:r>
              <a:rPr lang="ru-RU" sz="2000" dirty="0" smtClean="0">
                <a:hlinkClick r:id="rId6" action="ppaction://hlinkfile"/>
              </a:rPr>
              <a:t>городов </a:t>
            </a:r>
            <a:r>
              <a:rPr lang="ru-RU" sz="2000" dirty="0">
                <a:hlinkClick r:id="rId6" action="ppaction://hlinkfile"/>
              </a:rPr>
              <a:t>России</a:t>
            </a:r>
            <a:endParaRPr lang="ru-RU" sz="2000" dirty="0"/>
          </a:p>
          <a:p>
            <a:pPr marL="0" indent="0">
              <a:buNone/>
            </a:pPr>
            <a:r>
              <a:rPr lang="ru-RU" sz="2000" dirty="0">
                <a:hlinkClick r:id="rId7" action="ppaction://hlinkfile"/>
              </a:rPr>
              <a:t>Брошюра </a:t>
            </a:r>
            <a:r>
              <a:rPr lang="ru-RU" sz="2000" dirty="0" smtClean="0">
                <a:hlinkClick r:id="rId7" action="ppaction://hlinkfile"/>
              </a:rPr>
              <a:t>«ФЛОРА </a:t>
            </a:r>
            <a:r>
              <a:rPr lang="ru-RU" sz="2000" dirty="0">
                <a:hlinkClick r:id="rId7" action="ppaction://hlinkfile"/>
              </a:rPr>
              <a:t>И ФАУНА В ГЕРАЛЬДИКЕ </a:t>
            </a:r>
            <a:r>
              <a:rPr lang="ru-RU" sz="2000" dirty="0" smtClean="0">
                <a:hlinkClick r:id="rId7" action="ppaction://hlinkfile"/>
              </a:rPr>
              <a:t>АМУРСКОЙ  ОБЛАСТИ»</a:t>
            </a:r>
            <a:endParaRPr lang="ru-RU" sz="2000" dirty="0"/>
          </a:p>
          <a:p>
            <a:pPr marL="0" indent="0">
              <a:buNone/>
            </a:pPr>
            <a:r>
              <a:rPr lang="ru-RU" sz="2000" dirty="0" smtClean="0">
                <a:hlinkClick r:id="rId8" action="ppaction://hlinkpres?slideindex=1&amp;slidetitle="/>
              </a:rPr>
              <a:t>Путеводитель по селам Серышевского района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>
                <a:hlinkClick r:id="rId9" action="ppaction://hlinkpres?slideindex=1&amp;slidetitle="/>
              </a:rPr>
              <a:t>Карта национальных блюд народов России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>
                <a:hlinkClick r:id="rId10" action="ppaction://hlinkpres?slideindex=1&amp;slidetitle="/>
              </a:rPr>
              <a:t>Электронная карта сказочных </a:t>
            </a:r>
            <a:r>
              <a:rPr lang="ru-RU" sz="2000" dirty="0" smtClean="0">
                <a:hlinkClick r:id="rId10" action="ppaction://hlinkpres?slideindex=1&amp;slidetitle="/>
              </a:rPr>
              <a:t>героев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>
                <a:hlinkClick r:id="rId11" action="ppaction://hlinkfile"/>
              </a:rPr>
              <a:t>Создание школьной газеты «Амурский тигр»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>
                <a:hlinkClick r:id="rId12" action="ppaction://hlinkpres?slideindex=1&amp;slidetitle="/>
              </a:rPr>
              <a:t>Наглядное электронное </a:t>
            </a:r>
            <a:r>
              <a:rPr lang="ru-RU" sz="2000" dirty="0" smtClean="0">
                <a:hlinkClick r:id="rId12" action="ppaction://hlinkpres?slideindex=1&amp;slidetitle="/>
              </a:rPr>
              <a:t>пособие «Жилища </a:t>
            </a:r>
            <a:r>
              <a:rPr lang="ru-RU" sz="2000" dirty="0">
                <a:hlinkClick r:id="rId12" action="ppaction://hlinkpres?slideindex=1&amp;slidetitle="/>
              </a:rPr>
              <a:t>народов </a:t>
            </a:r>
            <a:r>
              <a:rPr lang="ru-RU" sz="2000" dirty="0" smtClean="0">
                <a:hlinkClick r:id="rId12" action="ppaction://hlinkpres?slideindex=1&amp;slidetitle="/>
              </a:rPr>
              <a:t>мира» </a:t>
            </a:r>
            <a:endParaRPr lang="ru-RU" sz="20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Шаблон Фокиной Л. П.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503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sz="3600" b="1" i="1" smtClean="0"/>
          </a:p>
          <a:p>
            <a:pPr marL="0" indent="0" algn="ctr">
              <a:buNone/>
            </a:pPr>
            <a:r>
              <a:rPr lang="ru-RU" sz="3600" b="1" i="1" smtClean="0"/>
              <a:t>Образовательный </a:t>
            </a:r>
            <a:r>
              <a:rPr lang="ru-RU" sz="3600" b="1" i="1" dirty="0"/>
              <a:t>потенциал проектной деятельности заключается в возможности: повышение мотивации в получении дополнительных </a:t>
            </a:r>
            <a:r>
              <a:rPr lang="ru-RU" sz="3600" b="1" i="1" dirty="0" smtClean="0"/>
              <a:t>знаний</a:t>
            </a:r>
            <a:endParaRPr lang="ru-RU" sz="3600" b="1" i="1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Шаблон Фокиной Л. П.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076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bg1"/>
                </a:solidFill>
              </a:rPr>
              <a:t>Проектная задача и учебный проект </a:t>
            </a: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60" y="1628801"/>
            <a:ext cx="7704856" cy="5184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Атлас проектных работ </a:t>
            </a:r>
            <a:endParaRPr lang="ru-RU" sz="5400" b="1" dirty="0">
              <a:solidFill>
                <a:schemeClr val="bg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82" y="1624610"/>
            <a:ext cx="3744416" cy="5295028"/>
          </a:xfr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Шаблон Фокиной Л. П.</a:t>
            </a:r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1044" y="1598892"/>
            <a:ext cx="3896074" cy="5361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73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Атлас проектных работ 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Шаблон Фокиной Л. П.</a:t>
            </a:r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094" y="1648096"/>
            <a:ext cx="3454706" cy="4885345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48096"/>
            <a:ext cx="3528392" cy="4989546"/>
          </a:xfrm>
        </p:spPr>
      </p:pic>
    </p:spTree>
    <p:extLst>
      <p:ext uri="{BB962C8B-B14F-4D97-AF65-F5344CB8AC3E}">
        <p14:creationId xmlns:p14="http://schemas.microsoft.com/office/powerpoint/2010/main" val="312499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sz="4800" b="1" dirty="0" smtClean="0">
                <a:solidFill>
                  <a:schemeClr val="bg1"/>
                </a:solidFill>
              </a:rPr>
              <a:t/>
            </a:r>
            <a:br>
              <a:rPr lang="ru-RU" sz="4800" b="1" dirty="0" smtClean="0">
                <a:solidFill>
                  <a:schemeClr val="bg1"/>
                </a:solidFill>
              </a:rPr>
            </a:br>
            <a:r>
              <a:rPr lang="ru-RU" sz="4800" b="1" dirty="0" smtClean="0">
                <a:solidFill>
                  <a:schemeClr val="bg1"/>
                </a:solidFill>
              </a:rPr>
              <a:t/>
            </a:r>
            <a:br>
              <a:rPr lang="ru-RU" sz="4800" b="1" dirty="0" smtClean="0">
                <a:solidFill>
                  <a:schemeClr val="bg1"/>
                </a:solidFill>
              </a:rPr>
            </a:br>
            <a:r>
              <a:rPr lang="ru-RU" sz="8000" b="1" dirty="0" smtClean="0">
                <a:solidFill>
                  <a:schemeClr val="bg1"/>
                </a:solidFill>
              </a:rPr>
              <a:t>ЛИТРЕС</a:t>
            </a:r>
            <a:r>
              <a:rPr lang="ru-RU" sz="4800" b="1" dirty="0" smtClean="0">
                <a:solidFill>
                  <a:schemeClr val="bg1"/>
                </a:solidFill>
              </a:rPr>
              <a:t> </a:t>
            </a:r>
            <a:r>
              <a:rPr lang="ru-RU" sz="4800" b="1" dirty="0">
                <a:solidFill>
                  <a:schemeClr val="bg1"/>
                </a:solidFill>
              </a:rPr>
              <a:t/>
            </a:r>
            <a:br>
              <a:rPr lang="ru-RU" sz="4800" b="1" dirty="0">
                <a:solidFill>
                  <a:schemeClr val="bg1"/>
                </a:solidFill>
              </a:rPr>
            </a:br>
            <a:r>
              <a:rPr lang="en-US" sz="4800" b="1" dirty="0" smtClean="0">
                <a:solidFill>
                  <a:srgbClr val="FF0000"/>
                </a:solidFill>
                <a:hlinkClick r:id="rId2"/>
              </a:rPr>
              <a:t>https</a:t>
            </a:r>
            <a:r>
              <a:rPr lang="en-US" sz="4800" b="1" dirty="0">
                <a:solidFill>
                  <a:srgbClr val="FF0000"/>
                </a:solidFill>
                <a:hlinkClick r:id="rId2"/>
              </a:rPr>
              <a:t>://</a:t>
            </a:r>
            <a:r>
              <a:rPr lang="en-US" sz="4800" b="1" dirty="0" smtClean="0">
                <a:solidFill>
                  <a:srgbClr val="FF0000"/>
                </a:solidFill>
                <a:hlinkClick r:id="rId2"/>
              </a:rPr>
              <a:t>www.litres.ru</a:t>
            </a:r>
            <a:r>
              <a:rPr lang="ru-RU" sz="4800" b="1" dirty="0" smtClean="0">
                <a:solidFill>
                  <a:srgbClr val="FF0000"/>
                </a:solidFill>
              </a:rPr>
              <a:t> 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44609" t="14951" r="27538" b="19818"/>
          <a:stretch/>
        </p:blipFill>
        <p:spPr>
          <a:xfrm>
            <a:off x="34249" y="2630333"/>
            <a:ext cx="2979252" cy="3940302"/>
          </a:xfrm>
          <a:prstGeom prst="rect">
            <a:avLst/>
          </a:prstGeo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Шаблон Фокиной Л. П.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45026" t="14573" r="27736" b="20458"/>
          <a:stretch/>
        </p:blipFill>
        <p:spPr>
          <a:xfrm>
            <a:off x="3124200" y="2598610"/>
            <a:ext cx="2925376" cy="39403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4775" y="2630721"/>
            <a:ext cx="2959225" cy="383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4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Стендовые доклады 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800" dirty="0"/>
              <a:t>Инструкция по выполнению проекта </a:t>
            </a:r>
            <a:r>
              <a:rPr lang="ru-RU" sz="2800" dirty="0" smtClean="0"/>
              <a:t>                            «</a:t>
            </a:r>
            <a:r>
              <a:rPr lang="ru-RU" sz="2800" dirty="0"/>
              <a:t>Регионы и страны </a:t>
            </a:r>
            <a:r>
              <a:rPr lang="ru-RU" sz="2800" dirty="0" smtClean="0"/>
              <a:t>Евразии»</a:t>
            </a:r>
          </a:p>
          <a:p>
            <a:pPr marL="0" indent="0" algn="ctr">
              <a:buNone/>
            </a:pPr>
            <a:r>
              <a:rPr lang="ru-RU" sz="2400" b="1" dirty="0"/>
              <a:t>Регион «Северная </a:t>
            </a:r>
            <a:r>
              <a:rPr lang="ru-RU" sz="2400" b="1" dirty="0" smtClean="0"/>
              <a:t>Европа»</a:t>
            </a:r>
            <a:endParaRPr lang="ru-RU" sz="2400" b="1" dirty="0"/>
          </a:p>
          <a:p>
            <a:pPr marL="0" indent="0" algn="just">
              <a:buNone/>
            </a:pPr>
            <a:r>
              <a:rPr lang="ru-RU" sz="2400" dirty="0"/>
              <a:t>1.	Изучите параграф 22 и соберите материал к стендовому докладу:</a:t>
            </a:r>
          </a:p>
          <a:p>
            <a:pPr marL="0" indent="0" algn="just">
              <a:buNone/>
            </a:pPr>
            <a:r>
              <a:rPr lang="ru-RU" sz="2400" dirty="0"/>
              <a:t>1.1	Где находятся страны Северной Европы</a:t>
            </a:r>
          </a:p>
          <a:p>
            <a:pPr marL="0" indent="0" algn="just">
              <a:buNone/>
            </a:pPr>
            <a:r>
              <a:rPr lang="ru-RU" sz="2400" dirty="0"/>
              <a:t>1.2	Особенности природы (расскажите о рельефе, климате, внутренних водах)</a:t>
            </a:r>
          </a:p>
          <a:p>
            <a:pPr marL="0" indent="0" algn="just">
              <a:buNone/>
            </a:pPr>
            <a:r>
              <a:rPr lang="ru-RU" sz="2400" dirty="0"/>
              <a:t>1.3	 Население данного региона (какие народы, какой расы, какие религии исповедуют)</a:t>
            </a:r>
          </a:p>
          <a:p>
            <a:pPr marL="0" indent="0" algn="just">
              <a:buNone/>
            </a:pPr>
            <a:r>
              <a:rPr lang="ru-RU" sz="2400" dirty="0"/>
              <a:t>1.4	 Хозяйство этих стран (назовите отрасли, которые составляют основу экономики данных стран)</a:t>
            </a:r>
          </a:p>
          <a:p>
            <a:pPr marL="0" indent="0" algn="just">
              <a:buNone/>
            </a:pPr>
            <a:endParaRPr lang="ru-RU" sz="2800" dirty="0"/>
          </a:p>
          <a:p>
            <a:pPr marL="0" indent="0" algn="just">
              <a:buNone/>
            </a:pPr>
            <a:endParaRPr lang="ru-RU" sz="28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Шаблон Фокиной Л. П.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0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Стендовые доклады 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800" dirty="0"/>
              <a:t>Инструкция по выполнению проекта </a:t>
            </a:r>
            <a:r>
              <a:rPr lang="ru-RU" sz="2800" dirty="0" smtClean="0"/>
              <a:t>                            «</a:t>
            </a:r>
            <a:r>
              <a:rPr lang="ru-RU" sz="2800" dirty="0"/>
              <a:t>Регионы и страны </a:t>
            </a:r>
            <a:r>
              <a:rPr lang="ru-RU" sz="2800" dirty="0" smtClean="0"/>
              <a:t>Евразии»</a:t>
            </a:r>
          </a:p>
          <a:p>
            <a:pPr marL="0" indent="0" algn="ctr">
              <a:buNone/>
            </a:pPr>
            <a:r>
              <a:rPr lang="ru-RU" sz="2400" b="1" dirty="0"/>
              <a:t>Регион «Северная </a:t>
            </a:r>
            <a:r>
              <a:rPr lang="ru-RU" sz="2400" b="1" dirty="0" smtClean="0"/>
              <a:t>Европа»</a:t>
            </a:r>
          </a:p>
          <a:p>
            <a:pPr marL="0" indent="0" algn="ctr">
              <a:buNone/>
            </a:pPr>
            <a:endParaRPr lang="ru-RU" sz="2400" b="1" dirty="0"/>
          </a:p>
          <a:p>
            <a:pPr marL="457200" indent="-457200" algn="just">
              <a:buAutoNum type="arabicPeriod" startAt="2"/>
            </a:pPr>
            <a:r>
              <a:rPr lang="ru-RU" sz="2400" dirty="0" smtClean="0"/>
              <a:t>Используя </a:t>
            </a:r>
            <a:r>
              <a:rPr lang="ru-RU" sz="2400" dirty="0"/>
              <a:t>ресурсы Интернет, найдите информацию о достопримечательностях данных стран</a:t>
            </a:r>
            <a:r>
              <a:rPr lang="ru-RU" sz="2400" dirty="0" smtClean="0"/>
              <a:t>.</a:t>
            </a:r>
          </a:p>
          <a:p>
            <a:pPr marL="0" indent="0" algn="just">
              <a:buNone/>
            </a:pPr>
            <a:endParaRPr lang="ru-RU" sz="2400" dirty="0"/>
          </a:p>
          <a:p>
            <a:pPr marL="0" indent="0" algn="just">
              <a:buNone/>
            </a:pPr>
            <a:r>
              <a:rPr lang="ru-RU" sz="2400" dirty="0"/>
              <a:t>3.	Подготовьте рубрику: «Это интересно знать…». Расскажите в ней о каких-то необычных традициях или блюдах народов этих стран.</a:t>
            </a:r>
          </a:p>
          <a:p>
            <a:pPr marL="0" indent="0" algn="just">
              <a:buNone/>
            </a:pPr>
            <a:endParaRPr lang="ru-RU" sz="24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Шаблон Фокиной Л. П.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002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Стендовые доклады 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800" dirty="0"/>
              <a:t>Инструкция по выполнению проекта </a:t>
            </a:r>
            <a:r>
              <a:rPr lang="ru-RU" sz="2800" dirty="0" smtClean="0"/>
              <a:t>                              «</a:t>
            </a:r>
            <a:r>
              <a:rPr lang="ru-RU" sz="2800" dirty="0"/>
              <a:t>Регионы и страны </a:t>
            </a:r>
            <a:r>
              <a:rPr lang="ru-RU" sz="2800" dirty="0" smtClean="0"/>
              <a:t>Евразии»</a:t>
            </a:r>
          </a:p>
          <a:p>
            <a:pPr marL="0" indent="0" algn="ctr">
              <a:buNone/>
            </a:pPr>
            <a:r>
              <a:rPr lang="ru-RU" sz="2400" b="1" dirty="0"/>
              <a:t>Регион «Северная </a:t>
            </a:r>
            <a:r>
              <a:rPr lang="ru-RU" sz="2400" b="1" dirty="0" smtClean="0"/>
              <a:t>Европа»</a:t>
            </a:r>
            <a:endParaRPr lang="ru-RU" sz="2400" b="1" dirty="0"/>
          </a:p>
          <a:p>
            <a:pPr marL="0" indent="0">
              <a:buNone/>
            </a:pPr>
            <a:r>
              <a:rPr lang="ru-RU" sz="2400" dirty="0" smtClean="0"/>
              <a:t>4. Весь </a:t>
            </a:r>
            <a:r>
              <a:rPr lang="ru-RU" sz="2400" dirty="0"/>
              <a:t>материал разделите по следующим </a:t>
            </a:r>
            <a:r>
              <a:rPr lang="ru-RU" sz="2400" b="1" u="sng" dirty="0"/>
              <a:t>рубрикам:</a:t>
            </a:r>
          </a:p>
          <a:p>
            <a:pPr marL="0" indent="0">
              <a:buNone/>
            </a:pPr>
            <a:r>
              <a:rPr lang="ru-RU" sz="2400" dirty="0"/>
              <a:t>4.1. Место региона на карте Евразии</a:t>
            </a:r>
          </a:p>
          <a:p>
            <a:pPr marL="0" indent="0">
              <a:buNone/>
            </a:pPr>
            <a:r>
              <a:rPr lang="ru-RU" sz="2400" dirty="0"/>
              <a:t>4.2.  Природа региона</a:t>
            </a:r>
          </a:p>
          <a:p>
            <a:pPr marL="0" indent="0">
              <a:buNone/>
            </a:pPr>
            <a:r>
              <a:rPr lang="ru-RU" sz="2400" dirty="0"/>
              <a:t>4.3. Население </a:t>
            </a:r>
          </a:p>
          <a:p>
            <a:pPr marL="0" indent="0">
              <a:buNone/>
            </a:pPr>
            <a:r>
              <a:rPr lang="ru-RU" sz="2400" dirty="0"/>
              <a:t>4.4. Хозяйство</a:t>
            </a:r>
          </a:p>
          <a:p>
            <a:pPr marL="0" indent="0">
              <a:buNone/>
            </a:pPr>
            <a:r>
              <a:rPr lang="ru-RU" sz="2400" dirty="0"/>
              <a:t>4.5. Достопримечательности региона</a:t>
            </a:r>
          </a:p>
          <a:p>
            <a:pPr marL="0" indent="0">
              <a:buNone/>
            </a:pPr>
            <a:r>
              <a:rPr lang="ru-RU" sz="2400" dirty="0"/>
              <a:t>4.6. Это интересно знать…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Шаблон Фокиной Л. П.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02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Стендовые доклады 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579296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FF0000"/>
                </a:solidFill>
              </a:rPr>
              <a:t>При оформлении стендового доклада соблюдайте следующие правила</a:t>
            </a:r>
            <a:r>
              <a:rPr lang="ru-RU" sz="2000" dirty="0"/>
              <a:t>:</a:t>
            </a:r>
          </a:p>
          <a:p>
            <a:pPr marL="0" indent="0" algn="just">
              <a:buNone/>
            </a:pPr>
            <a:r>
              <a:rPr lang="ru-RU" sz="2000" dirty="0"/>
              <a:t>•	</a:t>
            </a:r>
            <a:r>
              <a:rPr lang="ru-RU" sz="2000" b="1" dirty="0"/>
              <a:t>Наглядность</a:t>
            </a:r>
            <a:r>
              <a:rPr lang="ru-RU" sz="2000" dirty="0"/>
              <a:t>. За короткое время просмотра стенда у зрителя должно возникнуть представление о тематике и характере выполненной работы. </a:t>
            </a:r>
          </a:p>
          <a:p>
            <a:pPr marL="0" indent="0" algn="just">
              <a:buNone/>
            </a:pPr>
            <a:r>
              <a:rPr lang="ru-RU" sz="2000" dirty="0"/>
              <a:t>•	</a:t>
            </a:r>
            <a:r>
              <a:rPr lang="ru-RU" sz="2000" b="1" dirty="0"/>
              <a:t>Соотношение иллюстративного </a:t>
            </a:r>
            <a:r>
              <a:rPr lang="ru-RU" sz="2000" dirty="0"/>
              <a:t>(фотографии, диаграммы, графики, блок-схемы и т.д.) и текстового материала устанавливается примерно 1:1. При этом текст должен быть выполнен шрифтом, свободно читаемым с расстояния 50 см.</a:t>
            </a:r>
          </a:p>
          <a:p>
            <a:pPr marL="0" indent="0" algn="just">
              <a:buNone/>
            </a:pPr>
            <a:r>
              <a:rPr lang="ru-RU" sz="2000" dirty="0"/>
              <a:t>•	</a:t>
            </a:r>
            <a:r>
              <a:rPr lang="ru-RU" sz="2000" b="1" dirty="0"/>
              <a:t>Оптимальность.</a:t>
            </a:r>
            <a:r>
              <a:rPr lang="ru-RU" sz="2000" dirty="0"/>
              <a:t> Количество информации должно позволять полностью изучить стенд за 1-2 минуты.</a:t>
            </a:r>
          </a:p>
          <a:p>
            <a:pPr marL="0" indent="0" algn="just">
              <a:buNone/>
            </a:pPr>
            <a:r>
              <a:rPr lang="ru-RU" sz="2000" dirty="0"/>
              <a:t>•	</a:t>
            </a:r>
            <a:r>
              <a:rPr lang="ru-RU" sz="2000" b="1" dirty="0"/>
              <a:t>Популярность.</a:t>
            </a:r>
            <a:r>
              <a:rPr lang="ru-RU" sz="2000" dirty="0"/>
              <a:t> Информация должна быть представлена в доступной для участников конференции форме.</a:t>
            </a:r>
          </a:p>
          <a:p>
            <a:pPr marL="0" indent="0" algn="just">
              <a:buNone/>
            </a:pPr>
            <a:endParaRPr lang="ru-RU" sz="2000" dirty="0"/>
          </a:p>
          <a:p>
            <a:pPr marL="0" indent="0" algn="ctr">
              <a:buNone/>
            </a:pPr>
            <a:r>
              <a:rPr lang="ru-RU" sz="2000" b="1" i="1" dirty="0">
                <a:solidFill>
                  <a:srgbClr val="FF0000"/>
                </a:solidFill>
              </a:rPr>
              <a:t>При оформлении приветствуется использование рисунков, схем, карт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Шаблон Фокиной Л. П.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411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421</Words>
  <Application>Microsoft Office PowerPoint</Application>
  <PresentationFormat>Экран (4:3)</PresentationFormat>
  <Paragraphs>76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Calibri</vt:lpstr>
      <vt:lpstr>Тема Office</vt:lpstr>
      <vt:lpstr>Использование проектного метода на уроках географии и во внеурочное время</vt:lpstr>
      <vt:lpstr>Проектная задача и учебный проект </vt:lpstr>
      <vt:lpstr>Атлас проектных работ </vt:lpstr>
      <vt:lpstr>Атлас проектных работ </vt:lpstr>
      <vt:lpstr>  ЛИТРЕС  https://www.litres.ru </vt:lpstr>
      <vt:lpstr>Стендовые доклады </vt:lpstr>
      <vt:lpstr>Стендовые доклады </vt:lpstr>
      <vt:lpstr>Стендовые доклады </vt:lpstr>
      <vt:lpstr>Стендовые доклады </vt:lpstr>
      <vt:lpstr>Рабочий лист обучающихся </vt:lpstr>
      <vt:lpstr>Рекламный проспект </vt:lpstr>
      <vt:lpstr>Рекламный проспект </vt:lpstr>
      <vt:lpstr>Индивидуальный учебный проект 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Света</cp:lastModifiedBy>
  <cp:revision>17</cp:revision>
  <dcterms:created xsi:type="dcterms:W3CDTF">2010-07-09T20:39:49Z</dcterms:created>
  <dcterms:modified xsi:type="dcterms:W3CDTF">2021-12-08T06:11:52Z</dcterms:modified>
</cp:coreProperties>
</file>