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2" r:id="rId1"/>
    <p:sldMasterId id="2147483708" r:id="rId2"/>
  </p:sldMasterIdLst>
  <p:notesMasterIdLst>
    <p:notesMasterId r:id="rId23"/>
  </p:notesMasterIdLst>
  <p:sldIdLst>
    <p:sldId id="256" r:id="rId3"/>
    <p:sldId id="258" r:id="rId4"/>
    <p:sldId id="288" r:id="rId5"/>
    <p:sldId id="287" r:id="rId6"/>
    <p:sldId id="289" r:id="rId7"/>
    <p:sldId id="290" r:id="rId8"/>
    <p:sldId id="263" r:id="rId9"/>
    <p:sldId id="272" r:id="rId10"/>
    <p:sldId id="291" r:id="rId11"/>
    <p:sldId id="264" r:id="rId12"/>
    <p:sldId id="267" r:id="rId13"/>
    <p:sldId id="262" r:id="rId14"/>
    <p:sldId id="260" r:id="rId15"/>
    <p:sldId id="265" r:id="rId16"/>
    <p:sldId id="269" r:id="rId17"/>
    <p:sldId id="277" r:id="rId18"/>
    <p:sldId id="278" r:id="rId19"/>
    <p:sldId id="280" r:id="rId20"/>
    <p:sldId id="281" r:id="rId21"/>
    <p:sldId id="283" r:id="rId2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204873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95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70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00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131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402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936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147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65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049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843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661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algn="r"/>
            <a:fld id="{00000000-1234-1234-1234-123412341234}" type="slidenum">
              <a:rPr lang="ru-RU" smtClean="0">
                <a:solidFill>
                  <a:srgbClr val="073E87"/>
                </a:solidFill>
              </a:rPr>
              <a:pPr algn="r"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94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s://i2.wp.com/instamam.ru/wp-content/uploads/2015/08/3.jpg" TargetMode="Externa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ru-RU" sz="12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2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2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2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2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b="0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200" b="0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600" b="1" dirty="0" smtClean="0">
                <a:solidFill>
                  <a:srgbClr val="0A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образовательное учреждение</a:t>
            </a:r>
            <a:r>
              <a:rPr lang="ru-RU" sz="1600" dirty="0">
                <a:solidFill>
                  <a:srgbClr val="BEC59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BEC59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A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"Средняя общеобразовательная школа №2"</a:t>
            </a:r>
            <a:r>
              <a:rPr lang="ru-RU" sz="1600" dirty="0">
                <a:solidFill>
                  <a:srgbClr val="BEC59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BEC59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err="1">
                <a:solidFill>
                  <a:srgbClr val="0A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600" b="1" dirty="0">
                <a:solidFill>
                  <a:srgbClr val="0A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Серышево</a:t>
            </a:r>
            <a:r>
              <a:rPr lang="ru-RU" sz="1400" dirty="0">
                <a:solidFill>
                  <a:srgbClr val="BEC59A"/>
                </a:solidFill>
                <a:latin typeface="verdana"/>
              </a:rPr>
              <a:t/>
            </a:r>
            <a:br>
              <a:rPr lang="ru-RU" sz="1400" dirty="0">
                <a:solidFill>
                  <a:srgbClr val="BEC59A"/>
                </a:solidFill>
                <a:latin typeface="verdana"/>
              </a:rPr>
            </a:br>
            <a:r>
              <a:rPr lang="ru-RU" sz="1400" dirty="0">
                <a:solidFill>
                  <a:srgbClr val="BEC59A"/>
                </a:solidFill>
                <a:latin typeface="verdana"/>
              </a:rPr>
              <a:t/>
            </a:r>
            <a:br>
              <a:rPr lang="ru-RU" sz="1400" dirty="0">
                <a:solidFill>
                  <a:srgbClr val="BEC59A"/>
                </a:solidFill>
                <a:latin typeface="verdana"/>
              </a:rPr>
            </a:br>
            <a:r>
              <a:rPr lang="ru-RU" sz="1400" b="1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1400" b="1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400" b="1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1400" b="1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400" b="0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1400" b="0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400" b="0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lang="ru-RU" sz="2400" b="0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2400" b="0" i="0" u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dirty="0"/>
          </a:p>
        </p:txBody>
      </p:sp>
      <p:sp>
        <p:nvSpPr>
          <p:cNvPr id="86" name="Google Shape;86;p13"/>
          <p:cNvSpPr txBox="1"/>
          <p:nvPr/>
        </p:nvSpPr>
        <p:spPr>
          <a:xfrm>
            <a:off x="381000" y="1219200"/>
            <a:ext cx="84582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342900" y="1842942"/>
            <a:ext cx="8458200" cy="187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Arial"/>
              <a:buNone/>
            </a:pPr>
            <a:r>
              <a:rPr lang="ru-RU" sz="4000" b="1" i="1" u="none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Логопедическая гимнастика</a:t>
            </a:r>
            <a:endParaRPr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9" name="Google Shape;8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14400" y="3886200"/>
            <a:ext cx="2857500" cy="16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846618" y="4684113"/>
            <a:ext cx="29925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Ибергарт Татьяна Вячеславовна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21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1"/>
          <p:cNvSpPr txBox="1">
            <a:spLocks noGrp="1"/>
          </p:cNvSpPr>
          <p:nvPr>
            <p:ph type="title"/>
          </p:nvPr>
        </p:nvSpPr>
        <p:spPr>
          <a:xfrm>
            <a:off x="1104900" y="423828"/>
            <a:ext cx="6934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Чашечка</a:t>
            </a:r>
            <a:r>
              <a:rPr lang="ru-RU" sz="4000" b="0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</p:txBody>
      </p:sp>
      <p:pic>
        <p:nvPicPr>
          <p:cNvPr id="167" name="Google Shape;167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86172" y="514542"/>
            <a:ext cx="1390030" cy="1052286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8" name="Google Shape;168;p21" descr="артикуляционная гимнастика (чашечка)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61143" y="4151785"/>
            <a:ext cx="2044659" cy="214741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15257" y="1118163"/>
            <a:ext cx="7844971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endParaRPr lang="ru-RU" sz="28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Улыбнуться</a:t>
            </a: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открыть рот, высунуть язык и тянуть его к носу. Стараться, чтобы бока язычка были загнуты в виде чашечки. Не удерживать язычок нижней губой. Удерживать язык под счёт до десяти.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Очень вкусно мы поели,</a:t>
            </a:r>
            <a:endParaRPr lang="ru-RU" sz="2800" i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Выпить чаю захотели.</a:t>
            </a:r>
            <a:endParaRPr lang="ru-RU" sz="2800" i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чашку чая мы нальём,</a:t>
            </a:r>
            <a:endParaRPr lang="ru-RU" sz="2800" i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Выпьем чаю мы вдвоём.</a:t>
            </a:r>
            <a:endParaRPr lang="ru-RU" sz="2800" i="1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4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4"/>
          <p:cNvSpPr txBox="1">
            <a:spLocks noGrp="1"/>
          </p:cNvSpPr>
          <p:nvPr>
            <p:ph type="title"/>
          </p:nvPr>
        </p:nvSpPr>
        <p:spPr>
          <a:xfrm>
            <a:off x="457199" y="-19014"/>
            <a:ext cx="8229600" cy="1252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Грибочек</a:t>
            </a:r>
            <a:r>
              <a:rPr lang="ru-RU" sz="40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</p:txBody>
      </p:sp>
      <p:sp>
        <p:nvSpPr>
          <p:cNvPr id="195" name="Google Shape;195;p24"/>
          <p:cNvSpPr txBox="1"/>
          <p:nvPr/>
        </p:nvSpPr>
        <p:spPr>
          <a:xfrm>
            <a:off x="478972" y="891804"/>
            <a:ext cx="8157028" cy="5191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rgbClr val="002060"/>
              </a:buClr>
              <a:buSzPts val="2800"/>
            </a:pPr>
            <a:endParaRPr lang="ru-RU" sz="2800" kern="12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buClr>
                <a:srgbClr val="002060"/>
              </a:buClr>
              <a:buSzPts val="2800"/>
            </a:pPr>
            <a: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Улыбнуться</a:t>
            </a:r>
            <a: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открыть рот, «приклеить» (присосать) язык к нёбу. Следить, чтобы  рот был широко открыт. Если не получается сразу «приклеить» язык к нёбу. Предложите ребёнку медленно пощёлкать языком. Пусть малыш почувствует, как язычок «присасывается» к нёбу.</a:t>
            </a:r>
            <a:b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2800" kern="12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r">
              <a:buClr>
                <a:srgbClr val="002060"/>
              </a:buClr>
              <a:buSzPts val="2800"/>
            </a:pPr>
            <a:r>
              <a:rPr lang="ru-RU" sz="2800" i="1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Под </a:t>
            </a:r>
            <a:r>
              <a:rPr lang="ru-RU" sz="2800" i="1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берёзкой, у дорожки</a:t>
            </a:r>
            <a:br>
              <a:rPr lang="ru-RU" sz="2800" i="1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i="1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Гриб растёт на тонкой ножке. </a:t>
            </a:r>
            <a:br>
              <a:rPr lang="ru-RU" sz="2800" i="1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i="1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Мимо мы пройти не сможем,</a:t>
            </a:r>
            <a:br>
              <a:rPr lang="ru-RU" sz="2800" i="1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i="1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Гриб в лукошко мы положим.</a:t>
            </a:r>
            <a: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8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8" name="Google Shape;198;p24" descr="артикуляционная гимнастика (грибок)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8915" y="3954317"/>
            <a:ext cx="2461531" cy="2388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9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Часики</a:t>
            </a:r>
            <a:r>
              <a:rPr lang="ru-RU" sz="4000" b="0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</p:txBody>
      </p:sp>
      <p:sp>
        <p:nvSpPr>
          <p:cNvPr id="145" name="Google Shape;145;p19"/>
          <p:cNvSpPr txBox="1"/>
          <p:nvPr/>
        </p:nvSpPr>
        <p:spPr>
          <a:xfrm>
            <a:off x="381000" y="3236687"/>
            <a:ext cx="8382000" cy="3075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Влево –вправо, влево – вправо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Мой язык скользит лукаво: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Словно маятник часов,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Покачаться он готов.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47" name="Google Shape;147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56714" y="317433"/>
            <a:ext cx="1306286" cy="102313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8" name="Google Shape;148;p19" descr="1 08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4914" y="3661229"/>
            <a:ext cx="2758045" cy="18356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00743" y="1288925"/>
            <a:ext cx="8367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/>
                <a:ea typeface="Times New Roman"/>
              </a:rPr>
              <a:t>Улыбнуться, открыть </a:t>
            </a:r>
            <a:r>
              <a:rPr lang="ru-RU" sz="2800" dirty="0" smtClean="0">
                <a:latin typeface="Times New Roman"/>
                <a:ea typeface="Times New Roman"/>
              </a:rPr>
              <a:t>рот. Кончик </a:t>
            </a:r>
            <a:r>
              <a:rPr lang="ru-RU" sz="2800" dirty="0">
                <a:latin typeface="Times New Roman"/>
                <a:ea typeface="Times New Roman"/>
              </a:rPr>
              <a:t>языка переводить на счёт «раз-два» из одного уголка рта в другой. Нижняя челюсть при этом остаётся неподвижной.</a:t>
            </a: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7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Качели</a:t>
            </a:r>
            <a:r>
              <a:rPr lang="ru-RU" sz="4000" b="0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</p:txBody>
      </p:sp>
      <p:sp>
        <p:nvSpPr>
          <p:cNvPr id="125" name="Google Shape;125;p17"/>
          <p:cNvSpPr txBox="1"/>
          <p:nvPr/>
        </p:nvSpPr>
        <p:spPr>
          <a:xfrm>
            <a:off x="3664527" y="3517617"/>
            <a:ext cx="5029200" cy="2855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качелях я качаюсь: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Вверх-вниз, вверх-вниз,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 до крыши поднимаюсь,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 потом спускаюсь вниз!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27" name="Google Shape;127;p17" descr="1 09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18064" y="4551218"/>
            <a:ext cx="2119744" cy="182187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8" name="Google Shape;128;p17" descr="1 09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7252" y="2757054"/>
            <a:ext cx="2081647" cy="2056246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36417" y="1231031"/>
            <a:ext cx="840278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Улыбнуться, открыть широко рот, на счёт «раз» – опустить кончик языка за нижние зубы, на счёт «два» – поднять язык за верхние зубы. Повторить 4-5 раз.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2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2"/>
          <p:cNvSpPr txBox="1"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Чистим зубки</a:t>
            </a:r>
            <a:r>
              <a:rPr lang="ru-RU" sz="3600" b="0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600" dirty="0"/>
          </a:p>
        </p:txBody>
      </p:sp>
      <p:sp>
        <p:nvSpPr>
          <p:cNvPr id="175" name="Google Shape;175;p22"/>
          <p:cNvSpPr txBox="1"/>
          <p:nvPr/>
        </p:nvSpPr>
        <p:spPr>
          <a:xfrm>
            <a:off x="533400" y="4012293"/>
            <a:ext cx="8077200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Чищу зубы, чищу зубы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И снаружи и внутри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Не болели, не темнели,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Не желтели чтоб они</a:t>
            </a:r>
            <a:r>
              <a:rPr lang="ru-RU" sz="2800" b="1" i="1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</p:txBody>
      </p:sp>
      <p:pic>
        <p:nvPicPr>
          <p:cNvPr id="177" name="Google Shape;177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93426" y="348344"/>
            <a:ext cx="1465943" cy="1097146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8" name="Google Shape;178;p22" descr="артикуляционная гимнастика (читстим нижние зубки)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6367" y="3429000"/>
            <a:ext cx="2450604" cy="240284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91885" y="1343890"/>
            <a:ext cx="85198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itchFamily="18" charset="0"/>
              </a:rPr>
              <a:t>Улыбнуться, приоткрыть рот. Кончиком языка «почистить» нижние, затем верхние зубы с внутренней стороны, делая движения языком вправо - влево. Нижняя челюсть при этом не двигается.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6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Лошадка</a:t>
            </a:r>
            <a:r>
              <a:rPr lang="ru-RU" sz="4000" b="0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</p:txBody>
      </p:sp>
      <p:sp>
        <p:nvSpPr>
          <p:cNvPr id="215" name="Google Shape;215;p26"/>
          <p:cNvSpPr txBox="1"/>
          <p:nvPr/>
        </p:nvSpPr>
        <p:spPr>
          <a:xfrm>
            <a:off x="304800" y="3657600"/>
            <a:ext cx="8458200" cy="267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Я лошадка серый бок!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Цок-цок-цок.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Я копытцем постучу,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Цок-цок-цок.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Если хочешь – прокачу!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Цок-цок-цок.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6" name="Google Shape;216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39890" y="182613"/>
            <a:ext cx="1323110" cy="113440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18" name="Google Shape;218;p26" descr="артикуляционная гимнастика (лошадка)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1273" y="3657600"/>
            <a:ext cx="2992582" cy="26781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01782" y="1302327"/>
            <a:ext cx="85066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/>
                <a:ea typeface="Times New Roman"/>
              </a:rPr>
              <a:t>Улыбнуться, открыть рот. Пощелкать кончиком языка, как цокают лошадки. Рот при этом открыт, язык должен быть широким. Следить, чтобы кончик языка не подворачивался внутрь, а нижняя челюсть оставалась неподвижной.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34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0999" y="363279"/>
            <a:ext cx="1738412" cy="1465521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90" name="Google Shape;290;p34"/>
          <p:cNvSpPr txBox="1"/>
          <p:nvPr/>
        </p:nvSpPr>
        <p:spPr>
          <a:xfrm>
            <a:off x="457200" y="274637"/>
            <a:ext cx="8229600" cy="3687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57999" y="5181600"/>
            <a:ext cx="1496805" cy="126723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92" name="Google Shape;292;p34"/>
          <p:cNvSpPr txBox="1"/>
          <p:nvPr/>
        </p:nvSpPr>
        <p:spPr>
          <a:xfrm>
            <a:off x="457200" y="251619"/>
            <a:ext cx="8229600" cy="6354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 i="1" u="none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1" i="1" u="none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3" name="Google Shape;293;p34"/>
          <p:cNvSpPr txBox="1"/>
          <p:nvPr/>
        </p:nvSpPr>
        <p:spPr>
          <a:xfrm>
            <a:off x="304800" y="1371600"/>
            <a:ext cx="8534400" cy="4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 dirty="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Arial"/>
              <a:buNone/>
            </a:pPr>
            <a:r>
              <a:rPr lang="ru-RU" sz="2400" i="0" u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Правильное дыхание очень важно для развития речи, так как дыхательная система  - это база для речевой системы. Дыхание влияет на звукопроизношение, артикуляцию и развитие голоса. </a:t>
            </a:r>
            <a:endParaRPr sz="2400" i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i="1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3200"/>
              <a:buFont typeface="Arial"/>
              <a:buNone/>
            </a:pPr>
            <a:r>
              <a:rPr lang="ru-RU" sz="3200" i="1" u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Цель дыхательной гимнастики</a:t>
            </a:r>
            <a:r>
              <a:rPr lang="ru-RU" sz="3200" i="0" u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  </a:t>
            </a:r>
            <a:endParaRPr sz="3200" i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Arial"/>
              <a:buNone/>
            </a:pPr>
            <a:r>
              <a:rPr lang="ru-RU" sz="2400" i="0" u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развивать дыхательную мускулатуру, речевой аппарат, координацию движений, вырабатывать правильное ритмичное дыхание</a:t>
            </a:r>
            <a:endParaRPr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4" name="Google Shape;294;p34"/>
          <p:cNvSpPr txBox="1"/>
          <p:nvPr/>
        </p:nvSpPr>
        <p:spPr>
          <a:xfrm>
            <a:off x="2286000" y="457200"/>
            <a:ext cx="64770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3600"/>
              <a:buFont typeface="Arial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Дыхательные упражнения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p35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Шарики</a:t>
            </a:r>
            <a:endParaRPr sz="3600" dirty="0"/>
          </a:p>
        </p:txBody>
      </p:sp>
      <p:sp>
        <p:nvSpPr>
          <p:cNvPr id="301" name="Google Shape;301;p35"/>
          <p:cNvSpPr txBox="1"/>
          <p:nvPr/>
        </p:nvSpPr>
        <p:spPr>
          <a:xfrm>
            <a:off x="-230909" y="1540409"/>
            <a:ext cx="6019800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Надуть щёки,  сдуть щёки 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04" name="Google Shape;304;p35" descr="1 07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9309" y="3428999"/>
            <a:ext cx="2549236" cy="2029691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05" name="Google Shape;305;p35" descr="1 08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55673" y="2006599"/>
            <a:ext cx="2557318" cy="172027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37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 err="1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Парашютик</a:t>
            </a:r>
            <a:r>
              <a:rPr lang="ru-RU" sz="3600" b="0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600" dirty="0"/>
          </a:p>
        </p:txBody>
      </p:sp>
      <p:sp>
        <p:nvSpPr>
          <p:cNvPr id="322" name="Google Shape;322;p37"/>
          <p:cNvSpPr txBox="1"/>
          <p:nvPr/>
        </p:nvSpPr>
        <p:spPr>
          <a:xfrm>
            <a:off x="457199" y="1496291"/>
            <a:ext cx="8368145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кончик носа положить ватку  широким языком в форме "чашечки", прижатым к верхней губе, сдуть ватку с носа вверх 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24" name="Google Shape;324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51418" y="3312390"/>
            <a:ext cx="2272145" cy="232640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38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Загнать мяч в ворота</a:t>
            </a:r>
            <a:r>
              <a:rPr lang="ru-RU" sz="3600" b="0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600" dirty="0"/>
          </a:p>
        </p:txBody>
      </p:sp>
      <p:sp>
        <p:nvSpPr>
          <p:cNvPr id="331" name="Google Shape;331;p38"/>
          <p:cNvSpPr txBox="1"/>
          <p:nvPr/>
        </p:nvSpPr>
        <p:spPr>
          <a:xfrm>
            <a:off x="658090" y="1433945"/>
            <a:ext cx="7987145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«Вытолкнуть» широкий язык между губами (словно загоняешь мяч в ворота), дуть с зажатым между губами языком (щеки не надувать) 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32" name="Google Shape;332;p38"/>
          <p:cNvPicPr preferRelativeResize="0"/>
          <p:nvPr/>
        </p:nvPicPr>
        <p:blipFill rotWithShape="1">
          <a:blip r:embed="rId4">
            <a:alphaModFix/>
          </a:blip>
          <a:srcRect l="5161" t="5228" r="1934"/>
          <a:stretch/>
        </p:blipFill>
        <p:spPr>
          <a:xfrm>
            <a:off x="658091" y="3671358"/>
            <a:ext cx="1981200" cy="1994959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33" name="Google Shape;333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09309" y="3429001"/>
            <a:ext cx="2743200" cy="2237316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5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5"/>
          <p:cNvSpPr txBox="1">
            <a:spLocks noGrp="1"/>
          </p:cNvSpPr>
          <p:nvPr>
            <p:ph type="title"/>
          </p:nvPr>
        </p:nvSpPr>
        <p:spPr>
          <a:xfrm>
            <a:off x="381000" y="914400"/>
            <a:ext cx="8229600" cy="56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l">
              <a:spcBef>
                <a:spcPts val="0"/>
              </a:spcBef>
              <a:buClr>
                <a:srgbClr val="0409CC"/>
              </a:buClr>
              <a:buSzPts val="4000"/>
            </a:pPr>
            <a:r>
              <a:rPr lang="ru-RU" sz="4000" b="1" i="1" u="none" dirty="0" smtClean="0">
                <a:solidFill>
                  <a:srgbClr val="0409CC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4000" b="1" i="1" u="none" dirty="0" smtClean="0">
                <a:solidFill>
                  <a:srgbClr val="0409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1" u="none" dirty="0" smtClean="0">
                <a:solidFill>
                  <a:srgbClr val="0409CC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Артикуляционная гимнастика-</a:t>
            </a:r>
            <a:r>
              <a:rPr lang="ru-RU" sz="2400" b="1" i="0" u="none" dirty="0">
                <a:solidFill>
                  <a:srgbClr val="753FFB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/>
            </a:r>
            <a:br>
              <a:rPr lang="ru-RU" sz="2400" b="1" i="0" u="none" dirty="0">
                <a:solidFill>
                  <a:srgbClr val="753FFB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2400" b="1" i="0" u="none" dirty="0" smtClean="0">
                <a:solidFill>
                  <a:srgbClr val="753FFB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/>
            </a:r>
            <a:br>
              <a:rPr lang="ru-RU" sz="2400" b="1" i="0" u="none" dirty="0" smtClean="0">
                <a:solidFill>
                  <a:srgbClr val="753FFB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это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совокупность упражнений, направленных на развитие и укрепление мышц речевого аппарата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0" u="none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/>
            </a:r>
            <a:br>
              <a:rPr lang="ru-RU" sz="2000" i="0" u="none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Я</a:t>
            </a:r>
            <a:r>
              <a:rPr lang="ru-RU" sz="2400" i="0" u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вляется </a:t>
            </a:r>
            <a:r>
              <a:rPr lang="ru-RU" sz="2400" i="0" u="none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основой формирования речевых звуков и коррекции нарушений звукопроизношения любой этиологии и </a:t>
            </a:r>
            <a:r>
              <a:rPr lang="ru-RU" sz="2400" i="0" u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патогенеза.</a:t>
            </a:r>
            <a:br>
              <a:rPr lang="ru-RU" sz="2400" i="0" u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2400" i="0" u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Она </a:t>
            </a:r>
            <a:r>
              <a:rPr lang="ru-RU" sz="2400" i="0" u="none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включает упражнения для тренировки подвижности органов артикуляционного аппарата, отработки определенных положений губ, языка, мягкого неба, необходимых для правильного </a:t>
            </a:r>
            <a:r>
              <a:rPr lang="ru-RU" sz="2400" i="0" u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произношения, </a:t>
            </a:r>
            <a:r>
              <a:rPr lang="ru-RU" sz="2400" i="0" u="none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как всех звуков, так и каждого звука той или иной группы</a:t>
            </a:r>
            <a:r>
              <a:rPr lang="ru-RU" sz="2400" b="1" i="0" u="none" dirty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  </a:t>
            </a:r>
            <a:r>
              <a:rPr lang="ru-RU" sz="20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0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            </a:t>
            </a:r>
            <a:r>
              <a:rPr lang="ru-RU" sz="20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0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dirty="0"/>
          </a:p>
        </p:txBody>
      </p:sp>
      <p:sp>
        <p:nvSpPr>
          <p:cNvPr id="105" name="Google Shape;105;p15"/>
          <p:cNvSpPr txBox="1"/>
          <p:nvPr/>
        </p:nvSpPr>
        <p:spPr>
          <a:xfrm>
            <a:off x="457200" y="42672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p15" descr="4testo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0108" y="146379"/>
            <a:ext cx="1343025" cy="1193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7" name="Google Shape;107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52063" y="151450"/>
            <a:ext cx="1400991" cy="124138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40" descr="fon-blu_fad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40"/>
          <p:cNvSpPr txBox="1"/>
          <p:nvPr/>
        </p:nvSpPr>
        <p:spPr>
          <a:xfrm>
            <a:off x="4479925" y="3198812"/>
            <a:ext cx="184150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40"/>
          <p:cNvSpPr/>
          <p:nvPr/>
        </p:nvSpPr>
        <p:spPr>
          <a:xfrm>
            <a:off x="1945120" y="1546369"/>
            <a:ext cx="5437909" cy="4225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lang="ru-RU" sz="3600" b="0" i="0" u="none" strike="noStrike" cap="none" dirty="0" smtClean="0">
              <a:solidFill>
                <a:srgbClr val="6600CC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lang="ru-RU" sz="3600" dirty="0">
              <a:solidFill>
                <a:srgbClr val="6600CC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ru-RU" sz="40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Impact"/>
                <a:cs typeface="Times New Roman" panose="02020603050405020304" pitchFamily="18" charset="0"/>
                <a:sym typeface="Impact"/>
              </a:rPr>
              <a:t>Спасибо за внимание!</a:t>
            </a:r>
            <a:endParaRPr sz="4000" b="0" i="0" u="none" strike="noStrike" cap="none" dirty="0">
              <a:solidFill>
                <a:schemeClr val="tx1"/>
              </a:solidFill>
              <a:latin typeface="Times New Roman" panose="02020603050405020304" pitchFamily="18" charset="0"/>
              <a:ea typeface="Impact"/>
              <a:cs typeface="Times New Roman" panose="02020603050405020304" pitchFamily="18" charset="0"/>
              <a:sym typeface="Impac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33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33"/>
          <p:cNvSpPr/>
          <p:nvPr/>
        </p:nvSpPr>
        <p:spPr>
          <a:xfrm>
            <a:off x="609600" y="152400"/>
            <a:ext cx="7877175" cy="4419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i="1" dirty="0">
                <a:noFill/>
                <a:latin typeface="Times New Roman"/>
              </a:rPr>
              <a:t/>
            </a:r>
            <a:br>
              <a:rPr i="1" dirty="0">
                <a:noFill/>
                <a:latin typeface="Times New Roman"/>
              </a:rPr>
            </a:br>
            <a:r>
              <a:rPr i="1" dirty="0" err="1">
                <a:noFill/>
                <a:latin typeface="Times New Roman"/>
              </a:rPr>
              <a:t>Дыхательная</a:t>
            </a:r>
            <a:r>
              <a:rPr i="1" dirty="0">
                <a:noFill/>
                <a:latin typeface="Times New Roman"/>
              </a:rPr>
              <a:t/>
            </a:r>
            <a:br>
              <a:rPr i="1" dirty="0">
                <a:noFill/>
                <a:latin typeface="Times New Roman"/>
              </a:rPr>
            </a:br>
            <a:r>
              <a:rPr i="1" dirty="0" err="1">
                <a:noFill/>
                <a:latin typeface="Times New Roman"/>
              </a:rPr>
              <a:t>гимнастика</a:t>
            </a:r>
            <a:endParaRPr i="1" dirty="0">
              <a:noFill/>
              <a:latin typeface="Times New Roman"/>
            </a:endParaRPr>
          </a:p>
        </p:txBody>
      </p:sp>
      <p:pic>
        <p:nvPicPr>
          <p:cNvPr id="4" name="Picture 2" descr="C:\Users\user\Downloads\slide_2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0" cy="6336704"/>
          </a:xfrm>
          <a:prstGeom prst="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073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5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5"/>
          <p:cNvSpPr txBox="1">
            <a:spLocks noGrp="1"/>
          </p:cNvSpPr>
          <p:nvPr>
            <p:ph type="title"/>
          </p:nvPr>
        </p:nvSpPr>
        <p:spPr>
          <a:xfrm>
            <a:off x="381000" y="914400"/>
            <a:ext cx="8229600" cy="56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>
              <a:spcBef>
                <a:spcPts val="0"/>
              </a:spcBef>
              <a:buClr>
                <a:srgbClr val="0409CC"/>
              </a:buClr>
              <a:buSzPts val="4000"/>
            </a:pPr>
            <a:r>
              <a:rPr lang="ru-RU" sz="4000" b="1" i="1" u="none" dirty="0">
                <a:solidFill>
                  <a:srgbClr val="0409CC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4000" b="1" i="1" u="none" dirty="0">
                <a:solidFill>
                  <a:srgbClr val="0409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0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            </a:t>
            </a:r>
            <a:r>
              <a:rPr lang="ru-RU" sz="20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20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dirty="0"/>
          </a:p>
        </p:txBody>
      </p:sp>
      <p:sp>
        <p:nvSpPr>
          <p:cNvPr id="105" name="Google Shape;105;p15"/>
          <p:cNvSpPr txBox="1"/>
          <p:nvPr/>
        </p:nvSpPr>
        <p:spPr>
          <a:xfrm>
            <a:off x="457200" y="42672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pic>
        <p:nvPicPr>
          <p:cNvPr id="106" name="Google Shape;106;p15" descr="4testo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3701" y="132524"/>
            <a:ext cx="1343025" cy="1193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7" name="Google Shape;107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07482" y="179129"/>
            <a:ext cx="1400991" cy="124138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95745" y="2413337"/>
            <a:ext cx="79386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Статические упражнения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направлены на то, чтобы ребенок научился удерживать артикуляционную позицию 5-10 секунд (Бегемот, Лопаточка, Чашечка, Иголочка, Горка, Грибок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Динамические упражнения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(ритмичное повторение движений по 6-8 раз) вырабатывают подвижность языка и губ, их координацию и  переключаемость. (Часики, Качели, Футбол, Лошадка, Маляр, Вкусное варенье, Чистим зубки).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5639" y="1158198"/>
            <a:ext cx="86188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артикуляционных упражнений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73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33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19545" y="568037"/>
            <a:ext cx="810490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Лягушка</a:t>
            </a:r>
          </a:p>
          <a:p>
            <a:pPr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Улыбнуться, с напряжением обнажив сомкнутые зубы. Удерживать данное положение на счёт до 5. Прикус должен быть естественным, нижняя челюсть не должна выдвигаться вперёд. </a:t>
            </a:r>
          </a:p>
          <a:p>
            <a:pPr>
              <a:buNone/>
            </a:pP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Подражаем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лягушкам:</a:t>
            </a:r>
            <a:b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Тянем губы прямо к ушкам.</a:t>
            </a:r>
            <a:b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сейчас тяните губки –</a:t>
            </a:r>
            <a:b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увижу ваши зубки.</a:t>
            </a:r>
            <a:b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потянем – перестанем</a:t>
            </a:r>
            <a:b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нисколько не устанем.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080" y="3604059"/>
            <a:ext cx="2949142" cy="294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841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33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74073" y="387927"/>
            <a:ext cx="825730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Хоботок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Сомкнутые губы вытянуть вперёд и удерживать до счёта «пять» (потом до счёта «десять»), вернуться в исходное положение.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Буду подражать слону!</a:t>
            </a:r>
            <a:b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Губы хоботом тяну.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 теперь их отпускаю</a:t>
            </a:r>
            <a:b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на место возвращаю.</a:t>
            </a:r>
            <a:endParaRPr kumimoji="0" lang="ru-RU" sz="2800" b="0" i="1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337" y="2557752"/>
            <a:ext cx="3434802" cy="317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109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0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Окошко</a:t>
            </a:r>
            <a:r>
              <a:rPr lang="ru-RU" sz="4000" b="0" i="1" u="none" dirty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</p:txBody>
      </p:sp>
      <p:sp>
        <p:nvSpPr>
          <p:cNvPr id="155" name="Google Shape;155;p20"/>
          <p:cNvSpPr txBox="1"/>
          <p:nvPr/>
        </p:nvSpPr>
        <p:spPr>
          <a:xfrm>
            <a:off x="495299" y="1377128"/>
            <a:ext cx="8260773" cy="3699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rgbClr val="002060"/>
              </a:buClr>
              <a:buSzPts val="2800"/>
            </a:pPr>
            <a:r>
              <a:rPr lang="ru-RU" sz="28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</a:t>
            </a: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счёт «раз» широко открыть рот (окошко открыто), на счёт «два» закрыть рот (окошко закрыто). </a:t>
            </a:r>
            <a:endParaRPr lang="ru-RU" sz="2800" dirty="0" smtClean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buClr>
                <a:srgbClr val="002060"/>
              </a:buClr>
              <a:buSzPts val="2800"/>
            </a:pPr>
            <a:endParaRPr lang="ru-RU" sz="2800" i="1" u="none" dirty="0" smtClean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Вот </a:t>
            </a: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вышел на порог</a:t>
            </a:r>
            <a:endParaRPr i="1" dirty="0">
              <a:solidFill>
                <a:schemeClr val="tx1"/>
              </a:solidFill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Любопытный язычок.</a:t>
            </a:r>
            <a:endParaRPr i="1" dirty="0">
              <a:solidFill>
                <a:schemeClr val="tx1"/>
              </a:solidFill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«Что он скачет взад-вперед?» -</a:t>
            </a:r>
            <a:endParaRPr i="1" dirty="0">
              <a:solidFill>
                <a:schemeClr val="tx1"/>
              </a:solidFill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r>
              <a:rPr lang="ru-RU" sz="2800" i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Удивляется народ</a:t>
            </a:r>
            <a:r>
              <a:rPr lang="ru-RU" sz="2800" i="1" u="none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i="1" dirty="0">
              <a:solidFill>
                <a:schemeClr val="tx1"/>
              </a:solidFill>
            </a:endParaRPr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1886" y="246743"/>
            <a:ext cx="1556986" cy="123371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Рисунок 7" descr="3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7900" y="2905587"/>
            <a:ext cx="2888343" cy="303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29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09CC"/>
              </a:buClr>
              <a:buSzPts val="4000"/>
              <a:buFont typeface="Times New Roman"/>
              <a:buNone/>
            </a:pPr>
            <a:r>
              <a:rPr lang="ru-RU" sz="3600" b="1" i="1" u="none" dirty="0" smtClean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Блинчик, Лопаточка</a:t>
            </a:r>
            <a:r>
              <a:rPr lang="ru-RU" sz="3600" b="0" i="1" u="none" dirty="0" smtClean="0">
                <a:solidFill>
                  <a:srgbClr val="0409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600" dirty="0"/>
          </a:p>
        </p:txBody>
      </p:sp>
      <p:sp>
        <p:nvSpPr>
          <p:cNvPr id="245" name="Google Shape;245;p29"/>
          <p:cNvSpPr txBox="1"/>
          <p:nvPr/>
        </p:nvSpPr>
        <p:spPr>
          <a:xfrm>
            <a:off x="990600" y="4203700"/>
            <a:ext cx="6934200" cy="1385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rgbClr val="002060"/>
              </a:buClr>
              <a:buSzPts val="2800"/>
            </a:pPr>
            <a:endParaRPr lang="ru-RU" sz="2800" u="none" dirty="0" smtClean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r">
              <a:buClr>
                <a:srgbClr val="002060"/>
              </a:buClr>
              <a:buSzPts val="2800"/>
            </a:pPr>
            <a:r>
              <a:rPr lang="ru-RU" sz="2800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Язык </a:t>
            </a:r>
            <a:r>
              <a:rPr lang="ru-RU" sz="28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лопаткой положи </a:t>
            </a:r>
          </a:p>
          <a:p>
            <a:pPr lvl="0" algn="r">
              <a:buClr>
                <a:srgbClr val="002060"/>
              </a:buClr>
              <a:buSzPts val="2800"/>
            </a:pPr>
            <a:r>
              <a:rPr lang="ru-RU" sz="28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под счёт его держи:</a:t>
            </a:r>
          </a:p>
          <a:p>
            <a:pPr lvl="0" algn="r">
              <a:buClr>
                <a:srgbClr val="002060"/>
              </a:buClr>
              <a:buSzPts val="2800"/>
            </a:pPr>
            <a:r>
              <a:rPr lang="ru-RU" sz="28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Раз, два, три, четыре, пять!</a:t>
            </a:r>
          </a:p>
          <a:p>
            <a:pPr lvl="0" algn="r">
              <a:buClr>
                <a:srgbClr val="002060"/>
              </a:buClr>
              <a:buSzPts val="2800"/>
            </a:pPr>
            <a:r>
              <a:rPr lang="ru-RU" sz="28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Язык надо расслаблять!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Times New Roman"/>
              <a:buNone/>
            </a:pPr>
            <a:endParaRPr dirty="0"/>
          </a:p>
        </p:txBody>
      </p:sp>
      <p:pic>
        <p:nvPicPr>
          <p:cNvPr id="247" name="Google Shape;247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79771" y="353044"/>
            <a:ext cx="1773645" cy="139145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48" name="Google Shape;248;p29" descr="артикуляционная гимнастика (домик открывается)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1371" y="2491839"/>
            <a:ext cx="2387600" cy="2111086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71714" y="1345402"/>
            <a:ext cx="77578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2060"/>
              </a:buClr>
              <a:buSzPts val="2800"/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Улыбнуться, приоткрыть рот</a:t>
            </a:r>
            <a:b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положить широкий язык на нижнюю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губу. 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29" descr="I:\fons_for_powerpoint_nabor_1\100_new_fons_1\My_new_fons_next 100\15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29"/>
          <p:cNvSpPr txBox="1"/>
          <p:nvPr/>
        </p:nvSpPr>
        <p:spPr>
          <a:xfrm>
            <a:off x="990600" y="4203700"/>
            <a:ext cx="6934200" cy="1385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buClr>
                <a:srgbClr val="002060"/>
              </a:buClr>
              <a:buSzPts val="2800"/>
            </a:pPr>
            <a:endParaRPr lang="ru-RU" sz="2800" b="1" i="1" dirty="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buClr>
                <a:srgbClr val="002060"/>
              </a:buClr>
              <a:buSzPts val="2800"/>
              <a:buFont typeface="Times New Roman"/>
              <a:buNone/>
            </a:pP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01782" y="498765"/>
            <a:ext cx="8229600" cy="536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buClrTx/>
            </a:pPr>
            <a:r>
              <a:rPr lang="ru-RU" sz="3600" b="1" i="1" kern="1200" dirty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Иголочка</a:t>
            </a:r>
          </a:p>
          <a:p>
            <a:pPr marL="342900" lvl="0" indent="-342900" algn="ctr">
              <a:spcBef>
                <a:spcPct val="20000"/>
              </a:spcBef>
              <a:buClrTx/>
            </a:pPr>
            <a:r>
              <a:rPr lang="ru-RU" sz="28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Открыть широко рот, узкий язык сильно </a:t>
            </a:r>
            <a:r>
              <a:rPr lang="ru-RU" sz="2800" kern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высуни</a:t>
            </a:r>
          </a:p>
          <a:p>
            <a:pPr marL="342900" lvl="0" indent="-342900" algn="ctr">
              <a:spcBef>
                <a:spcPct val="20000"/>
              </a:spcBef>
              <a:buClrTx/>
            </a:pPr>
            <a:r>
              <a:rPr lang="ru-RU" sz="2800" kern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вперед</a:t>
            </a:r>
            <a:r>
              <a:rPr lang="ru-RU" sz="28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Удерживай иголочку под счет от 1 до 10.</a:t>
            </a:r>
          </a:p>
          <a:p>
            <a:pPr marL="342900" lvl="0" indent="-342900">
              <a:spcBef>
                <a:spcPct val="20000"/>
              </a:spcBef>
              <a:buClrTx/>
            </a:pPr>
            <a:r>
              <a:rPr lang="ru-RU" sz="28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Маленького роста я,</a:t>
            </a:r>
          </a:p>
          <a:p>
            <a:pPr marL="342900" lvl="0" indent="-342900">
              <a:spcBef>
                <a:spcPct val="20000"/>
              </a:spcBef>
              <a:buClrTx/>
            </a:pPr>
            <a:r>
              <a:rPr lang="ru-RU" sz="28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Тонкая и острая.</a:t>
            </a:r>
          </a:p>
          <a:p>
            <a:pPr marL="342900" lvl="0" indent="-342900">
              <a:spcBef>
                <a:spcPct val="20000"/>
              </a:spcBef>
              <a:buClrTx/>
            </a:pPr>
            <a:r>
              <a:rPr lang="ru-RU" sz="28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Носом путь себе ищу,</a:t>
            </a:r>
          </a:p>
          <a:p>
            <a:pPr marL="342900" lvl="0" indent="-342900">
              <a:spcBef>
                <a:spcPct val="20000"/>
              </a:spcBef>
              <a:buClrTx/>
            </a:pPr>
            <a:r>
              <a:rPr lang="ru-RU" sz="28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собою хвост тащу.</a:t>
            </a:r>
          </a:p>
          <a:p>
            <a:pPr marL="342900" lvl="0" indent="-342900" algn="ctr">
              <a:spcBef>
                <a:spcPct val="20000"/>
              </a:spcBef>
              <a:buClrTx/>
            </a:pPr>
            <a:r>
              <a:rPr lang="ru-RU" sz="3600" b="1" i="1" kern="1200" dirty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Лопаточка – Иголочка</a:t>
            </a:r>
          </a:p>
          <a:p>
            <a:pPr marL="342900" lvl="0" indent="-342900" algn="ctr">
              <a:spcBef>
                <a:spcPct val="20000"/>
              </a:spcBef>
              <a:buClrTx/>
            </a:pPr>
            <a:r>
              <a:rPr lang="ru-RU" sz="28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счёт «раз-два» чередовать упражнение «</a:t>
            </a:r>
            <a:r>
              <a:rPr lang="ru-RU" sz="2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Лопаточка</a:t>
            </a:r>
            <a:r>
              <a:rPr lang="ru-RU" sz="28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 и упражнение «</a:t>
            </a:r>
            <a:r>
              <a:rPr lang="ru-RU" sz="2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Иголочка</a:t>
            </a:r>
            <a:r>
              <a:rPr lang="ru-RU" sz="28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004" y="2224762"/>
            <a:ext cx="2396326" cy="190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5340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812</TotalTime>
  <Words>664</Words>
  <Application>Microsoft Office PowerPoint</Application>
  <PresentationFormat>Экран (4:3)</PresentationFormat>
  <Paragraphs>95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Волна</vt:lpstr>
      <vt:lpstr>1_Волна</vt:lpstr>
      <vt:lpstr>       Муниципальное автономное образовательное учреждение "Средняя общеобразовательная школа №2" пгт Серышево        </vt:lpstr>
      <vt:lpstr> Артикуляционная гимнастика-  это совокупность упражнений, направленных на развитие и укрепление мышц речевого аппарата.   Является основой формирования речевых звуков и коррекции нарушений звукопроизношения любой этиологии и патогенеза.  Она включает упражнения для тренировки подвижности органов артикуляционного аппарата, отработки определенных положений губ, языка, мягкого неба, необходимых для правильного произношения, как всех звуков, так и каждого звука той или иной группы.                                                                                                                                  </vt:lpstr>
      <vt:lpstr>Презентация PowerPoint</vt:lpstr>
      <vt:lpstr>                                                                                                                                 </vt:lpstr>
      <vt:lpstr>Презентация PowerPoint</vt:lpstr>
      <vt:lpstr>Презентация PowerPoint</vt:lpstr>
      <vt:lpstr>Окошко </vt:lpstr>
      <vt:lpstr>Блинчик, Лопаточка </vt:lpstr>
      <vt:lpstr>Презентация PowerPoint</vt:lpstr>
      <vt:lpstr>Чашечка </vt:lpstr>
      <vt:lpstr>Грибочек </vt:lpstr>
      <vt:lpstr>Часики </vt:lpstr>
      <vt:lpstr>Качели </vt:lpstr>
      <vt:lpstr>Чистим зубки </vt:lpstr>
      <vt:lpstr>Лошадка </vt:lpstr>
      <vt:lpstr>Презентация PowerPoint</vt:lpstr>
      <vt:lpstr>Шарики</vt:lpstr>
      <vt:lpstr>Парашютик </vt:lpstr>
      <vt:lpstr>Загнать мяч в ворота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Муниципальное автономное образовательное учреждение "Средняя общеобразовательная школа №2" пгт Серышево        </dc:title>
  <cp:lastModifiedBy>Татьяна</cp:lastModifiedBy>
  <cp:revision>19</cp:revision>
  <dcterms:modified xsi:type="dcterms:W3CDTF">2021-01-28T01:33:46Z</dcterms:modified>
</cp:coreProperties>
</file>