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96" r:id="rId6"/>
    <p:sldId id="297" r:id="rId7"/>
    <p:sldId id="298" r:id="rId8"/>
    <p:sldId id="299" r:id="rId9"/>
    <p:sldId id="28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6" d="100"/>
          <a:sy n="96" d="100"/>
        </p:scale>
        <p:origin x="-1986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156" y="0"/>
            <a:ext cx="921215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78559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2"/>
          <p:cNvSpPr>
            <a:spLocks noGrp="1"/>
          </p:cNvSpPr>
          <p:nvPr>
            <p:ph idx="1"/>
          </p:nvPr>
        </p:nvSpPr>
        <p:spPr>
          <a:xfrm>
            <a:off x="1013792" y="4671392"/>
            <a:ext cx="7742582" cy="1389774"/>
          </a:xfrm>
        </p:spPr>
        <p:txBody>
          <a:bodyPr>
            <a:normAutofit fontScale="77500" lnSpcReduction="20000"/>
          </a:bodyPr>
          <a:lstStyle/>
          <a:p>
            <a:pPr marL="0" marR="64008" lvl="0" indent="0" algn="ctr" defTabSz="91440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None/>
            </a:pPr>
            <a:endParaRPr lang="ru-RU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64008" lvl="0" indent="0" algn="ctr" defTabSz="91440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None/>
            </a:pPr>
            <a:endParaRPr lang="ru-RU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64008" lvl="0" indent="0" algn="ctr" defTabSz="91440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None/>
            </a:pP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64008" lvl="0" indent="0" algn="ctr" defTabSz="91440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2022 г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2452" y="1381539"/>
            <a:ext cx="65498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Анализ работы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районного </a:t>
            </a:r>
            <a:r>
              <a:rPr lang="ru-RU" sz="2800" b="1" dirty="0"/>
              <a:t>методического объединения </a:t>
            </a:r>
            <a:r>
              <a:rPr lang="ru-RU" sz="2800" b="1" dirty="0" smtClean="0"/>
              <a:t>учителей русского языка и литературы </a:t>
            </a:r>
          </a:p>
          <a:p>
            <a:pPr algn="ctr"/>
            <a:r>
              <a:rPr lang="ru-RU" sz="2800" b="1" dirty="0" smtClean="0"/>
              <a:t>за </a:t>
            </a:r>
            <a:r>
              <a:rPr lang="ru-RU" sz="2800" b="1" dirty="0"/>
              <a:t>2021-2022 учебный год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537920" y="4214192"/>
            <a:ext cx="3870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Подготовила Игнатенко Елена Анатольевна, руководитель РМО учителей русского языка и литературы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84583"/>
            <a:ext cx="7886700" cy="529238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05071" y="288235"/>
            <a:ext cx="765313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Тема: </a:t>
            </a:r>
            <a:r>
              <a:rPr lang="ru-RU" sz="3200" dirty="0"/>
              <a:t>«Качественное образование как стратегический ресурс обучения, воспитания и развития личности». </a:t>
            </a:r>
            <a:endParaRPr lang="ru-RU" sz="3200" dirty="0" smtClean="0"/>
          </a:p>
          <a:p>
            <a:endParaRPr lang="ru-RU" sz="3200" b="1" dirty="0" smtClean="0"/>
          </a:p>
          <a:p>
            <a:r>
              <a:rPr lang="ru-RU" sz="3200" b="1" dirty="0" smtClean="0"/>
              <a:t>Цель</a:t>
            </a:r>
            <a:r>
              <a:rPr lang="ru-RU" sz="3200" dirty="0"/>
              <a:t>: совершенствование уровня педагогического мастерства и компетентности учителей в условиях реализации ФГОС и модернизации системы образования путем применения активных технологий, способствующих развитию творческой личности учащихся. </a:t>
            </a:r>
          </a:p>
        </p:txBody>
      </p:sp>
    </p:spTree>
    <p:extLst>
      <p:ext uri="{BB962C8B-B14F-4D97-AF65-F5344CB8AC3E}">
        <p14:creationId xmlns:p14="http://schemas.microsoft.com/office/powerpoint/2010/main" val="2249759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287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Задачи</a:t>
            </a:r>
            <a:r>
              <a:rPr lang="ru-RU" sz="2800" dirty="0"/>
              <a:t>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227" y="954157"/>
            <a:ext cx="7899124" cy="522280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dirty="0" smtClean="0"/>
              <a:t> </a:t>
            </a:r>
            <a:r>
              <a:rPr lang="ru-RU" sz="2200" dirty="0"/>
              <a:t>1. </a:t>
            </a:r>
            <a:r>
              <a:rPr lang="ru-RU" sz="2200" dirty="0" smtClean="0"/>
              <a:t>Изучение </a:t>
            </a:r>
            <a:r>
              <a:rPr lang="ru-RU" sz="2200" dirty="0"/>
              <a:t>и внедрение в практику работы педагогов эффективных педагогических технологий, методик, приемов и способов успешного обучения и воспитания, направленных на формирование </a:t>
            </a:r>
            <a:r>
              <a:rPr lang="ru-RU" sz="2200" dirty="0" smtClean="0"/>
              <a:t> методики </a:t>
            </a:r>
            <a:r>
              <a:rPr lang="ru-RU" sz="2200" dirty="0"/>
              <a:t>преподавания в условиях реализации </a:t>
            </a:r>
            <a:r>
              <a:rPr lang="ru-RU" sz="2200" dirty="0" smtClean="0"/>
              <a:t>ФГОС.</a:t>
            </a:r>
          </a:p>
          <a:p>
            <a:pPr marL="0" indent="0">
              <a:buNone/>
            </a:pPr>
            <a:r>
              <a:rPr lang="ru-RU" sz="2200" dirty="0" smtClean="0"/>
              <a:t>2. Организация </a:t>
            </a:r>
            <a:r>
              <a:rPr lang="ru-RU" sz="2200" dirty="0"/>
              <a:t>работы </a:t>
            </a:r>
            <a:r>
              <a:rPr lang="ru-RU" sz="2200" dirty="0" smtClean="0"/>
              <a:t>и совершенствование </a:t>
            </a:r>
            <a:r>
              <a:rPr lang="ru-RU" sz="2200" dirty="0"/>
              <a:t>форм и методов работы с учащимися, имеющими высокую мотивацию к учебно-познавательной деятельности; повышение качества и результативности работы педагогов с одарёнными детьми, участие в очных/ заочных/ дистанционных олимпиадах, конкурсах разного </a:t>
            </a:r>
            <a:r>
              <a:rPr lang="ru-RU" sz="2200" dirty="0" smtClean="0"/>
              <a:t>уровня. </a:t>
            </a:r>
          </a:p>
          <a:p>
            <a:pPr marL="0" indent="0">
              <a:buNone/>
            </a:pPr>
            <a:r>
              <a:rPr lang="ru-RU" sz="2200" dirty="0"/>
              <a:t>3. </a:t>
            </a:r>
            <a:r>
              <a:rPr lang="ru-RU" sz="2200" dirty="0" smtClean="0"/>
              <a:t>Повышение </a:t>
            </a:r>
            <a:r>
              <a:rPr lang="ru-RU" sz="2200" dirty="0"/>
              <a:t>и совершенствование профессионально-педагогической квалификации учителя - научно-теоретической, методической,  научно-исследовательской работы, приёмов педагогического мастерства через постоянно действующие формы обучения (курсы повышения квалификации, семинары, работу РМО); раскрытие индивидуальных способностей педагогов, профессионально-личностного роста учителя (открытые уроки, профессиональные конкурсы</a:t>
            </a:r>
            <a:r>
              <a:rPr lang="ru-RU" sz="2200" dirty="0" smtClean="0"/>
              <a:t>). </a:t>
            </a:r>
            <a:endParaRPr lang="ru-RU" sz="2200" dirty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917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226" y="417444"/>
            <a:ext cx="7899123" cy="5759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4. Определение </a:t>
            </a:r>
            <a:r>
              <a:rPr lang="ru-RU" sz="2400" dirty="0"/>
              <a:t>путей дальнейшей работы по повышению результатов итоговой аттестации учащихся, накапливание и обобщение опыта по подготовке учащихся к ЕГЭ и ОГЭ; работа с результатами ГИА, ВПР, региональных диагностических работ, стартовой </a:t>
            </a:r>
            <a:r>
              <a:rPr lang="ru-RU" sz="2400" dirty="0" smtClean="0"/>
              <a:t>диагностики. 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5. </a:t>
            </a:r>
            <a:r>
              <a:rPr lang="ru-RU" sz="2400" dirty="0" smtClean="0"/>
              <a:t>Формирование </a:t>
            </a:r>
            <a:r>
              <a:rPr lang="ru-RU" sz="2400" dirty="0"/>
              <a:t>у педагогов представления о новом типе результатов и способах их достижения.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sym typeface="Symbol"/>
              </a:rPr>
              <a:t>6.</a:t>
            </a:r>
            <a:r>
              <a:rPr lang="ru-RU" sz="2400" dirty="0" smtClean="0"/>
              <a:t> </a:t>
            </a:r>
            <a:r>
              <a:rPr lang="ru-RU" sz="2400" dirty="0"/>
              <a:t>Организация внеурочной деятельности (формы занятий, критерии оценки внеурочной деятельности</a:t>
            </a:r>
            <a:r>
              <a:rPr lang="ru-RU" sz="2400" dirty="0" smtClean="0"/>
              <a:t>).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7.Педагогическое </a:t>
            </a:r>
            <a:r>
              <a:rPr lang="ru-RU" sz="2400" dirty="0"/>
              <a:t>сопровождение учащихся с </a:t>
            </a:r>
            <a:r>
              <a:rPr lang="ru-RU" sz="2400" dirty="0" smtClean="0"/>
              <a:t>ОВЗ. 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8. Работа </a:t>
            </a:r>
            <a:r>
              <a:rPr lang="ru-RU" sz="2400" dirty="0"/>
              <a:t>в системе дополнительного </a:t>
            </a:r>
            <a:r>
              <a:rPr lang="ru-RU" sz="2400" dirty="0" smtClean="0"/>
              <a:t>образования.</a:t>
            </a:r>
          </a:p>
          <a:p>
            <a:pPr marL="0" indent="0">
              <a:buNone/>
            </a:pPr>
            <a:r>
              <a:rPr lang="ru-RU" sz="2400" dirty="0"/>
              <a:t>9</a:t>
            </a:r>
            <a:r>
              <a:rPr lang="ru-RU" sz="2400" dirty="0" smtClean="0"/>
              <a:t>. Работа по формированию функциональной грамотности обучающихся.</a:t>
            </a:r>
          </a:p>
          <a:p>
            <a:pPr marL="0" indent="0">
              <a:buNone/>
            </a:pPr>
            <a:r>
              <a:rPr lang="ru-RU" sz="2400" dirty="0" smtClean="0"/>
              <a:t>10.</a:t>
            </a:r>
            <a:r>
              <a:rPr lang="ru-RU" sz="2400" dirty="0"/>
              <a:t> </a:t>
            </a:r>
            <a:r>
              <a:rPr lang="ru-RU" sz="2400" dirty="0" smtClean="0"/>
              <a:t>Подготовка обучающихся </a:t>
            </a:r>
            <a:r>
              <a:rPr lang="ru-RU" sz="2400" dirty="0"/>
              <a:t>к итоговой аттестации.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90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68357"/>
            <a:ext cx="7886700" cy="815008"/>
          </a:xfrm>
        </p:spPr>
        <p:txBody>
          <a:bodyPr/>
          <a:lstStyle/>
          <a:p>
            <a:r>
              <a:rPr lang="ru-RU" dirty="0" smtClean="0"/>
              <a:t>	Направления </a:t>
            </a:r>
            <a:r>
              <a:rPr lang="ru-RU" dirty="0"/>
              <a:t>методической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322" y="1063487"/>
            <a:ext cx="8078028" cy="5113476"/>
          </a:xfrm>
        </p:spPr>
        <p:txBody>
          <a:bodyPr/>
          <a:lstStyle/>
          <a:p>
            <a:r>
              <a:rPr lang="ru-RU" dirty="0" smtClean="0"/>
              <a:t>Организация районных </a:t>
            </a:r>
            <a:r>
              <a:rPr lang="ru-RU" dirty="0"/>
              <a:t>ЕМД по теме «Качественно образование как стратегический ресурс обучения, воспитания и развития личности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/>
              <a:t>Внедрение в практику ОУ проектно-исследовательской </a:t>
            </a:r>
            <a:r>
              <a:rPr lang="ru-RU" dirty="0" smtClean="0"/>
              <a:t>деятельности.</a:t>
            </a:r>
          </a:p>
          <a:p>
            <a:r>
              <a:rPr lang="ru-RU" dirty="0"/>
              <a:t>Диагностика уровня профессиональной компетентности и методической подготовки педагогов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Разработка </a:t>
            </a:r>
            <a:r>
              <a:rPr lang="ru-RU" dirty="0"/>
              <a:t>предметных </a:t>
            </a:r>
            <a:r>
              <a:rPr lang="ru-RU" dirty="0" smtClean="0"/>
              <a:t>программ.</a:t>
            </a:r>
          </a:p>
          <a:p>
            <a:r>
              <a:rPr lang="ru-RU" dirty="0"/>
              <a:t>Взаимодействие педагогов через сетевое сотрудничество на различных </a:t>
            </a:r>
            <a:r>
              <a:rPr lang="ru-RU" dirty="0" smtClean="0"/>
              <a:t>уровнях.</a:t>
            </a:r>
          </a:p>
          <a:p>
            <a:r>
              <a:rPr lang="ru-RU" dirty="0" smtClean="0"/>
              <a:t>Экспертная работа.</a:t>
            </a:r>
          </a:p>
          <a:p>
            <a:r>
              <a:rPr lang="ru-RU" dirty="0" smtClean="0"/>
              <a:t>Функциональная грамотность.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828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dirty="0"/>
              <a:t>Повышение профессионального мастерства </a:t>
            </a:r>
            <a:r>
              <a:rPr lang="ru-RU" b="1" dirty="0" smtClean="0"/>
              <a:t>педагогов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371600"/>
            <a:ext cx="3583678" cy="4805363"/>
          </a:xfrm>
        </p:spPr>
        <p:txBody>
          <a:bodyPr/>
          <a:lstStyle/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Малышева </a:t>
            </a:r>
            <a:r>
              <a:rPr lang="ru-RU" sz="2400" b="1" dirty="0"/>
              <a:t>Евгения </a:t>
            </a:r>
            <a:r>
              <a:rPr lang="ru-RU" sz="2400" b="1" dirty="0" smtClean="0"/>
              <a:t>Александровна, </a:t>
            </a:r>
          </a:p>
          <a:p>
            <a:pPr marL="0" indent="0">
              <a:buNone/>
            </a:pPr>
            <a:r>
              <a:rPr lang="ru-RU" dirty="0" smtClean="0"/>
              <a:t>учитель русского языка и литературы МАОУ СОШ №1 </a:t>
            </a:r>
            <a:r>
              <a:rPr lang="ru-RU" dirty="0" err="1" smtClean="0"/>
              <a:t>пгт</a:t>
            </a:r>
            <a:r>
              <a:rPr lang="ru-RU" dirty="0" smtClean="0"/>
              <a:t> Серышево имени Сергея Бондарева. </a:t>
            </a:r>
          </a:p>
          <a:p>
            <a:pPr marL="0" indent="0">
              <a:buNone/>
            </a:pPr>
            <a:r>
              <a:rPr lang="ru-RU" b="1" dirty="0" smtClean="0"/>
              <a:t>Победитель муниципального этапа конкурса </a:t>
            </a:r>
          </a:p>
          <a:p>
            <a:pPr marL="0" indent="0">
              <a:buNone/>
            </a:pPr>
            <a:r>
              <a:rPr lang="ru-RU" b="1" dirty="0" smtClean="0"/>
              <a:t>«Учитель года-2022»</a:t>
            </a:r>
            <a:endParaRPr lang="ru-RU" b="1" dirty="0"/>
          </a:p>
        </p:txBody>
      </p:sp>
      <p:pic>
        <p:nvPicPr>
          <p:cNvPr id="5" name="Объект 4" descr="C:\Users\Компьютер\Desktop\Снимок1.PN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121" y="1808922"/>
            <a:ext cx="3945835" cy="36874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2573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dirty="0"/>
              <a:t>Результаты работы по обобщению передового педагогического опыта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46652" y="1252330"/>
            <a:ext cx="7968698" cy="4924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Малышева Евгения </a:t>
            </a:r>
            <a:r>
              <a:rPr lang="ru-RU" dirty="0" smtClean="0"/>
              <a:t>Александровна</a:t>
            </a:r>
          </a:p>
          <a:p>
            <a:pPr marL="0" indent="0">
              <a:buNone/>
            </a:pPr>
            <a:r>
              <a:rPr lang="ru-RU" dirty="0"/>
              <a:t>Емельянова Светлана </a:t>
            </a:r>
            <a:r>
              <a:rPr lang="ru-RU" dirty="0" smtClean="0"/>
              <a:t>Владимировна</a:t>
            </a:r>
          </a:p>
          <a:p>
            <a:pPr marL="0" indent="0">
              <a:buNone/>
            </a:pPr>
            <a:r>
              <a:rPr lang="ru-RU" dirty="0" err="1"/>
              <a:t>Бутрова</a:t>
            </a:r>
            <a:r>
              <a:rPr lang="ru-RU" dirty="0"/>
              <a:t> Ирина </a:t>
            </a:r>
            <a:r>
              <a:rPr lang="ru-RU" dirty="0" smtClean="0"/>
              <a:t>Владимировна</a:t>
            </a:r>
          </a:p>
          <a:p>
            <a:pPr marL="0" indent="0">
              <a:buNone/>
            </a:pPr>
            <a:r>
              <a:rPr lang="ru-RU" dirty="0"/>
              <a:t>Панькова Наталья </a:t>
            </a:r>
            <a:r>
              <a:rPr lang="ru-RU" dirty="0" smtClean="0"/>
              <a:t>Анатольевна</a:t>
            </a:r>
          </a:p>
          <a:p>
            <a:pPr marL="0" indent="0">
              <a:buNone/>
            </a:pPr>
            <a:r>
              <a:rPr lang="ru-RU" dirty="0" err="1"/>
              <a:t>Сигида</a:t>
            </a:r>
            <a:r>
              <a:rPr lang="ru-RU" dirty="0"/>
              <a:t> Тамара Васильевна </a:t>
            </a:r>
          </a:p>
          <a:p>
            <a:pPr marL="0" indent="0">
              <a:buNone/>
            </a:pPr>
            <a:r>
              <a:rPr lang="ru-RU" dirty="0" err="1"/>
              <a:t>Беднякова</a:t>
            </a:r>
            <a:r>
              <a:rPr lang="ru-RU" dirty="0"/>
              <a:t> Наталия </a:t>
            </a:r>
            <a:r>
              <a:rPr lang="ru-RU" dirty="0" smtClean="0"/>
              <a:t>Геннадьевна</a:t>
            </a:r>
          </a:p>
          <a:p>
            <a:pPr marL="0" indent="0">
              <a:buNone/>
            </a:pPr>
            <a:r>
              <a:rPr lang="ru-RU" dirty="0"/>
              <a:t>Черныш Юлия </a:t>
            </a:r>
            <a:r>
              <a:rPr lang="ru-RU" dirty="0" smtClean="0"/>
              <a:t>Германовна</a:t>
            </a:r>
          </a:p>
          <a:p>
            <a:pPr marL="0" indent="0">
              <a:buNone/>
            </a:pPr>
            <a:r>
              <a:rPr lang="ru-RU" dirty="0" err="1"/>
              <a:t>Аполонова</a:t>
            </a:r>
            <a:r>
              <a:rPr lang="ru-RU" dirty="0"/>
              <a:t> Елена </a:t>
            </a:r>
            <a:r>
              <a:rPr lang="ru-RU" dirty="0" smtClean="0"/>
              <a:t>Александровна</a:t>
            </a:r>
          </a:p>
          <a:p>
            <a:pPr marL="0" indent="0">
              <a:buNone/>
            </a:pPr>
            <a:r>
              <a:rPr lang="ru-RU" dirty="0"/>
              <a:t>Кармазин Евгения </a:t>
            </a:r>
            <a:r>
              <a:rPr lang="ru-RU" dirty="0" smtClean="0"/>
              <a:t>Викторовна</a:t>
            </a:r>
          </a:p>
          <a:p>
            <a:pPr marL="0" indent="0">
              <a:buNone/>
            </a:pPr>
            <a:r>
              <a:rPr lang="ru-RU" dirty="0"/>
              <a:t>Кармазин Александра </a:t>
            </a:r>
            <a:r>
              <a:rPr lang="ru-RU" dirty="0" smtClean="0"/>
              <a:t>Викторовна</a:t>
            </a:r>
          </a:p>
          <a:p>
            <a:pPr marL="0" indent="0">
              <a:buNone/>
            </a:pPr>
            <a:r>
              <a:rPr lang="ru-RU" dirty="0" smtClean="0"/>
              <a:t>Ковтун </a:t>
            </a:r>
            <a:r>
              <a:rPr lang="ru-RU" dirty="0"/>
              <a:t>Ольга </a:t>
            </a:r>
            <a:r>
              <a:rPr lang="ru-RU" dirty="0" smtClean="0"/>
              <a:t>Владимировна</a:t>
            </a:r>
          </a:p>
          <a:p>
            <a:pPr marL="0" indent="0">
              <a:buNone/>
            </a:pPr>
            <a:r>
              <a:rPr lang="ru-RU" dirty="0"/>
              <a:t>Игнатенко Елена Анатольевна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796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19917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/>
              <a:t>Работа с </a:t>
            </a:r>
            <a:r>
              <a:rPr lang="ru-RU" b="1" dirty="0" smtClean="0"/>
              <a:t>одаренными детьми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5" name="Picture 3" descr="C:\Users\Компьютер\Desktop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738" y="869672"/>
            <a:ext cx="2441247" cy="32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Новая папка\IMG-20220424-WA00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292" y="753786"/>
            <a:ext cx="2193366" cy="285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Компьютер\Desktop\выступление журналист Победа\грамоты журналисты\пушкина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347" y="833299"/>
            <a:ext cx="2045625" cy="277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Компьютер\Desktop\выступление журналист Победа\грамоты журналисты\викулина1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2" y="684540"/>
            <a:ext cx="2720859" cy="374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Компьютер\Desktop\выступление журналист Победа\грамоты журналисты\баш 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10" y="2729361"/>
            <a:ext cx="2724204" cy="374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Компьютер\Desktop\выступление журналист Победа\грамоты журналисты\Климов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292" y="2219808"/>
            <a:ext cx="2939990" cy="404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Компьютер\Desktop\выступление журналист Победа\грамоты Парад наук\20220409_1107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919" y="2555409"/>
            <a:ext cx="3073184" cy="409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 descr="C:\Users\Компьютер\Desktop\20220312_113213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271" y="3806687"/>
            <a:ext cx="3986823" cy="2846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3562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869" y="1421296"/>
            <a:ext cx="8488017" cy="39903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0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436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</vt:lpstr>
      <vt:lpstr>Презентация PowerPoint</vt:lpstr>
      <vt:lpstr>Задачи:</vt:lpstr>
      <vt:lpstr>Презентация PowerPoint</vt:lpstr>
      <vt:lpstr> Направления методической работы</vt:lpstr>
      <vt:lpstr>Повышение профессионального мастерства педагогов </vt:lpstr>
      <vt:lpstr>Результаты работы по обобщению передового педагогического опыта </vt:lpstr>
      <vt:lpstr>Работа с одаренными детьми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Компьютер</cp:lastModifiedBy>
  <cp:revision>122</cp:revision>
  <dcterms:created xsi:type="dcterms:W3CDTF">2014-11-21T11:00:06Z</dcterms:created>
  <dcterms:modified xsi:type="dcterms:W3CDTF">2022-05-26T09:47:31Z</dcterms:modified>
</cp:coreProperties>
</file>