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260" r:id="rId3"/>
    <p:sldId id="259" r:id="rId4"/>
    <p:sldId id="262" r:id="rId5"/>
    <p:sldId id="263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88;&#1072;&#1073;&#1086;&#1090;&#1072;\&#1044;&#1083;&#1103;%20&#1087;&#1088;&#1077;&#1079;&#1077;&#1085;&#1090;&#1072;&#1094;&#1080;&#1080;%20&#1052;&#1080;&#1088;&#1102;&#1082;\&#1044;&#1048;&#1040;&#1043;&#1056;&#1040;&#1052;&#1052;&#104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88;&#1072;&#1073;&#1086;&#1090;&#1072;\&#1044;&#1083;&#1103;%20&#1087;&#1088;&#1077;&#1079;&#1077;&#1085;&#1090;&#1072;&#1094;&#1080;&#1080;%20&#1052;&#1080;&#1088;&#1102;&#1082;\&#1044;&#1048;&#1040;&#1043;&#1056;&#1040;&#1052;&#1052;&#1040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&#1088;&#1072;&#1073;&#1086;&#1090;&#1072;\&#1044;&#1083;&#1103;%20&#1087;&#1088;&#1077;&#1079;&#1077;&#1085;&#1090;&#1072;&#1094;&#1080;&#1080;%20&#1052;&#1080;&#1088;&#1102;&#1082;\&#1044;&#1048;&#1040;&#1043;&#1056;&#1040;&#1052;&#1052;&#104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5224035184721077"/>
          <c:y val="1.5027945440076693E-2"/>
          <c:w val="0.83690157816435495"/>
          <c:h val="0.7018727249257776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1.МАОУ СОШ №1 
   пгт Серышево
</c:v>
                </c:pt>
                <c:pt idx="1">
                  <c:v>   Филиал ООШ с. Белоногово</c:v>
                </c:pt>
                <c:pt idx="2">
                  <c:v>   Филиал СОШ с. Украинка</c:v>
                </c:pt>
                <c:pt idx="3">
                  <c:v>   Филиал ООШ с. Поляна</c:v>
                </c:pt>
                <c:pt idx="4">
                  <c:v>2.МАОУ СОШ №2  пгт Серышево</c:v>
                </c:pt>
                <c:pt idx="5">
                  <c:v>   Филиал СОШ с. Казанка</c:v>
                </c:pt>
                <c:pt idx="6">
                  <c:v>   Филиал СОШ с. Лермонтово</c:v>
                </c:pt>
                <c:pt idx="7">
                  <c:v>3. МОАУ СОШ с. Новосергеевка</c:v>
                </c:pt>
                <c:pt idx="8">
                  <c:v>Филиал ООШ с. Белогорка</c:v>
                </c:pt>
                <c:pt idx="9">
                  <c:v>Филиал СОШ с. Ш-Лог </c:v>
                </c:pt>
                <c:pt idx="10">
                  <c:v>4. МОАУ СОШ с. Озерное</c:v>
                </c:pt>
                <c:pt idx="11">
                  <c:v>Филиал ООШ ст.  Арга</c:v>
                </c:pt>
                <c:pt idx="12">
                  <c:v>5. МОАУ СОШ с. Б-Сазанка</c:v>
                </c:pt>
                <c:pt idx="13">
                  <c:v>6. МОАУ СОШ  с. Сосновка</c:v>
                </c:pt>
                <c:pt idx="14">
                  <c:v>   Филиал ООШ с. Водораздельное</c:v>
                </c:pt>
                <c:pt idx="15">
                  <c:v>7. МОАУ СОШ с. Томское</c:v>
                </c:pt>
                <c:pt idx="16">
                  <c:v>   Филиал СОШ с. Фроловка</c:v>
                </c:pt>
                <c:pt idx="17">
                  <c:v>   Филиал ООШ с. Лебяжье</c:v>
                </c:pt>
              </c:strCache>
            </c:strRef>
          </c:cat>
          <c:val>
            <c:numRef>
              <c:f>Лист1!$B$2:$B$19</c:f>
              <c:numCache>
                <c:formatCode>0</c:formatCode>
                <c:ptCount val="18"/>
                <c:pt idx="0">
                  <c:v>815</c:v>
                </c:pt>
                <c:pt idx="1">
                  <c:v>115</c:v>
                </c:pt>
                <c:pt idx="2">
                  <c:v>62</c:v>
                </c:pt>
                <c:pt idx="3">
                  <c:v>107</c:v>
                </c:pt>
                <c:pt idx="4">
                  <c:v>762</c:v>
                </c:pt>
                <c:pt idx="5">
                  <c:v>48</c:v>
                </c:pt>
                <c:pt idx="6">
                  <c:v>52</c:v>
                </c:pt>
                <c:pt idx="7">
                  <c:v>148</c:v>
                </c:pt>
                <c:pt idx="8">
                  <c:v>52</c:v>
                </c:pt>
                <c:pt idx="9">
                  <c:v>31</c:v>
                </c:pt>
                <c:pt idx="10">
                  <c:v>130</c:v>
                </c:pt>
                <c:pt idx="11">
                  <c:v>100</c:v>
                </c:pt>
                <c:pt idx="12">
                  <c:v>120</c:v>
                </c:pt>
                <c:pt idx="13">
                  <c:v>120</c:v>
                </c:pt>
                <c:pt idx="14">
                  <c:v>22</c:v>
                </c:pt>
                <c:pt idx="15">
                  <c:v>458</c:v>
                </c:pt>
                <c:pt idx="16">
                  <c:v>36</c:v>
                </c:pt>
                <c:pt idx="17">
                  <c:v>59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 них детей с ОВЗ</c:v>
                </c:pt>
              </c:strCache>
            </c:strRef>
          </c:tx>
          <c:dLbls>
            <c:showVal val="1"/>
          </c:dLbls>
          <c:cat>
            <c:strRef>
              <c:f>Лист1!$A$2:$A$19</c:f>
              <c:strCache>
                <c:ptCount val="18"/>
                <c:pt idx="0">
                  <c:v>1.МАОУ СОШ №1 
   пгт Серышево
</c:v>
                </c:pt>
                <c:pt idx="1">
                  <c:v>   Филиал ООШ с. Белоногово</c:v>
                </c:pt>
                <c:pt idx="2">
                  <c:v>   Филиал СОШ с. Украинка</c:v>
                </c:pt>
                <c:pt idx="3">
                  <c:v>   Филиал ООШ с. Поляна</c:v>
                </c:pt>
                <c:pt idx="4">
                  <c:v>2.МАОУ СОШ №2  пгт Серышево</c:v>
                </c:pt>
                <c:pt idx="5">
                  <c:v>   Филиал СОШ с. Казанка</c:v>
                </c:pt>
                <c:pt idx="6">
                  <c:v>   Филиал СОШ с. Лермонтово</c:v>
                </c:pt>
                <c:pt idx="7">
                  <c:v>3. МОАУ СОШ с. Новосергеевка</c:v>
                </c:pt>
                <c:pt idx="8">
                  <c:v>Филиал ООШ с. Белогорка</c:v>
                </c:pt>
                <c:pt idx="9">
                  <c:v>Филиал СОШ с. Ш-Лог </c:v>
                </c:pt>
                <c:pt idx="10">
                  <c:v>4. МОАУ СОШ с. Озерное</c:v>
                </c:pt>
                <c:pt idx="11">
                  <c:v>Филиал ООШ ст.  Арга</c:v>
                </c:pt>
                <c:pt idx="12">
                  <c:v>5. МОАУ СОШ с. Б-Сазанка</c:v>
                </c:pt>
                <c:pt idx="13">
                  <c:v>6. МОАУ СОШ  с. Сосновка</c:v>
                </c:pt>
                <c:pt idx="14">
                  <c:v>   Филиал ООШ с. Водораздельное</c:v>
                </c:pt>
                <c:pt idx="15">
                  <c:v>7. МОАУ СОШ с. Томское</c:v>
                </c:pt>
                <c:pt idx="16">
                  <c:v>   Филиал СОШ с. Фроловка</c:v>
                </c:pt>
                <c:pt idx="17">
                  <c:v>   Филиал ООШ с. Лебяжье</c:v>
                </c:pt>
              </c:strCache>
            </c:strRef>
          </c:cat>
          <c:val>
            <c:numRef>
              <c:f>Лист1!$C$2:$C$19</c:f>
              <c:numCache>
                <c:formatCode>0</c:formatCode>
                <c:ptCount val="18"/>
                <c:pt idx="0">
                  <c:v>50</c:v>
                </c:pt>
                <c:pt idx="1">
                  <c:v>18</c:v>
                </c:pt>
                <c:pt idx="2">
                  <c:v>1</c:v>
                </c:pt>
                <c:pt idx="3">
                  <c:v>3</c:v>
                </c:pt>
                <c:pt idx="4">
                  <c:v>22</c:v>
                </c:pt>
                <c:pt idx="5">
                  <c:v>5</c:v>
                </c:pt>
                <c:pt idx="6">
                  <c:v>2</c:v>
                </c:pt>
                <c:pt idx="7">
                  <c:v>10</c:v>
                </c:pt>
                <c:pt idx="8">
                  <c:v>0</c:v>
                </c:pt>
                <c:pt idx="9">
                  <c:v>2</c:v>
                </c:pt>
                <c:pt idx="10">
                  <c:v>14</c:v>
                </c:pt>
                <c:pt idx="11">
                  <c:v>8</c:v>
                </c:pt>
                <c:pt idx="12">
                  <c:v>12</c:v>
                </c:pt>
                <c:pt idx="13">
                  <c:v>12</c:v>
                </c:pt>
                <c:pt idx="14">
                  <c:v>2</c:v>
                </c:pt>
                <c:pt idx="15">
                  <c:v>29</c:v>
                </c:pt>
                <c:pt idx="16">
                  <c:v>1</c:v>
                </c:pt>
                <c:pt idx="17">
                  <c:v>3</c:v>
                </c:pt>
              </c:numCache>
            </c:numRef>
          </c:val>
        </c:ser>
        <c:axId val="77797632"/>
        <c:axId val="77828096"/>
      </c:barChart>
      <c:catAx>
        <c:axId val="77797632"/>
        <c:scaling>
          <c:orientation val="minMax"/>
        </c:scaling>
        <c:axPos val="b"/>
        <c:tickLblPos val="nextTo"/>
        <c:crossAx val="77828096"/>
        <c:crosses val="autoZero"/>
        <c:auto val="1"/>
        <c:lblAlgn val="ctr"/>
        <c:lblOffset val="100"/>
      </c:catAx>
      <c:valAx>
        <c:axId val="77828096"/>
        <c:scaling>
          <c:orientation val="minMax"/>
        </c:scaling>
        <c:axPos val="l"/>
        <c:majorGridlines/>
        <c:numFmt formatCode="0" sourceLinked="1"/>
        <c:tickLblPos val="nextTo"/>
        <c:crossAx val="77797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508411210123937"/>
          <c:y val="2.2595311179322945E-2"/>
          <c:w val="0.29423006616835856"/>
          <c:h val="7.4300619972580514E-2"/>
        </c:manualLayout>
      </c:layout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5.6139545056867864E-2"/>
          <c:y val="0.10185185185185186"/>
          <c:w val="0.53888888888888919"/>
          <c:h val="0.89814814814814814"/>
        </c:manualLayout>
      </c:layout>
      <c:doughnutChart>
        <c:varyColors val="1"/>
        <c:ser>
          <c:idx val="0"/>
          <c:order val="0"/>
          <c:dLbls>
            <c:showVal val="1"/>
            <c:showLeaderLines val="1"/>
          </c:dLbls>
          <c:cat>
            <c:strRef>
              <c:f>Лист1!$B$22:$C$22</c:f>
              <c:strCache>
                <c:ptCount val="2"/>
                <c:pt idx="0">
                  <c:v>Всего детей</c:v>
                </c:pt>
                <c:pt idx="1">
                  <c:v>Из них детей с ОВЗ</c:v>
                </c:pt>
              </c:strCache>
            </c:strRef>
          </c:cat>
          <c:val>
            <c:numRef>
              <c:f>Лист1!$B$23:$C$23</c:f>
              <c:numCache>
                <c:formatCode>0</c:formatCode>
                <c:ptCount val="2"/>
                <c:pt idx="0">
                  <c:v>3237</c:v>
                </c:pt>
                <c:pt idx="1">
                  <c:v>194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31754575734545665"/>
          <c:y val="3.6653178769320532E-2"/>
          <c:w val="0.50189861088628362"/>
          <c:h val="0.16743438320209991"/>
        </c:manualLayout>
      </c:layout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1.3087461527048101E-3"/>
          <c:y val="9.4694448619132496E-2"/>
          <c:w val="0.60173753280839926"/>
          <c:h val="0.89814814814814814"/>
        </c:manualLayout>
      </c:layout>
      <c:pie3DChart>
        <c:varyColors val="1"/>
        <c:ser>
          <c:idx val="0"/>
          <c:order val="0"/>
          <c:dLbls>
            <c:showVal val="1"/>
            <c:showLeaderLines val="1"/>
          </c:dLbls>
          <c:cat>
            <c:strRef>
              <c:f>Лист1!$C$46:$C$48</c:f>
              <c:strCache>
                <c:ptCount val="3"/>
                <c:pt idx="0">
                  <c:v>Обучаются в общеобразовательных школах</c:v>
                </c:pt>
                <c:pt idx="1">
                  <c:v>Обучаются на дому </c:v>
                </c:pt>
                <c:pt idx="2">
                  <c:v>Получают образование  дистанционно</c:v>
                </c:pt>
              </c:strCache>
            </c:strRef>
          </c:cat>
          <c:val>
            <c:numRef>
              <c:f>Лист1!$D$46:$D$48</c:f>
              <c:numCache>
                <c:formatCode>General</c:formatCode>
                <c:ptCount val="3"/>
                <c:pt idx="0">
                  <c:v>163</c:v>
                </c:pt>
                <c:pt idx="1">
                  <c:v>29</c:v>
                </c:pt>
                <c:pt idx="2">
                  <c:v>2</c:v>
                </c:pt>
              </c:numCache>
            </c:numRef>
          </c:val>
        </c:ser>
      </c:pie3DChart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0.06442</cdr:y>
    </cdr:from>
    <cdr:to>
      <cdr:x>0.2</cdr:x>
      <cdr:y>0.13734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44016"/>
          <a:ext cx="473124" cy="163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900" dirty="0"/>
            <a:t>Обучаются на дому</a:t>
          </a:r>
        </a:p>
      </cdr:txBody>
    </cdr:sp>
  </cdr:relSizeAnchor>
  <cdr:relSizeAnchor xmlns:cdr="http://schemas.openxmlformats.org/drawingml/2006/chartDrawing">
    <cdr:from>
      <cdr:x>0.09132</cdr:x>
      <cdr:y>0.16104</cdr:y>
    </cdr:from>
    <cdr:to>
      <cdr:x>0.19387</cdr:x>
      <cdr:y>0.37763</cdr:y>
    </cdr:to>
    <cdr:sp macro="" textlink="">
      <cdr:nvSpPr>
        <cdr:cNvPr id="4" name="Прямая соединительная линия 3"/>
        <cdr:cNvSpPr/>
      </cdr:nvSpPr>
      <cdr:spPr>
        <a:xfrm xmlns:a="http://schemas.openxmlformats.org/drawingml/2006/main">
          <a:off x="216024" y="360040"/>
          <a:ext cx="242592" cy="48423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0.39571</cdr:x>
      <cdr:y>0.12883</cdr:y>
    </cdr:from>
    <cdr:to>
      <cdr:x>0.59571</cdr:x>
      <cdr:y>0.35429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36104" y="288032"/>
          <a:ext cx="473125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900" dirty="0"/>
            <a:t>Получают </a:t>
          </a:r>
          <a:r>
            <a:rPr lang="ru-RU" sz="900" dirty="0" smtClean="0"/>
            <a:t>образование</a:t>
          </a:r>
        </a:p>
        <a:p xmlns:a="http://schemas.openxmlformats.org/drawingml/2006/main">
          <a:r>
            <a:rPr lang="ru-RU" sz="900" dirty="0" smtClean="0"/>
            <a:t> </a:t>
          </a:r>
          <a:r>
            <a:rPr lang="ru-RU" sz="900" dirty="0"/>
            <a:t>дистанционно</a:t>
          </a:r>
        </a:p>
      </cdr:txBody>
    </cdr:sp>
  </cdr:relSizeAnchor>
  <cdr:relSizeAnchor xmlns:cdr="http://schemas.openxmlformats.org/drawingml/2006/chartDrawing">
    <cdr:from>
      <cdr:x>0.30439</cdr:x>
      <cdr:y>0.22546</cdr:y>
    </cdr:from>
    <cdr:to>
      <cdr:x>0.42777</cdr:x>
      <cdr:y>0.32208</cdr:y>
    </cdr:to>
    <cdr:sp macro="" textlink="">
      <cdr:nvSpPr>
        <cdr:cNvPr id="7" name="Прямая соединительная линия 6"/>
        <cdr:cNvSpPr/>
      </cdr:nvSpPr>
      <cdr:spPr>
        <a:xfrm xmlns:a="http://schemas.openxmlformats.org/drawingml/2006/main" flipH="1">
          <a:off x="720080" y="504057"/>
          <a:ext cx="291868" cy="21602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0.30439</cdr:x>
      <cdr:y>0.70858</cdr:y>
    </cdr:from>
    <cdr:to>
      <cdr:x>0.50439</cdr:x>
      <cdr:y>0.89608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20080" y="1584176"/>
          <a:ext cx="473125" cy="4191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900" dirty="0"/>
            <a:t>Обучаются в </a:t>
          </a:r>
        </a:p>
        <a:p xmlns:a="http://schemas.openxmlformats.org/drawingml/2006/main">
          <a:r>
            <a:rPr lang="ru-RU" sz="900" dirty="0"/>
            <a:t>общеобразовательных школах</a:t>
          </a:r>
        </a:p>
      </cdr:txBody>
    </cdr:sp>
  </cdr:relSizeAnchor>
  <cdr:relSizeAnchor xmlns:cdr="http://schemas.openxmlformats.org/drawingml/2006/chartDrawing">
    <cdr:from>
      <cdr:x>0.45659</cdr:x>
      <cdr:y>0.67637</cdr:y>
    </cdr:from>
    <cdr:to>
      <cdr:x>0.51747</cdr:x>
      <cdr:y>0.74079</cdr:y>
    </cdr:to>
    <cdr:sp macro="" textlink="">
      <cdr:nvSpPr>
        <cdr:cNvPr id="10" name="Прямая соединительная линия 9"/>
        <cdr:cNvSpPr/>
      </cdr:nvSpPr>
      <cdr:spPr>
        <a:xfrm xmlns:a="http://schemas.openxmlformats.org/drawingml/2006/main">
          <a:off x="1080120" y="1512168"/>
          <a:ext cx="144016" cy="14401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41D8D-6C23-4824-B876-9C8D36AB0FD7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1F9BE-4B0A-4400-835B-DCDD7A787BF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randomBa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HAKL786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1772816"/>
            <a:ext cx="5110336" cy="23042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Задачи </a:t>
            </a:r>
            <a:r>
              <a:rPr lang="ru-RU" sz="2400" b="1" dirty="0" smtClean="0">
                <a:solidFill>
                  <a:schemeClr val="tx2"/>
                </a:solidFill>
              </a:rPr>
              <a:t>инклюзивного образования в условиях современной школы в рамках ФГОС для детей с ограниченными возможностями здоровья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5661248"/>
            <a:ext cx="4528592" cy="744488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dirty="0" err="1" smtClean="0"/>
              <a:t>Мирюк</a:t>
            </a:r>
            <a:r>
              <a:rPr lang="ru-RU" dirty="0" smtClean="0"/>
              <a:t> А. А.</a:t>
            </a:r>
          </a:p>
          <a:p>
            <a:pPr algn="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r>
              <a:rPr lang="ru-RU" dirty="0" smtClean="0"/>
              <a:t> </a:t>
            </a:r>
            <a:r>
              <a:rPr lang="ru-RU" sz="1200" dirty="0" smtClean="0"/>
              <a:t>Г</a:t>
            </a:r>
            <a:r>
              <a:rPr lang="ru-RU" sz="1400" dirty="0" smtClean="0"/>
              <a:t>.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1475656" y="404664"/>
            <a:ext cx="6624736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                   Указ </a:t>
            </a:r>
            <a:r>
              <a:rPr lang="ru-RU" b="1" dirty="0">
                <a:solidFill>
                  <a:srgbClr val="0070C0"/>
                </a:solidFill>
              </a:rPr>
              <a:t>Президента Российской Федерации 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                  от</a:t>
            </a:r>
            <a:r>
              <a:rPr lang="ru-RU" b="1" dirty="0">
                <a:solidFill>
                  <a:srgbClr val="0070C0"/>
                </a:solidFill>
              </a:rPr>
              <a:t> 29.05.2017 г. № 240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                      Об</a:t>
            </a:r>
            <a:r>
              <a:rPr lang="ru-RU" b="1" dirty="0">
                <a:solidFill>
                  <a:srgbClr val="0070C0"/>
                </a:solidFill>
              </a:rPr>
              <a:t> объявлении в Российской Федерации </a:t>
            </a:r>
            <a:endParaRPr lang="ru-RU" b="1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             Десятилетия </a:t>
            </a:r>
            <a:r>
              <a:rPr lang="ru-RU" b="1" dirty="0">
                <a:solidFill>
                  <a:srgbClr val="0070C0"/>
                </a:solidFill>
              </a:rPr>
              <a:t>детства</a:t>
            </a:r>
          </a:p>
        </p:txBody>
      </p:sp>
      <p:pic>
        <p:nvPicPr>
          <p:cNvPr id="2" name="Рисунок 1" descr="iCAZWE3A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76672"/>
            <a:ext cx="1293316" cy="1427501"/>
          </a:xfrm>
          <a:prstGeom prst="rect">
            <a:avLst/>
          </a:prstGeom>
        </p:spPr>
      </p:pic>
      <p:sp>
        <p:nvSpPr>
          <p:cNvPr id="4" name="Стрелка вниз 3"/>
          <p:cNvSpPr/>
          <p:nvPr/>
        </p:nvSpPr>
        <p:spPr>
          <a:xfrm>
            <a:off x="4788024" y="1916832"/>
            <a:ext cx="288032" cy="64807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35696" y="2564904"/>
            <a:ext cx="6048672" cy="151216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 «Мобилизовать </a:t>
            </a:r>
            <a:r>
              <a:rPr lang="ru-RU" sz="2000" b="1" dirty="0">
                <a:solidFill>
                  <a:srgbClr val="0070C0"/>
                </a:solidFill>
              </a:rPr>
              <a:t>силы и ресурсы государства для того, чтобы качественно обеспечить здоровье, образование и успешное развитие каждого ребенка, живущего в нашей стране»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741894" y="4077072"/>
            <a:ext cx="288032" cy="648072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23728" y="4725144"/>
            <a:ext cx="5688632" cy="15841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>
                <a:solidFill>
                  <a:srgbClr val="FF0000"/>
                </a:solidFill>
              </a:rPr>
              <a:t>И</a:t>
            </a:r>
            <a:r>
              <a:rPr lang="ru-RU" sz="2000" b="1" u="sng" dirty="0" smtClean="0">
                <a:solidFill>
                  <a:srgbClr val="FF0000"/>
                </a:solidFill>
              </a:rPr>
              <a:t>нклюзивное </a:t>
            </a:r>
            <a:r>
              <a:rPr lang="ru-RU" sz="2000" b="1" u="sng" dirty="0">
                <a:solidFill>
                  <a:srgbClr val="FF0000"/>
                </a:solidFill>
              </a:rPr>
              <a:t>образование</a:t>
            </a:r>
            <a:r>
              <a:rPr lang="ru-RU" sz="2000" b="1" dirty="0">
                <a:solidFill>
                  <a:srgbClr val="0070C0"/>
                </a:solidFill>
              </a:rPr>
              <a:t> – обеспечение равного доступа к образованию для всех обучающихся с учетом разнообразия особых образовательных потребностей и индивидуальных возможностей</a:t>
            </a:r>
            <a:r>
              <a:rPr lang="ru-RU" sz="2000" dirty="0"/>
              <a:t>.</a:t>
            </a:r>
            <a:endParaRPr lang="ru-RU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2627784" y="116632"/>
            <a:ext cx="4248472" cy="7920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0070C0"/>
                </a:solidFill>
              </a:rPr>
              <a:t>Нормативно-правовые материалы в области образования детей с ограниченными возможностями здоровья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556792"/>
            <a:ext cx="1584176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>
                <a:solidFill>
                  <a:srgbClr val="0070C0"/>
                </a:solidFill>
              </a:rPr>
              <a:t>Международно-правовые документы</a:t>
            </a:r>
            <a:r>
              <a:rPr lang="ru-RU" sz="1200" b="1" u="sng" dirty="0" smtClean="0">
                <a:solidFill>
                  <a:srgbClr val="0070C0"/>
                </a:solidFill>
              </a:rPr>
              <a:t>:</a:t>
            </a:r>
          </a:p>
          <a:p>
            <a:r>
              <a:rPr lang="ru-RU" sz="1200" b="1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</a:rPr>
              <a:t>-«</a:t>
            </a:r>
            <a:r>
              <a:rPr lang="ru-RU" sz="1200" dirty="0">
                <a:solidFill>
                  <a:srgbClr val="0070C0"/>
                </a:solidFill>
              </a:rPr>
              <a:t>Конвенция ООН о правах ребенка</a:t>
            </a:r>
            <a:r>
              <a:rPr lang="ru-RU" sz="1200" dirty="0" smtClean="0">
                <a:solidFill>
                  <a:srgbClr val="0070C0"/>
                </a:solidFill>
              </a:rPr>
              <a:t>»,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-«</a:t>
            </a:r>
            <a:r>
              <a:rPr lang="ru-RU" sz="1200" dirty="0">
                <a:solidFill>
                  <a:srgbClr val="0070C0"/>
                </a:solidFill>
              </a:rPr>
              <a:t>Конвенция о защите прав человека и основных свобод»;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1556792"/>
            <a:ext cx="1872208" cy="14401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>
                <a:solidFill>
                  <a:srgbClr val="0070C0"/>
                </a:solidFill>
              </a:rPr>
              <a:t>Федеральный уровень: </a:t>
            </a:r>
          </a:p>
          <a:p>
            <a:r>
              <a:rPr lang="ru-RU" sz="1200" dirty="0">
                <a:solidFill>
                  <a:srgbClr val="0070C0"/>
                </a:solidFill>
              </a:rPr>
              <a:t>- Конституция РФ; </a:t>
            </a:r>
          </a:p>
          <a:p>
            <a:r>
              <a:rPr lang="ru-RU" sz="1200" dirty="0">
                <a:solidFill>
                  <a:srgbClr val="0070C0"/>
                </a:solidFill>
              </a:rPr>
              <a:t>- Федеральные </a:t>
            </a:r>
            <a:r>
              <a:rPr lang="ru-RU" sz="1200" dirty="0" smtClean="0">
                <a:solidFill>
                  <a:srgbClr val="0070C0"/>
                </a:solidFill>
              </a:rPr>
              <a:t>законы;</a:t>
            </a:r>
            <a:endParaRPr lang="ru-RU" sz="1200" dirty="0">
              <a:solidFill>
                <a:srgbClr val="0070C0"/>
              </a:solidFill>
            </a:endParaRPr>
          </a:p>
          <a:p>
            <a:r>
              <a:rPr lang="ru-RU" sz="1200" dirty="0">
                <a:solidFill>
                  <a:srgbClr val="0070C0"/>
                </a:solidFill>
              </a:rPr>
              <a:t>- Указы Президента </a:t>
            </a:r>
            <a:r>
              <a:rPr lang="ru-RU" sz="1200" dirty="0" smtClean="0">
                <a:solidFill>
                  <a:srgbClr val="0070C0"/>
                </a:solidFill>
              </a:rPr>
              <a:t>РФ;</a:t>
            </a:r>
            <a:endParaRPr lang="ru-RU" sz="1200" dirty="0">
              <a:solidFill>
                <a:srgbClr val="0070C0"/>
              </a:solidFill>
            </a:endParaRPr>
          </a:p>
          <a:p>
            <a:pPr fontAlgn="base"/>
            <a:r>
              <a:rPr lang="ru-RU" sz="1200" b="1" dirty="0" smtClean="0">
                <a:solidFill>
                  <a:srgbClr val="0070C0"/>
                </a:solidFill>
              </a:rPr>
              <a:t> - </a:t>
            </a:r>
            <a:r>
              <a:rPr lang="ru-RU" sz="1200" dirty="0" smtClean="0">
                <a:solidFill>
                  <a:srgbClr val="0070C0"/>
                </a:solidFill>
              </a:rPr>
              <a:t>Приказы </a:t>
            </a:r>
            <a:r>
              <a:rPr lang="ru-RU" sz="1200" dirty="0">
                <a:solidFill>
                  <a:srgbClr val="0070C0"/>
                </a:solidFill>
              </a:rPr>
              <a:t>Министерства образования и науки </a:t>
            </a:r>
            <a:r>
              <a:rPr lang="ru-RU" sz="1200" dirty="0" smtClean="0">
                <a:solidFill>
                  <a:srgbClr val="0070C0"/>
                </a:solidFill>
              </a:rPr>
              <a:t>РФ</a:t>
            </a:r>
            <a:endParaRPr lang="ru-RU" sz="1200" b="1" dirty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95936" y="1556792"/>
            <a:ext cx="2376264" cy="37444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Региональный уровень:</a:t>
            </a:r>
          </a:p>
          <a:p>
            <a:r>
              <a:rPr lang="ru-RU" sz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-Приказы </a:t>
            </a:r>
            <a:r>
              <a:rPr lang="ru-RU" sz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министерства образования и науки Амурской области</a:t>
            </a:r>
          </a:p>
          <a:p>
            <a:r>
              <a:rPr lang="ru-RU" sz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от 28.08.2015 № 1118 «Об утверждении примерного Положения о территориальной психолого - медико - педагогической комиссии»;</a:t>
            </a:r>
          </a:p>
          <a:p>
            <a:r>
              <a:rPr lang="ru-RU" sz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 от 26.08.2016 № 1161 «Об утверждении Порядка организации обучения детей-инвалидов и детей с ограниченными возможностями здоровья на дому по основным общеобразовательным и адаптированным основным общеобразовательным программам».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16216" y="1556792"/>
            <a:ext cx="2376264" cy="42484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 smtClean="0">
                <a:solidFill>
                  <a:srgbClr val="0070C0"/>
                </a:solidFill>
              </a:rPr>
              <a:t>Муниципальный </a:t>
            </a:r>
            <a:r>
              <a:rPr lang="ru-RU" sz="1200" b="1" u="sng" dirty="0">
                <a:solidFill>
                  <a:srgbClr val="0070C0"/>
                </a:solidFill>
              </a:rPr>
              <a:t>уровень:</a:t>
            </a:r>
          </a:p>
          <a:p>
            <a:r>
              <a:rPr lang="ru-RU" sz="1200" dirty="0">
                <a:solidFill>
                  <a:srgbClr val="0070C0"/>
                </a:solidFill>
              </a:rPr>
              <a:t>- Постановление главы Серышевского района от 28.09.2015 № 323 «О плане мероприятий («дорожной карте») по повышению значений показателей доступности для инвалидов объектов и услуг в сфере деятельности администрации Серышевского района»; </a:t>
            </a:r>
          </a:p>
          <a:p>
            <a:r>
              <a:rPr lang="ru-RU" sz="1200" dirty="0">
                <a:solidFill>
                  <a:srgbClr val="0070C0"/>
                </a:solidFill>
              </a:rPr>
              <a:t>- Приказы Отдела образования Серышевского района: от 13.04.2016 № 136 «О предоставлении данных по реализации индивидуально программы реабилитации или абилитации детей-инвалидов», от 05.12.2016 № 406 «О создании территориальной психолого-медико-педагогической комиссии Серышевского района»</a:t>
            </a:r>
            <a:endParaRPr lang="ru-RU" dirty="0">
              <a:solidFill>
                <a:srgbClr val="0070C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043608" y="1124744"/>
            <a:ext cx="6696744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0"/>
          </p:cNvCxnSpPr>
          <p:nvPr/>
        </p:nvCxnSpPr>
        <p:spPr>
          <a:xfrm>
            <a:off x="1043608" y="1124744"/>
            <a:ext cx="0" cy="432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740352" y="1124744"/>
            <a:ext cx="0" cy="432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843808" y="1124744"/>
            <a:ext cx="0" cy="432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076056" y="1124744"/>
            <a:ext cx="0" cy="4320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716016" y="908720"/>
            <a:ext cx="0" cy="2160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NPO2AW2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Количество обучающихся детей с ограниченными возможностями здоровья</a:t>
            </a:r>
            <a:endParaRPr lang="ru-RU" sz="3200" dirty="0">
              <a:solidFill>
                <a:srgbClr val="0070C0"/>
              </a:solidFill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1412776"/>
          <a:ext cx="597666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6228184" y="2204864"/>
          <a:ext cx="273630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300192" y="1844824"/>
            <a:ext cx="2752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Общее количество обучающихся</a:t>
            </a:r>
            <a:endParaRPr lang="ru-RU" sz="1400" b="1" dirty="0"/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6516216" y="4221088"/>
          <a:ext cx="2365623" cy="2235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с одним вырезанным углом 5"/>
          <p:cNvSpPr/>
          <p:nvPr/>
        </p:nvSpPr>
        <p:spPr>
          <a:xfrm>
            <a:off x="1115616" y="1268760"/>
            <a:ext cx="7776864" cy="4176464"/>
          </a:xfrm>
          <a:prstGeom prst="snip1Rect">
            <a:avLst/>
          </a:prstGeom>
          <a:solidFill>
            <a:schemeClr val="bg1"/>
          </a:solidFill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врожденные или приобретенные нарушения опорно-двигательного аппарата (11 чел.);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нарушение зрения (4 чел.);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нарушение слуха (3 чел.); 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нарушения </a:t>
            </a:r>
            <a:r>
              <a:rPr lang="ru-RU" b="1" dirty="0" err="1" smtClean="0">
                <a:solidFill>
                  <a:srgbClr val="0070C0"/>
                </a:solidFill>
              </a:rPr>
              <a:t>аутистического</a:t>
            </a:r>
            <a:r>
              <a:rPr lang="ru-RU" b="1" dirty="0" smtClean="0">
                <a:solidFill>
                  <a:srgbClr val="0070C0"/>
                </a:solidFill>
              </a:rPr>
              <a:t> спектра (1 чел.)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- тяжелые нарушения речи (1 чел.);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- задержка психического развития (62 чел.);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- интеллектуальная недостаточность, умственный дефект (99 чел.).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- другие заболевания: сахарный диабет, заболевания крови, </a:t>
            </a:r>
            <a:r>
              <a:rPr lang="ru-RU" b="1" dirty="0" err="1" smtClean="0">
                <a:solidFill>
                  <a:srgbClr val="0070C0"/>
                </a:solidFill>
              </a:rPr>
              <a:t>сердечно-сосудистой</a:t>
            </a:r>
            <a:r>
              <a:rPr lang="ru-RU" b="1" dirty="0" smtClean="0">
                <a:solidFill>
                  <a:srgbClr val="0070C0"/>
                </a:solidFill>
              </a:rPr>
              <a:t> системы (13 чел.) </a:t>
            </a: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Виды заболевания у детей</a:t>
            </a:r>
          </a:p>
        </p:txBody>
      </p:sp>
      <p:pic>
        <p:nvPicPr>
          <p:cNvPr id="7" name="Рисунок 6" descr="iQMLRV5TQ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2204863"/>
            <a:ext cx="3139549" cy="2490507"/>
          </a:xfrm>
          <a:prstGeom prst="cloud">
            <a:avLst/>
          </a:prstGeom>
          <a:effectLst>
            <a:softEdge rad="317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Дошкольные образовательные организации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07704" y="1268760"/>
            <a:ext cx="23042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Всего 1056 детей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47864" y="2132856"/>
            <a:ext cx="2304256" cy="6480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10 детей ОВЗ 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(0,9%)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2996952"/>
            <a:ext cx="324036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МАДОУ Детский сад №7 п. Серышево  6 детей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6016" y="3645024"/>
            <a:ext cx="324036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Детский сада № 3 п. Серышево 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 2 детей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4293096"/>
            <a:ext cx="324036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МАДОУ Детский сад с. Томское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1 ребенок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3016" y="4941168"/>
            <a:ext cx="324036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Детский сад с. Поляна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1 ребенок</a:t>
            </a:r>
            <a:endParaRPr lang="ru-RU" sz="1400" b="1" dirty="0">
              <a:solidFill>
                <a:srgbClr val="0070C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707904" y="1916832"/>
            <a:ext cx="0" cy="2160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6" idx="2"/>
          </p:cNvCxnSpPr>
          <p:nvPr/>
        </p:nvCxnSpPr>
        <p:spPr>
          <a:xfrm>
            <a:off x="4499992" y="2780928"/>
            <a:ext cx="0" cy="23762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7" idx="1"/>
          </p:cNvCxnSpPr>
          <p:nvPr/>
        </p:nvCxnSpPr>
        <p:spPr>
          <a:xfrm>
            <a:off x="4499992" y="3212976"/>
            <a:ext cx="2160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499992" y="3861048"/>
            <a:ext cx="2160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499992" y="4509120"/>
            <a:ext cx="2160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499992" y="5139940"/>
            <a:ext cx="21602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Рисунок 19" descr="iF4YOQV1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036" y="3068960"/>
            <a:ext cx="3780420" cy="2520280"/>
          </a:xfrm>
          <a:prstGeom prst="cloud">
            <a:avLst/>
          </a:prstGeom>
          <a:effectLst>
            <a:softEdge rad="317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с одним вырезанным углом 3"/>
          <p:cNvSpPr/>
          <p:nvPr/>
        </p:nvSpPr>
        <p:spPr>
          <a:xfrm>
            <a:off x="683568" y="1772816"/>
            <a:ext cx="8352928" cy="4104456"/>
          </a:xfrm>
          <a:prstGeom prst="snip1Rect">
            <a:avLst/>
          </a:prstGeom>
          <a:solidFill>
            <a:schemeClr val="bg1"/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Реализация основных принципов инклюзивного образования детей с ОВЗ в образовательных организациях в рамках ФГОС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1844824"/>
            <a:ext cx="79928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1600" b="1" dirty="0" smtClean="0">
                <a:solidFill>
                  <a:srgbClr val="0070C0"/>
                </a:solidFill>
              </a:rPr>
              <a:t>индивидуальный </a:t>
            </a:r>
            <a:r>
              <a:rPr lang="ru-RU" sz="1600" b="1" dirty="0">
                <a:solidFill>
                  <a:srgbClr val="0070C0"/>
                </a:solidFill>
              </a:rPr>
              <a:t>учебный план и индивидуальная образовательная </a:t>
            </a:r>
            <a:r>
              <a:rPr lang="ru-RU" sz="1600" b="1" dirty="0" smtClean="0">
                <a:solidFill>
                  <a:srgbClr val="0070C0"/>
                </a:solidFill>
              </a:rPr>
              <a:t>программа учащегося </a:t>
            </a:r>
            <a:r>
              <a:rPr lang="ru-RU" sz="1600" b="1" dirty="0">
                <a:solidFill>
                  <a:srgbClr val="0070C0"/>
                </a:solidFill>
              </a:rPr>
              <a:t>– ребенка с ОВЗ;</a:t>
            </a:r>
          </a:p>
          <a:p>
            <a:pPr algn="just">
              <a:lnSpc>
                <a:spcPct val="150000"/>
              </a:lnSpc>
            </a:pPr>
            <a:r>
              <a:rPr lang="ru-RU" sz="1600" b="1" dirty="0">
                <a:solidFill>
                  <a:srgbClr val="0070C0"/>
                </a:solidFill>
              </a:rPr>
              <a:t>- социальная реабилитация ребенка с ОВЗ в образовательном учреждении и вне его;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1600" b="1" dirty="0" smtClean="0">
                <a:solidFill>
                  <a:srgbClr val="0070C0"/>
                </a:solidFill>
              </a:rPr>
              <a:t>квалифицированное </a:t>
            </a:r>
            <a:r>
              <a:rPr lang="ru-RU" sz="1600" b="1" dirty="0">
                <a:solidFill>
                  <a:srgbClr val="0070C0"/>
                </a:solidFill>
              </a:rPr>
              <a:t>психолого-педагогическое сопровождение ребенка с ОВЗ </a:t>
            </a:r>
            <a:r>
              <a:rPr lang="ru-RU" sz="1600" b="1" dirty="0" smtClean="0">
                <a:solidFill>
                  <a:srgbClr val="0070C0"/>
                </a:solidFill>
              </a:rPr>
              <a:t>в </a:t>
            </a:r>
            <a:r>
              <a:rPr lang="ru-RU" sz="1600" b="1" dirty="0">
                <a:solidFill>
                  <a:srgbClr val="0070C0"/>
                </a:solidFill>
              </a:rPr>
              <a:t>процессе обучения и социализации;</a:t>
            </a:r>
          </a:p>
          <a:p>
            <a:pPr algn="just">
              <a:lnSpc>
                <a:spcPct val="150000"/>
              </a:lnSpc>
            </a:pPr>
            <a:r>
              <a:rPr lang="ru-RU" sz="1600" b="1" dirty="0">
                <a:solidFill>
                  <a:srgbClr val="0070C0"/>
                </a:solidFill>
              </a:rPr>
              <a:t>- индивидуальная психолого-педагогическая карта развития ребенка с ОВЗ;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1600" b="1" dirty="0" smtClean="0">
                <a:solidFill>
                  <a:srgbClr val="0070C0"/>
                </a:solidFill>
              </a:rPr>
              <a:t>компетентность </a:t>
            </a:r>
            <a:r>
              <a:rPr lang="ru-RU" sz="1600" b="1" dirty="0">
                <a:solidFill>
                  <a:srgbClr val="0070C0"/>
                </a:solidFill>
              </a:rPr>
              <a:t>учителя в области общего образования с элементами </a:t>
            </a:r>
            <a:r>
              <a:rPr lang="ru-RU" sz="1600" b="1" dirty="0" smtClean="0">
                <a:solidFill>
                  <a:srgbClr val="0070C0"/>
                </a:solidFill>
              </a:rPr>
              <a:t>специального </a:t>
            </a:r>
            <a:r>
              <a:rPr lang="ru-RU" sz="1600" b="1" dirty="0">
                <a:solidFill>
                  <a:srgbClr val="0070C0"/>
                </a:solidFill>
              </a:rPr>
              <a:t>образования, в области социальной адаптации </a:t>
            </a:r>
            <a:r>
              <a:rPr lang="ru-RU" sz="1600" b="1" dirty="0" smtClean="0">
                <a:solidFill>
                  <a:srgbClr val="0070C0"/>
                </a:solidFill>
              </a:rPr>
              <a:t>и реабилитации</a:t>
            </a:r>
            <a:r>
              <a:rPr lang="ru-RU" sz="1600" b="1" dirty="0">
                <a:solidFill>
                  <a:srgbClr val="0070C0"/>
                </a:solidFill>
              </a:rPr>
              <a:t>;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ru-RU" sz="1600" b="1" dirty="0" smtClean="0">
                <a:solidFill>
                  <a:srgbClr val="0070C0"/>
                </a:solidFill>
              </a:rPr>
              <a:t>рабочие </a:t>
            </a:r>
            <a:r>
              <a:rPr lang="ru-RU" sz="1600" b="1" dirty="0">
                <a:solidFill>
                  <a:srgbClr val="0070C0"/>
                </a:solidFill>
              </a:rPr>
              <a:t>программы освоения предметов образовательной программы в </a:t>
            </a:r>
            <a:r>
              <a:rPr lang="ru-RU" sz="1600" b="1" dirty="0" smtClean="0">
                <a:solidFill>
                  <a:srgbClr val="0070C0"/>
                </a:solidFill>
              </a:rPr>
              <a:t>условиях </a:t>
            </a:r>
            <a:r>
              <a:rPr lang="ru-RU" sz="1600" b="1" dirty="0">
                <a:solidFill>
                  <a:srgbClr val="0070C0"/>
                </a:solidFill>
              </a:rPr>
              <a:t>инклюзивного образования детей с ОВЗ в соответствии с ФГОС.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9675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70C0"/>
                </a:solidFill>
              </a:rPr>
              <a:t>Основные направления деятельности по реализации инклюзивного образования в образовательных организациях района</a:t>
            </a: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755576" y="1700808"/>
            <a:ext cx="8064896" cy="3672408"/>
          </a:xfrm>
          <a:prstGeom prst="snip1Rect">
            <a:avLst/>
          </a:prstGeom>
          <a:solidFill>
            <a:schemeClr val="bg1"/>
          </a:solidFill>
          <a:ln w="317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584" y="1772816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1</a:t>
            </a:r>
            <a:r>
              <a:rPr lang="ru-RU" b="1" dirty="0">
                <a:solidFill>
                  <a:srgbClr val="002060"/>
                </a:solidFill>
              </a:rPr>
              <a:t>. </a:t>
            </a:r>
            <a:r>
              <a:rPr lang="ru-RU" b="1" dirty="0" smtClean="0">
                <a:solidFill>
                  <a:srgbClr val="002060"/>
                </a:solidFill>
              </a:rPr>
              <a:t>Создание </a:t>
            </a:r>
            <a:r>
              <a:rPr lang="ru-RU" b="1" dirty="0" err="1">
                <a:solidFill>
                  <a:srgbClr val="002060"/>
                </a:solidFill>
              </a:rPr>
              <a:t>безбаръерной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среды;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2. Организационно-педагогическое обеспечение образовательного процесса;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3. Кадровое обеспечение;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4. Комплексное психолого-педагогическое сопровождение, организация коррекционной работы;</a:t>
            </a:r>
          </a:p>
          <a:p>
            <a:pPr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5. Меры социальной поддержки.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NPO2AW2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rmAutofit fontScale="90000"/>
          </a:bodyPr>
          <a:lstStyle/>
          <a:p>
            <a:pPr lvl="0"/>
            <a:r>
              <a:rPr lang="ru-RU" sz="2800" b="1" u="sng" dirty="0">
                <a:solidFill>
                  <a:srgbClr val="0070C0"/>
                </a:solidFill>
              </a:rPr>
              <a:t>Задачи</a:t>
            </a:r>
            <a:r>
              <a:rPr lang="ru-RU" sz="2800" b="1" dirty="0">
                <a:solidFill>
                  <a:srgbClr val="0070C0"/>
                </a:solidFill>
              </a:rPr>
              <a:t/>
            </a:r>
            <a:br>
              <a:rPr lang="ru-RU" sz="2800" b="1" dirty="0">
                <a:solidFill>
                  <a:srgbClr val="0070C0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251520" y="476672"/>
            <a:ext cx="8568952" cy="6192688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8e1940a407de1a3959305b349f3e55c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268760"/>
            <a:ext cx="1656184" cy="4188296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75656" y="620688"/>
            <a:ext cx="6696744" cy="585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Руководителям образовательных организаций:</a:t>
            </a:r>
            <a:endParaRPr kumimoji="0" lang="ru-RU" sz="12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1.1. Продолжить работу по физической доступности объектов образования в соответствии с «Дорожной картой» в рамках имеющихся лимитов;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1.2.  Продолжить работу по повышению численности педагогов, прошедших специальную подготовку  по работе с детьми с ОВЗ в условиях инклюзивной практики;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1.3.  Активизировать взаимодействие с Центром занятости населения, Управлением социальной защиты населения по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Серышевскому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району по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профориентационной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работе с детьми-инвалидами и детьми с ОВЗ.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Руководителям  МАОУ СОШ № 1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пгт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Серышево и МАДОУ Детский сад № 7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пгт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Серышево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2.1.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Сформировать заявку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 потребности в оборудовании для обеспечения образовательного процесса в  рамках федеральной программы «Доступная среда».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3.Руководителю МАОУ СОШ № 1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пгт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Серышево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lang="ru-RU" sz="14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3.1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Рассмотреть возможность открытия класса коррекции для детей-инвалидов и детей с ОВЗ.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Руководителям МОАУ СОШ с. Большая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Сазанка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МОАУ СОШ с. Новосергеевка, МОАУ СОШ с. Сосновка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lang="ru-RU" sz="14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4.1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целях квалифицированного психолого-педагогического сопровождения детей-инвалидов и детей с ОВЗ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предусмотреть введение ставки психолога, либо переподготовку педагогов по данной специальности в 2018/19 учебном году.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Руководителю МАДОУ Детский сад № 7 </a:t>
            </a:r>
            <a:r>
              <a:rPr kumimoji="0" lang="ru-RU" sz="1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пгт</a:t>
            </a: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Серышево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19250" algn="l"/>
              </a:tabLst>
            </a:pPr>
            <a:r>
              <a:rPr lang="ru-RU" sz="1400" b="1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5.1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Рассмотреть возможность введения ставки 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тьютора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728</Words>
  <Application>Microsoft Office PowerPoint</Application>
  <PresentationFormat>Экран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Задачи инклюзивного образования в условиях современной школы в рамках ФГОС для детей с ограниченными возможностями здоровья</vt:lpstr>
      <vt:lpstr>Слайд 2</vt:lpstr>
      <vt:lpstr>Слайд 3</vt:lpstr>
      <vt:lpstr>Количество обучающихся детей с ограниченными возможностями здоровья</vt:lpstr>
      <vt:lpstr>Виды заболевания у детей</vt:lpstr>
      <vt:lpstr>Дошкольные образовательные организации</vt:lpstr>
      <vt:lpstr>Реализация основных принципов инклюзивного образования детей с ОВЗ в образовательных организациях в рамках ФГОС</vt:lpstr>
      <vt:lpstr>Основные направления деятельности по реализации инклюзивного образования в образовательных организациях района</vt:lpstr>
      <vt:lpstr>Задачи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инклюзивного образования в условиях современной школы в рамках ФГОС для детей с ограниченными возможностями здоровья</dc:title>
  <dc:creator>Марина</dc:creator>
  <cp:lastModifiedBy>Марина</cp:lastModifiedBy>
  <cp:revision>21</cp:revision>
  <dcterms:created xsi:type="dcterms:W3CDTF">2018-04-16T12:32:11Z</dcterms:created>
  <dcterms:modified xsi:type="dcterms:W3CDTF">2018-04-16T15:45:25Z</dcterms:modified>
</cp:coreProperties>
</file>