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21"/>
  </p:notesMasterIdLst>
  <p:sldIdLst>
    <p:sldId id="337" r:id="rId2"/>
    <p:sldId id="422" r:id="rId3"/>
    <p:sldId id="423" r:id="rId4"/>
    <p:sldId id="424" r:id="rId5"/>
    <p:sldId id="425" r:id="rId6"/>
    <p:sldId id="427" r:id="rId7"/>
    <p:sldId id="434" r:id="rId8"/>
    <p:sldId id="430" r:id="rId9"/>
    <p:sldId id="438" r:id="rId10"/>
    <p:sldId id="435" r:id="rId11"/>
    <p:sldId id="436" r:id="rId12"/>
    <p:sldId id="437" r:id="rId13"/>
    <p:sldId id="426" r:id="rId14"/>
    <p:sldId id="431" r:id="rId15"/>
    <p:sldId id="428" r:id="rId16"/>
    <p:sldId id="432" r:id="rId17"/>
    <p:sldId id="429" r:id="rId18"/>
    <p:sldId id="433" r:id="rId19"/>
    <p:sldId id="412" r:id="rId20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FF7A00"/>
    <a:srgbClr val="CC0099"/>
    <a:srgbClr val="EAEAEA"/>
    <a:srgbClr val="DDDDDD"/>
    <a:srgbClr val="DEDEDE"/>
    <a:srgbClr val="FCFCFC"/>
    <a:srgbClr val="F2F2F2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96" autoAdjust="0"/>
    <p:restoredTop sz="86429" autoAdjust="0"/>
  </p:normalViewPr>
  <p:slideViewPr>
    <p:cSldViewPr>
      <p:cViewPr>
        <p:scale>
          <a:sx n="100" d="100"/>
          <a:sy n="100" d="100"/>
        </p:scale>
        <p:origin x="-528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0BF587-D638-4219-99A7-5BF4A4F407AA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4B927DD6-D53E-4169-99AC-41DF7C8808EA}">
      <dgm:prSet phldrT="[Текст]"/>
      <dgm:spPr/>
      <dgm:t>
        <a:bodyPr/>
        <a:lstStyle/>
        <a:p>
          <a:r>
            <a:rPr lang="ru-RU" dirty="0" smtClean="0"/>
            <a:t>дети</a:t>
          </a:r>
          <a:endParaRPr lang="ru-RU" dirty="0"/>
        </a:p>
      </dgm:t>
    </dgm:pt>
    <dgm:pt modelId="{91FFE277-BDC7-49D4-B100-600E4C8C3C17}" type="parTrans" cxnId="{6D6A3280-352D-4C4C-ACA0-4A17FD9D5096}">
      <dgm:prSet/>
      <dgm:spPr/>
    </dgm:pt>
    <dgm:pt modelId="{0813485B-BE16-45A7-9F88-3510A4BD24B2}" type="sibTrans" cxnId="{6D6A3280-352D-4C4C-ACA0-4A17FD9D5096}">
      <dgm:prSet/>
      <dgm:spPr/>
    </dgm:pt>
    <dgm:pt modelId="{4F039A02-2EE3-4DC5-81AF-F1C86ED0F6FF}">
      <dgm:prSet phldrT="[Текст]"/>
      <dgm:spPr/>
      <dgm:t>
        <a:bodyPr/>
        <a:lstStyle/>
        <a:p>
          <a:r>
            <a:rPr lang="ru-RU" dirty="0" smtClean="0"/>
            <a:t>педагоги</a:t>
          </a:r>
          <a:endParaRPr lang="ru-RU" dirty="0"/>
        </a:p>
      </dgm:t>
    </dgm:pt>
    <dgm:pt modelId="{68E56C13-08F5-432B-816F-32C2B3F2E19C}" type="parTrans" cxnId="{8B2EF3D9-0712-4137-8E18-38F9F2B314EA}">
      <dgm:prSet/>
      <dgm:spPr/>
    </dgm:pt>
    <dgm:pt modelId="{0BCA5E81-EE08-4034-8345-261528C32485}" type="sibTrans" cxnId="{8B2EF3D9-0712-4137-8E18-38F9F2B314EA}">
      <dgm:prSet/>
      <dgm:spPr/>
    </dgm:pt>
    <dgm:pt modelId="{669C7E10-124E-4B18-B8AE-1BE3979A8E03}">
      <dgm:prSet phldrT="[Текст]"/>
      <dgm:spPr/>
      <dgm:t>
        <a:bodyPr/>
        <a:lstStyle/>
        <a:p>
          <a:r>
            <a:rPr lang="ru-RU" dirty="0" smtClean="0"/>
            <a:t>родители</a:t>
          </a:r>
          <a:endParaRPr lang="ru-RU" dirty="0"/>
        </a:p>
      </dgm:t>
    </dgm:pt>
    <dgm:pt modelId="{C7887DC5-1CDC-4812-A5CD-301CE147A030}" type="parTrans" cxnId="{122AF3EE-5F2B-4834-A6EC-0D74A4691E41}">
      <dgm:prSet/>
      <dgm:spPr/>
    </dgm:pt>
    <dgm:pt modelId="{5A236B2D-434E-480E-98F1-0FAAFA7C5646}" type="sibTrans" cxnId="{122AF3EE-5F2B-4834-A6EC-0D74A4691E41}">
      <dgm:prSet/>
      <dgm:spPr/>
    </dgm:pt>
    <dgm:pt modelId="{A0E35D89-21EB-4362-8472-08FD99CE1234}" type="pres">
      <dgm:prSet presAssocID="{010BF587-D638-4219-99A7-5BF4A4F407AA}" presName="compositeShape" presStyleCnt="0">
        <dgm:presLayoutVars>
          <dgm:dir/>
          <dgm:resizeHandles/>
        </dgm:presLayoutVars>
      </dgm:prSet>
      <dgm:spPr/>
    </dgm:pt>
    <dgm:pt modelId="{7156EA24-7A2D-4500-8F82-2FB31BBE4A12}" type="pres">
      <dgm:prSet presAssocID="{010BF587-D638-4219-99A7-5BF4A4F407AA}" presName="pyramid" presStyleLbl="node1" presStyleIdx="0" presStyleCnt="1"/>
      <dgm:spPr/>
    </dgm:pt>
    <dgm:pt modelId="{18AB8F6F-C85B-4D89-ABF6-A0CE16749B40}" type="pres">
      <dgm:prSet presAssocID="{010BF587-D638-4219-99A7-5BF4A4F407AA}" presName="theList" presStyleCnt="0"/>
      <dgm:spPr/>
    </dgm:pt>
    <dgm:pt modelId="{9693FB42-CC75-4867-B2D4-0402E8FF914B}" type="pres">
      <dgm:prSet presAssocID="{4B927DD6-D53E-4169-99AC-41DF7C8808EA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94D3B3-03A2-4561-8C1C-7DC416FF5DA1}" type="pres">
      <dgm:prSet presAssocID="{4B927DD6-D53E-4169-99AC-41DF7C8808EA}" presName="aSpace" presStyleCnt="0"/>
      <dgm:spPr/>
    </dgm:pt>
    <dgm:pt modelId="{327C9622-522E-41AC-9D00-BB2BC3F23859}" type="pres">
      <dgm:prSet presAssocID="{4F039A02-2EE3-4DC5-81AF-F1C86ED0F6FF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ECBCBC-2D16-4571-ABC0-F27196EAAEE8}" type="pres">
      <dgm:prSet presAssocID="{4F039A02-2EE3-4DC5-81AF-F1C86ED0F6FF}" presName="aSpace" presStyleCnt="0"/>
      <dgm:spPr/>
    </dgm:pt>
    <dgm:pt modelId="{FEE26400-FA02-45E0-9596-AA6209CC033E}" type="pres">
      <dgm:prSet presAssocID="{669C7E10-124E-4B18-B8AE-1BE3979A8E03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8BDDF7-BCA5-40B7-B344-7C7405CEB4AB}" type="pres">
      <dgm:prSet presAssocID="{669C7E10-124E-4B18-B8AE-1BE3979A8E03}" presName="aSpace" presStyleCnt="0"/>
      <dgm:spPr/>
    </dgm:pt>
  </dgm:ptLst>
  <dgm:cxnLst>
    <dgm:cxn modelId="{8B2EF3D9-0712-4137-8E18-38F9F2B314EA}" srcId="{010BF587-D638-4219-99A7-5BF4A4F407AA}" destId="{4F039A02-2EE3-4DC5-81AF-F1C86ED0F6FF}" srcOrd="1" destOrd="0" parTransId="{68E56C13-08F5-432B-816F-32C2B3F2E19C}" sibTransId="{0BCA5E81-EE08-4034-8345-261528C32485}"/>
    <dgm:cxn modelId="{7065A426-2AAC-43E4-A4FA-1679868F35B7}" type="presOf" srcId="{010BF587-D638-4219-99A7-5BF4A4F407AA}" destId="{A0E35D89-21EB-4362-8472-08FD99CE1234}" srcOrd="0" destOrd="0" presId="urn:microsoft.com/office/officeart/2005/8/layout/pyramid2"/>
    <dgm:cxn modelId="{6D6A3280-352D-4C4C-ACA0-4A17FD9D5096}" srcId="{010BF587-D638-4219-99A7-5BF4A4F407AA}" destId="{4B927DD6-D53E-4169-99AC-41DF7C8808EA}" srcOrd="0" destOrd="0" parTransId="{91FFE277-BDC7-49D4-B100-600E4C8C3C17}" sibTransId="{0813485B-BE16-45A7-9F88-3510A4BD24B2}"/>
    <dgm:cxn modelId="{782CC569-86E9-49C2-BCCC-B99964988F12}" type="presOf" srcId="{4B927DD6-D53E-4169-99AC-41DF7C8808EA}" destId="{9693FB42-CC75-4867-B2D4-0402E8FF914B}" srcOrd="0" destOrd="0" presId="urn:microsoft.com/office/officeart/2005/8/layout/pyramid2"/>
    <dgm:cxn modelId="{8A9CB236-9075-457B-BF16-DAF815A808AA}" type="presOf" srcId="{4F039A02-2EE3-4DC5-81AF-F1C86ED0F6FF}" destId="{327C9622-522E-41AC-9D00-BB2BC3F23859}" srcOrd="0" destOrd="0" presId="urn:microsoft.com/office/officeart/2005/8/layout/pyramid2"/>
    <dgm:cxn modelId="{122AF3EE-5F2B-4834-A6EC-0D74A4691E41}" srcId="{010BF587-D638-4219-99A7-5BF4A4F407AA}" destId="{669C7E10-124E-4B18-B8AE-1BE3979A8E03}" srcOrd="2" destOrd="0" parTransId="{C7887DC5-1CDC-4812-A5CD-301CE147A030}" sibTransId="{5A236B2D-434E-480E-98F1-0FAAFA7C5646}"/>
    <dgm:cxn modelId="{DB915089-D0D4-47C4-BE44-EA4B854399B5}" type="presOf" srcId="{669C7E10-124E-4B18-B8AE-1BE3979A8E03}" destId="{FEE26400-FA02-45E0-9596-AA6209CC033E}" srcOrd="0" destOrd="0" presId="urn:microsoft.com/office/officeart/2005/8/layout/pyramid2"/>
    <dgm:cxn modelId="{CD937CF6-F517-4DCB-B14B-03649A405739}" type="presParOf" srcId="{A0E35D89-21EB-4362-8472-08FD99CE1234}" destId="{7156EA24-7A2D-4500-8F82-2FB31BBE4A12}" srcOrd="0" destOrd="0" presId="urn:microsoft.com/office/officeart/2005/8/layout/pyramid2"/>
    <dgm:cxn modelId="{2E2466B7-C7AB-4AD5-B95F-FCF286502A3B}" type="presParOf" srcId="{A0E35D89-21EB-4362-8472-08FD99CE1234}" destId="{18AB8F6F-C85B-4D89-ABF6-A0CE16749B40}" srcOrd="1" destOrd="0" presId="urn:microsoft.com/office/officeart/2005/8/layout/pyramid2"/>
    <dgm:cxn modelId="{EDE4466B-AFB7-48B8-9816-A178AC004B38}" type="presParOf" srcId="{18AB8F6F-C85B-4D89-ABF6-A0CE16749B40}" destId="{9693FB42-CC75-4867-B2D4-0402E8FF914B}" srcOrd="0" destOrd="0" presId="urn:microsoft.com/office/officeart/2005/8/layout/pyramid2"/>
    <dgm:cxn modelId="{F08444D8-F4E4-4FBA-B8B0-6F33F25A4450}" type="presParOf" srcId="{18AB8F6F-C85B-4D89-ABF6-A0CE16749B40}" destId="{A194D3B3-03A2-4561-8C1C-7DC416FF5DA1}" srcOrd="1" destOrd="0" presId="urn:microsoft.com/office/officeart/2005/8/layout/pyramid2"/>
    <dgm:cxn modelId="{BAF42DA9-051F-4965-A3F1-5B8F1C56CA17}" type="presParOf" srcId="{18AB8F6F-C85B-4D89-ABF6-A0CE16749B40}" destId="{327C9622-522E-41AC-9D00-BB2BC3F23859}" srcOrd="2" destOrd="0" presId="urn:microsoft.com/office/officeart/2005/8/layout/pyramid2"/>
    <dgm:cxn modelId="{80934B89-A3C5-4035-9E74-364EC729BB94}" type="presParOf" srcId="{18AB8F6F-C85B-4D89-ABF6-A0CE16749B40}" destId="{95ECBCBC-2D16-4571-ABC0-F27196EAAEE8}" srcOrd="3" destOrd="0" presId="urn:microsoft.com/office/officeart/2005/8/layout/pyramid2"/>
    <dgm:cxn modelId="{02102E4C-2661-4BFD-92D5-81093026E569}" type="presParOf" srcId="{18AB8F6F-C85B-4D89-ABF6-A0CE16749B40}" destId="{FEE26400-FA02-45E0-9596-AA6209CC033E}" srcOrd="4" destOrd="0" presId="urn:microsoft.com/office/officeart/2005/8/layout/pyramid2"/>
    <dgm:cxn modelId="{EDBFADF2-98B2-4F46-B6CB-F04CAC60FF5A}" type="presParOf" srcId="{18AB8F6F-C85B-4D89-ABF6-A0CE16749B40}" destId="{5C8BDDF7-BCA5-40B7-B344-7C7405CEB4AB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56EA24-7A2D-4500-8F82-2FB31BBE4A12}">
      <dsp:nvSpPr>
        <dsp:cNvPr id="0" name=""/>
        <dsp:cNvSpPr/>
      </dsp:nvSpPr>
      <dsp:spPr>
        <a:xfrm>
          <a:off x="1872019" y="0"/>
          <a:ext cx="3900488" cy="390048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93FB42-CC75-4867-B2D4-0402E8FF914B}">
      <dsp:nvSpPr>
        <dsp:cNvPr id="0" name=""/>
        <dsp:cNvSpPr/>
      </dsp:nvSpPr>
      <dsp:spPr>
        <a:xfrm>
          <a:off x="3822263" y="392143"/>
          <a:ext cx="2535317" cy="9233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дети</a:t>
          </a:r>
          <a:endParaRPr lang="ru-RU" sz="3600" kern="1200" dirty="0"/>
        </a:p>
      </dsp:txBody>
      <dsp:txXfrm>
        <a:off x="3867336" y="437216"/>
        <a:ext cx="2445171" cy="833172"/>
      </dsp:txXfrm>
    </dsp:sp>
    <dsp:sp modelId="{327C9622-522E-41AC-9D00-BB2BC3F23859}">
      <dsp:nvSpPr>
        <dsp:cNvPr id="0" name=""/>
        <dsp:cNvSpPr/>
      </dsp:nvSpPr>
      <dsp:spPr>
        <a:xfrm>
          <a:off x="3822263" y="1430877"/>
          <a:ext cx="2535317" cy="9233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педагоги</a:t>
          </a:r>
          <a:endParaRPr lang="ru-RU" sz="3600" kern="1200" dirty="0"/>
        </a:p>
      </dsp:txBody>
      <dsp:txXfrm>
        <a:off x="3867336" y="1475950"/>
        <a:ext cx="2445171" cy="833172"/>
      </dsp:txXfrm>
    </dsp:sp>
    <dsp:sp modelId="{FEE26400-FA02-45E0-9596-AA6209CC033E}">
      <dsp:nvSpPr>
        <dsp:cNvPr id="0" name=""/>
        <dsp:cNvSpPr/>
      </dsp:nvSpPr>
      <dsp:spPr>
        <a:xfrm>
          <a:off x="3822263" y="2469610"/>
          <a:ext cx="2535317" cy="9233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родители</a:t>
          </a:r>
          <a:endParaRPr lang="ru-RU" sz="3600" kern="1200" dirty="0"/>
        </a:p>
      </dsp:txBody>
      <dsp:txXfrm>
        <a:off x="3867336" y="2514683"/>
        <a:ext cx="2445171" cy="8331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7FBA04-E97A-4FC4-A03A-4BC76FDF8E7C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365DFE-4EC8-4932-9866-503BC2DABB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167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65DFE-4EC8-4932-9866-503BC2DABBD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72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65DFE-4EC8-4932-9866-503BC2DABBD9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228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65DFE-4EC8-4932-9866-503BC2DABBD9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3039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65DFE-4EC8-4932-9866-503BC2DABBD9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506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65DFE-4EC8-4932-9866-503BC2DABBD9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189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65DFE-4EC8-4932-9866-503BC2DABBD9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648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Титульный слайд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0"/>
          <p:cNvGrpSpPr>
            <a:grpSpLocks/>
          </p:cNvGrpSpPr>
          <p:nvPr userDrawn="1"/>
        </p:nvGrpSpPr>
        <p:grpSpPr bwMode="auto">
          <a:xfrm>
            <a:off x="6858000" y="0"/>
            <a:ext cx="2286000" cy="4941888"/>
            <a:chOff x="4320" y="0"/>
            <a:chExt cx="1440" cy="3113"/>
          </a:xfrm>
        </p:grpSpPr>
        <p:sp>
          <p:nvSpPr>
            <p:cNvPr id="44" name="Rectangle 11"/>
            <p:cNvSpPr>
              <a:spLocks noChangeArrowheads="1"/>
            </p:cNvSpPr>
            <p:nvPr userDrawn="1"/>
          </p:nvSpPr>
          <p:spPr bwMode="gray">
            <a:xfrm>
              <a:off x="4320" y="0"/>
              <a:ext cx="112" cy="265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  <a:alpha val="0"/>
                  </a:schemeClr>
                </a:gs>
                <a:gs pos="50000">
                  <a:schemeClr val="folHlink">
                    <a:alpha val="70000"/>
                  </a:schemeClr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5" name="Group 38"/>
            <p:cNvGrpSpPr>
              <a:grpSpLocks/>
            </p:cNvGrpSpPr>
            <p:nvPr userDrawn="1"/>
          </p:nvGrpSpPr>
          <p:grpSpPr bwMode="auto">
            <a:xfrm>
              <a:off x="4320" y="0"/>
              <a:ext cx="1440" cy="3113"/>
              <a:chOff x="4320" y="0"/>
              <a:chExt cx="1440" cy="3113"/>
            </a:xfrm>
          </p:grpSpPr>
          <p:sp>
            <p:nvSpPr>
              <p:cNvPr id="46" name="Rectangle 9"/>
              <p:cNvSpPr>
                <a:spLocks noChangeArrowheads="1"/>
              </p:cNvSpPr>
              <p:nvPr userDrawn="1"/>
            </p:nvSpPr>
            <p:spPr bwMode="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7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7" name="Rectangle 10"/>
              <p:cNvSpPr>
                <a:spLocks noChangeArrowheads="1"/>
              </p:cNvSpPr>
              <p:nvPr userDrawn="1"/>
            </p:nvSpPr>
            <p:spPr bwMode="gray">
              <a:xfrm>
                <a:off x="5420" y="0"/>
                <a:ext cx="340" cy="2655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  <a:gs pos="50000">
                    <a:schemeClr val="folHlink">
                      <a:alpha val="7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" name="Rectangle 21"/>
              <p:cNvSpPr>
                <a:spLocks noChangeArrowheads="1"/>
              </p:cNvSpPr>
              <p:nvPr userDrawn="1"/>
            </p:nvSpPr>
            <p:spPr bwMode="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5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39" name="Group 39"/>
          <p:cNvGrpSpPr>
            <a:grpSpLocks/>
          </p:cNvGrpSpPr>
          <p:nvPr userDrawn="1"/>
        </p:nvGrpSpPr>
        <p:grpSpPr bwMode="auto">
          <a:xfrm>
            <a:off x="4575175" y="0"/>
            <a:ext cx="2286000" cy="3716338"/>
            <a:chOff x="2882" y="0"/>
            <a:chExt cx="1440" cy="2341"/>
          </a:xfrm>
        </p:grpSpPr>
        <p:sp>
          <p:nvSpPr>
            <p:cNvPr id="40" name="Rectangle 12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Rectangle 13"/>
            <p:cNvSpPr>
              <a:spLocks noChangeArrowheads="1"/>
            </p:cNvSpPr>
            <p:nvPr userDrawn="1"/>
          </p:nvSpPr>
          <p:spPr bwMode="gray">
            <a:xfrm>
              <a:off x="2882" y="0"/>
              <a:ext cx="81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  <a:alpha val="30000"/>
                  </a:schemeClr>
                </a:gs>
                <a:gs pos="5000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Rectangle 20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5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5" name="Group 35"/>
          <p:cNvGrpSpPr>
            <a:grpSpLocks/>
          </p:cNvGrpSpPr>
          <p:nvPr userDrawn="1"/>
        </p:nvGrpSpPr>
        <p:grpSpPr bwMode="auto">
          <a:xfrm>
            <a:off x="2286000" y="0"/>
            <a:ext cx="2287588" cy="4960938"/>
            <a:chOff x="1440" y="0"/>
            <a:chExt cx="1441" cy="3125"/>
          </a:xfrm>
        </p:grpSpPr>
        <p:sp>
          <p:nvSpPr>
            <p:cNvPr id="36" name="Rectangle 8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Rectangle 14"/>
            <p:cNvSpPr>
              <a:spLocks noChangeArrowheads="1"/>
            </p:cNvSpPr>
            <p:nvPr userDrawn="1"/>
          </p:nvSpPr>
          <p:spPr bwMode="gray">
            <a:xfrm>
              <a:off x="1681" y="0"/>
              <a:ext cx="1053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2">
                    <a:alpha val="7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Rectangle 19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0" name="Group 34"/>
          <p:cNvGrpSpPr>
            <a:grpSpLocks/>
          </p:cNvGrpSpPr>
          <p:nvPr userDrawn="1"/>
        </p:nvGrpSpPr>
        <p:grpSpPr bwMode="auto">
          <a:xfrm>
            <a:off x="0" y="0"/>
            <a:ext cx="2286000" cy="3714750"/>
            <a:chOff x="0" y="0"/>
            <a:chExt cx="1440" cy="2340"/>
          </a:xfrm>
        </p:grpSpPr>
        <p:sp>
          <p:nvSpPr>
            <p:cNvPr id="31" name="Rectangle 7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Rectangle 15"/>
            <p:cNvSpPr>
              <a:spLocks noChangeArrowheads="1"/>
            </p:cNvSpPr>
            <p:nvPr userDrawn="1"/>
          </p:nvSpPr>
          <p:spPr bwMode="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Rectangle 16"/>
            <p:cNvSpPr>
              <a:spLocks noChangeArrowheads="1"/>
            </p:cNvSpPr>
            <p:nvPr userDrawn="1"/>
          </p:nvSpPr>
          <p:spPr bwMode="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Rectangle 22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400050" y="1000108"/>
            <a:ext cx="61007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Impact" pitchFamily="34" charset="0"/>
              </a:rPr>
              <a:t>МБОУ гимназия № 3, г.Краснодар</a:t>
            </a:r>
            <a:endParaRPr lang="en-US" sz="28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3444" name="Group 372"/>
          <p:cNvGrpSpPr>
            <a:grpSpLocks/>
          </p:cNvGrpSpPr>
          <p:nvPr/>
        </p:nvGrpSpPr>
        <p:grpSpPr bwMode="auto">
          <a:xfrm>
            <a:off x="428596" y="1571612"/>
            <a:ext cx="8143931" cy="142876"/>
            <a:chOff x="288" y="1248"/>
            <a:chExt cx="5229" cy="96"/>
          </a:xfrm>
        </p:grpSpPr>
        <p:grpSp>
          <p:nvGrpSpPr>
            <p:cNvPr id="3440" name="Group 368"/>
            <p:cNvGrpSpPr>
              <a:grpSpLocks/>
            </p:cNvGrpSpPr>
            <p:nvPr userDrawn="1"/>
          </p:nvGrpSpPr>
          <p:grpSpPr bwMode="auto">
            <a:xfrm>
              <a:off x="288" y="1248"/>
              <a:ext cx="5229" cy="96"/>
              <a:chOff x="192" y="498"/>
              <a:chExt cx="5376" cy="78"/>
            </a:xfrm>
          </p:grpSpPr>
          <p:sp>
            <p:nvSpPr>
              <p:cNvPr id="3441" name="Rectangle 369"/>
              <p:cNvSpPr>
                <a:spLocks noChangeArrowheads="1"/>
              </p:cNvSpPr>
              <p:nvPr userDrawn="1"/>
            </p:nvSpPr>
            <p:spPr bwMode="gray">
              <a:xfrm>
                <a:off x="192" y="498"/>
                <a:ext cx="3348" cy="78"/>
              </a:xfrm>
              <a:prstGeom prst="rect">
                <a:avLst/>
              </a:prstGeom>
              <a:solidFill>
                <a:srgbClr val="CC00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>
                  <a:solidFill>
                    <a:srgbClr val="CC0099"/>
                  </a:solidFill>
                </a:endParaRPr>
              </a:p>
            </p:txBody>
          </p:sp>
          <p:sp>
            <p:nvSpPr>
              <p:cNvPr id="3442" name="Line 370"/>
              <p:cNvSpPr>
                <a:spLocks noChangeShapeType="1"/>
              </p:cNvSpPr>
              <p:nvPr userDrawn="1"/>
            </p:nvSpPr>
            <p:spPr bwMode="gray">
              <a:xfrm>
                <a:off x="192" y="576"/>
                <a:ext cx="5376" cy="0"/>
              </a:xfrm>
              <a:prstGeom prst="line">
                <a:avLst/>
              </a:prstGeom>
              <a:noFill/>
              <a:ln w="1905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>
                  <a:solidFill>
                    <a:srgbClr val="CC0099"/>
                  </a:solidFill>
                </a:endParaRPr>
              </a:p>
            </p:txBody>
          </p:sp>
        </p:grpSp>
        <p:pic>
          <p:nvPicPr>
            <p:cNvPr id="3443" name="Picture 371" descr="Untitled-4 copy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346" y="1254"/>
              <a:ext cx="71" cy="77"/>
            </a:xfrm>
            <a:prstGeom prst="rect">
              <a:avLst/>
            </a:prstGeom>
            <a:noFill/>
          </p:spPr>
        </p:pic>
      </p:grp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7162800" y="6400800"/>
            <a:ext cx="893763" cy="244475"/>
          </a:xfrm>
        </p:spPr>
        <p:txBody>
          <a:bodyPr/>
          <a:lstStyle>
            <a:lvl1pPr algn="ctr">
              <a:defRPr sz="12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3445" name="Rectangle 37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53400" y="6400800"/>
            <a:ext cx="838200" cy="261938"/>
          </a:xfrm>
        </p:spPr>
        <p:txBody>
          <a:bodyPr/>
          <a:lstStyle>
            <a:lvl1pPr>
              <a:defRPr/>
            </a:lvl1pPr>
          </a:lstStyle>
          <a:p>
            <a:fld id="{80E95A9F-5D90-4E67-BFDB-D713964B5FC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446" name="Rectangle 374"/>
          <p:cNvSpPr>
            <a:spLocks noGrp="1" noChangeArrowheads="1"/>
          </p:cNvSpPr>
          <p:nvPr>
            <p:ph type="dt" sz="half" idx="2"/>
          </p:nvPr>
        </p:nvSpPr>
        <p:spPr>
          <a:xfrm>
            <a:off x="5105400" y="640080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142844" y="3000372"/>
            <a:ext cx="6929486" cy="1228728"/>
          </a:xfrm>
        </p:spPr>
        <p:txBody>
          <a:bodyPr/>
          <a:lstStyle>
            <a:lvl1pPr algn="r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52500" y="4343400"/>
            <a:ext cx="7854950" cy="457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pic>
        <p:nvPicPr>
          <p:cNvPr id="3505" name="Picture 433" descr="http://dskv1500.mskobr.ru/images/cms/data/1_a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00636"/>
            <a:ext cx="5753100" cy="1514477"/>
          </a:xfrm>
          <a:prstGeom prst="rect">
            <a:avLst/>
          </a:prstGeom>
          <a:noFill/>
        </p:spPr>
      </p:pic>
      <p:pic>
        <p:nvPicPr>
          <p:cNvPr id="3507" name="Picture 435" descr="http://dskv1500.mskobr.ru/images/cms/data/1_a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9156"/>
          <a:stretch>
            <a:fillRect/>
          </a:stretch>
        </p:blipFill>
        <p:spPr bwMode="auto">
          <a:xfrm>
            <a:off x="5643570" y="5000636"/>
            <a:ext cx="3500430" cy="1657353"/>
          </a:xfrm>
          <a:prstGeom prst="rect">
            <a:avLst/>
          </a:prstGeom>
          <a:noFill/>
        </p:spPr>
      </p:pic>
      <p:grpSp>
        <p:nvGrpSpPr>
          <p:cNvPr id="25" name="Group 45"/>
          <p:cNvGrpSpPr>
            <a:grpSpLocks/>
          </p:cNvGrpSpPr>
          <p:nvPr userDrawn="1"/>
        </p:nvGrpSpPr>
        <p:grpSpPr bwMode="auto">
          <a:xfrm>
            <a:off x="0" y="0"/>
            <a:ext cx="9144000" cy="171450"/>
            <a:chOff x="0" y="0"/>
            <a:chExt cx="5760" cy="108"/>
          </a:xfrm>
        </p:grpSpPr>
        <p:sp>
          <p:nvSpPr>
            <p:cNvPr id="26" name="Rectangle 26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10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Rectangle 27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10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Rectangle 28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10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Rectangle 29"/>
            <p:cNvSpPr>
              <a:spLocks noChangeArrowheads="1"/>
            </p:cNvSpPr>
            <p:nvPr userDrawn="1"/>
          </p:nvSpPr>
          <p:spPr bwMode="gray">
            <a:xfrm>
              <a:off x="4320" y="0"/>
              <a:ext cx="1440" cy="10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49" name="Picture 28" descr="1"/>
          <p:cNvPicPr>
            <a:picLocks noChangeAspect="1" noChangeArrowheads="1"/>
          </p:cNvPicPr>
          <p:nvPr userDrawn="1"/>
        </p:nvPicPr>
        <p:blipFill>
          <a:blip r:embed="rId4" cstate="print"/>
          <a:srcRect r="20134"/>
          <a:stretch>
            <a:fillRect/>
          </a:stretch>
        </p:blipFill>
        <p:spPr bwMode="gray">
          <a:xfrm>
            <a:off x="7000892" y="0"/>
            <a:ext cx="2143108" cy="42862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1EEF9E-A666-4305-912F-52E5496891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7ED4039-140A-4F8B-9CD8-5679A3C3233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21"/>
          <p:cNvGrpSpPr>
            <a:grpSpLocks/>
          </p:cNvGrpSpPr>
          <p:nvPr/>
        </p:nvGrpSpPr>
        <p:grpSpPr bwMode="auto">
          <a:xfrm>
            <a:off x="0" y="0"/>
            <a:ext cx="2438400" cy="5286996"/>
            <a:chOff x="0" y="0"/>
            <a:chExt cx="1536" cy="2409"/>
          </a:xfrm>
        </p:grpSpPr>
        <p:sp>
          <p:nvSpPr>
            <p:cNvPr id="46" name="Rectangle 22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Rectangle 23"/>
            <p:cNvSpPr>
              <a:spLocks noChangeArrowheads="1"/>
            </p:cNvSpPr>
            <p:nvPr userDrawn="1"/>
          </p:nvSpPr>
          <p:spPr bwMode="lt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Rectangle 24"/>
            <p:cNvSpPr>
              <a:spLocks noChangeArrowheads="1"/>
            </p:cNvSpPr>
            <p:nvPr userDrawn="1"/>
          </p:nvSpPr>
          <p:spPr bwMode="lt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Rectangle 25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Rectangle 25"/>
            <p:cNvSpPr>
              <a:spLocks noChangeArrowheads="1"/>
            </p:cNvSpPr>
            <p:nvPr userDrawn="1"/>
          </p:nvSpPr>
          <p:spPr bwMode="ltGray">
            <a:xfrm>
              <a:off x="96" y="69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286000" y="0"/>
            <a:ext cx="2287588" cy="6858000"/>
            <a:chOff x="1440" y="0"/>
            <a:chExt cx="1441" cy="3125"/>
          </a:xfrm>
        </p:grpSpPr>
        <p:sp>
          <p:nvSpPr>
            <p:cNvPr id="1032" name="Rectangle 8"/>
            <p:cNvSpPr>
              <a:spLocks noChangeArrowheads="1"/>
            </p:cNvSpPr>
            <p:nvPr userDrawn="1"/>
          </p:nvSpPr>
          <p:spPr bwMode="lt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3" name="Rectangle 9"/>
            <p:cNvSpPr>
              <a:spLocks noChangeArrowheads="1"/>
            </p:cNvSpPr>
            <p:nvPr userDrawn="1"/>
          </p:nvSpPr>
          <p:spPr bwMode="ltGray">
            <a:xfrm>
              <a:off x="1681" y="0"/>
              <a:ext cx="1053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0"/>
                  </a:schemeClr>
                </a:gs>
                <a:gs pos="5000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4" name="Rectangle 10"/>
            <p:cNvSpPr>
              <a:spLocks noChangeArrowheads="1"/>
            </p:cNvSpPr>
            <p:nvPr userDrawn="1"/>
          </p:nvSpPr>
          <p:spPr bwMode="lt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4575175" y="0"/>
            <a:ext cx="2286000" cy="5137150"/>
            <a:chOff x="2882" y="0"/>
            <a:chExt cx="1440" cy="2341"/>
          </a:xfrm>
        </p:grpSpPr>
        <p:sp>
          <p:nvSpPr>
            <p:cNvPr id="1036" name="Rectangle 12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7" name="Rectangle 13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81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  <a:alpha val="0"/>
                  </a:schemeClr>
                </a:gs>
                <a:gs pos="5000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8" name="Rectangle 14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6858000" y="0"/>
            <a:ext cx="2286000" cy="6831013"/>
            <a:chOff x="4320" y="0"/>
            <a:chExt cx="1440" cy="3113"/>
          </a:xfrm>
        </p:grpSpPr>
        <p:sp>
          <p:nvSpPr>
            <p:cNvPr id="1040" name="Rectangle 16"/>
            <p:cNvSpPr>
              <a:spLocks noChangeArrowheads="1"/>
            </p:cNvSpPr>
            <p:nvPr userDrawn="1"/>
          </p:nvSpPr>
          <p:spPr bwMode="ltGray">
            <a:xfrm>
              <a:off x="4320" y="0"/>
              <a:ext cx="112" cy="265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  <a:alpha val="0"/>
                  </a:schemeClr>
                </a:gs>
                <a:gs pos="50000">
                  <a:schemeClr val="folHlink">
                    <a:alpha val="20000"/>
                  </a:schemeClr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Group 17"/>
            <p:cNvGrpSpPr>
              <a:grpSpLocks/>
            </p:cNvGrpSpPr>
            <p:nvPr userDrawn="1"/>
          </p:nvGrpSpPr>
          <p:grpSpPr bwMode="auto">
            <a:xfrm>
              <a:off x="4320" y="0"/>
              <a:ext cx="1440" cy="3113"/>
              <a:chOff x="4320" y="0"/>
              <a:chExt cx="1440" cy="3113"/>
            </a:xfrm>
          </p:grpSpPr>
          <p:sp>
            <p:nvSpPr>
              <p:cNvPr id="1042" name="Rectangle 18"/>
              <p:cNvSpPr>
                <a:spLocks noChangeArrowheads="1"/>
              </p:cNvSpPr>
              <p:nvPr userDrawn="1"/>
            </p:nvSpPr>
            <p:spPr bwMode="lt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3" name="Rectangle 19"/>
              <p:cNvSpPr>
                <a:spLocks noChangeArrowheads="1"/>
              </p:cNvSpPr>
              <p:nvPr userDrawn="1"/>
            </p:nvSpPr>
            <p:spPr bwMode="ltGray">
              <a:xfrm>
                <a:off x="5420" y="0"/>
                <a:ext cx="340" cy="2655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  <a:gs pos="5000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4" name="Rectangle 20"/>
              <p:cNvSpPr>
                <a:spLocks noChangeArrowheads="1"/>
              </p:cNvSpPr>
              <p:nvPr userDrawn="1"/>
            </p:nvSpPr>
            <p:spPr bwMode="lt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0" y="0"/>
            <a:ext cx="2438400" cy="5286996"/>
            <a:chOff x="0" y="0"/>
            <a:chExt cx="1536" cy="2409"/>
          </a:xfrm>
        </p:grpSpPr>
        <p:sp>
          <p:nvSpPr>
            <p:cNvPr id="1046" name="Rectangle 22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lt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8" name="Rectangle 24"/>
            <p:cNvSpPr>
              <a:spLocks noChangeArrowheads="1"/>
            </p:cNvSpPr>
            <p:nvPr userDrawn="1"/>
          </p:nvSpPr>
          <p:spPr bwMode="lt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9" name="Rectangle 25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Rectangle 25"/>
            <p:cNvSpPr>
              <a:spLocks noChangeArrowheads="1"/>
            </p:cNvSpPr>
            <p:nvPr userDrawn="1"/>
          </p:nvSpPr>
          <p:spPr bwMode="ltGray">
            <a:xfrm>
              <a:off x="96" y="69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45"/>
          <p:cNvGrpSpPr>
            <a:grpSpLocks/>
          </p:cNvGrpSpPr>
          <p:nvPr/>
        </p:nvGrpSpPr>
        <p:grpSpPr bwMode="auto">
          <a:xfrm>
            <a:off x="0" y="0"/>
            <a:ext cx="9144000" cy="171450"/>
            <a:chOff x="0" y="0"/>
            <a:chExt cx="5760" cy="108"/>
          </a:xfrm>
        </p:grpSpPr>
        <p:sp>
          <p:nvSpPr>
            <p:cNvPr id="1050" name="Rectangle 26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10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1" name="Rectangle 27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10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2" name="Rectangle 28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10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3" name="Rectangle 29"/>
            <p:cNvSpPr>
              <a:spLocks noChangeArrowheads="1"/>
            </p:cNvSpPr>
            <p:nvPr userDrawn="1"/>
          </p:nvSpPr>
          <p:spPr bwMode="gray">
            <a:xfrm>
              <a:off x="4320" y="0"/>
              <a:ext cx="1440" cy="10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524000"/>
            <a:ext cx="8229600" cy="46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46B1EA8-9B8B-472F-8409-DF49C3F64E1F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8" name="Group 46"/>
          <p:cNvGrpSpPr>
            <a:grpSpLocks/>
          </p:cNvGrpSpPr>
          <p:nvPr/>
        </p:nvGrpSpPr>
        <p:grpSpPr bwMode="auto">
          <a:xfrm>
            <a:off x="0" y="176213"/>
            <a:ext cx="7696200" cy="1117600"/>
            <a:chOff x="0" y="111"/>
            <a:chExt cx="4848" cy="768"/>
          </a:xfrm>
        </p:grpSpPr>
        <p:sp>
          <p:nvSpPr>
            <p:cNvPr id="1063" name="Rectangle 39"/>
            <p:cNvSpPr>
              <a:spLocks noChangeArrowheads="1"/>
            </p:cNvSpPr>
            <p:nvPr userDrawn="1"/>
          </p:nvSpPr>
          <p:spPr bwMode="hidden">
            <a:xfrm rot="-5400000">
              <a:off x="2394" y="-1578"/>
              <a:ext cx="60" cy="4848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50000">
                  <a:srgbClr val="FFFFFF">
                    <a:alpha val="35001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" name="Group 44"/>
            <p:cNvGrpSpPr>
              <a:grpSpLocks/>
            </p:cNvGrpSpPr>
            <p:nvPr userDrawn="1"/>
          </p:nvGrpSpPr>
          <p:grpSpPr bwMode="auto">
            <a:xfrm>
              <a:off x="0" y="111"/>
              <a:ext cx="4327" cy="768"/>
              <a:chOff x="0" y="111"/>
              <a:chExt cx="4327" cy="768"/>
            </a:xfrm>
          </p:grpSpPr>
          <p:sp>
            <p:nvSpPr>
              <p:cNvPr id="1065" name="Rectangle 41"/>
              <p:cNvSpPr>
                <a:spLocks noChangeArrowheads="1"/>
              </p:cNvSpPr>
              <p:nvPr userDrawn="1"/>
            </p:nvSpPr>
            <p:spPr bwMode="hidden">
              <a:xfrm rot="-5400000">
                <a:off x="1780" y="-1669"/>
                <a:ext cx="768" cy="432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66" name="Rectangle 42"/>
              <p:cNvSpPr>
                <a:spLocks noChangeArrowheads="1"/>
              </p:cNvSpPr>
              <p:nvPr userDrawn="1"/>
            </p:nvSpPr>
            <p:spPr bwMode="hidden">
              <a:xfrm rot="-5400000">
                <a:off x="1754" y="-1643"/>
                <a:ext cx="181" cy="369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0"/>
                    </a:srgbClr>
                  </a:gs>
                  <a:gs pos="5000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67" name="Rectangle 43"/>
              <p:cNvSpPr>
                <a:spLocks noChangeArrowheads="1"/>
              </p:cNvSpPr>
              <p:nvPr userDrawn="1"/>
            </p:nvSpPr>
            <p:spPr bwMode="hidden">
              <a:xfrm rot="-5400000">
                <a:off x="1780" y="-1669"/>
                <a:ext cx="768" cy="432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58763"/>
            <a:ext cx="731520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1071" name="Rectangle 47"/>
          <p:cNvSpPr>
            <a:spLocks noChangeArrowheads="1"/>
          </p:cNvSpPr>
          <p:nvPr/>
        </p:nvSpPr>
        <p:spPr bwMode="gray">
          <a:xfrm>
            <a:off x="4214810" y="6572272"/>
            <a:ext cx="9144000" cy="10636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9" name="Group 21"/>
          <p:cNvGrpSpPr>
            <a:grpSpLocks/>
          </p:cNvGrpSpPr>
          <p:nvPr/>
        </p:nvGrpSpPr>
        <p:grpSpPr bwMode="auto">
          <a:xfrm>
            <a:off x="152400" y="152400"/>
            <a:ext cx="2438400" cy="5286996"/>
            <a:chOff x="0" y="0"/>
            <a:chExt cx="1536" cy="2409"/>
          </a:xfrm>
        </p:grpSpPr>
        <p:sp>
          <p:nvSpPr>
            <p:cNvPr id="40" name="Rectangle 22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Rectangle 23"/>
            <p:cNvSpPr>
              <a:spLocks noChangeArrowheads="1"/>
            </p:cNvSpPr>
            <p:nvPr userDrawn="1"/>
          </p:nvSpPr>
          <p:spPr bwMode="lt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Rectangle 24"/>
            <p:cNvSpPr>
              <a:spLocks noChangeArrowheads="1"/>
            </p:cNvSpPr>
            <p:nvPr userDrawn="1"/>
          </p:nvSpPr>
          <p:spPr bwMode="lt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Rectangle 25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Rectangle 25"/>
            <p:cNvSpPr>
              <a:spLocks noChangeArrowheads="1"/>
            </p:cNvSpPr>
            <p:nvPr userDrawn="1"/>
          </p:nvSpPr>
          <p:spPr bwMode="ltGray">
            <a:xfrm>
              <a:off x="96" y="69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6" r:id="rId3"/>
  </p:sldLayoutIdLst>
  <p:transition spd="slow">
    <p:wheel spokes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62541"/>
          </a:xfrm>
        </p:spPr>
        <p:txBody>
          <a:bodyPr/>
          <a:lstStyle/>
          <a:p>
            <a:pPr algn="ctr">
              <a:buNone/>
            </a:pPr>
            <a:endParaRPr lang="ru-RU" dirty="0" smtClean="0">
              <a:latin typeface="+mj-lt"/>
            </a:endParaRPr>
          </a:p>
          <a:p>
            <a:pPr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</a:p>
          <a:p>
            <a:pPr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психолого-педагогической </a:t>
            </a:r>
          </a:p>
          <a:p>
            <a:pPr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службы в ОО</a:t>
            </a:r>
          </a:p>
          <a:p>
            <a:pPr algn="r">
              <a:buNone/>
            </a:pP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педагог-психолог </a:t>
            </a:r>
          </a:p>
          <a:p>
            <a:pPr algn="r">
              <a:buNone/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№1 </a:t>
            </a:r>
            <a:r>
              <a:rPr lang="ru-RU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Серышево</a:t>
            </a:r>
          </a:p>
          <a:p>
            <a:pPr algn="r">
              <a:buNone/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ергея Бондарева</a:t>
            </a:r>
          </a:p>
          <a:p>
            <a:pPr algn="r">
              <a:buNone/>
            </a:pPr>
            <a:r>
              <a:rPr lang="ru-RU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Скоморошко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Т.В.</a:t>
            </a:r>
          </a:p>
          <a:p>
            <a:pPr algn="r">
              <a:buNone/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+mj-lt"/>
              </a:rPr>
              <a:t>     </a:t>
            </a:r>
            <a:endParaRPr lang="ru-RU" dirty="0">
              <a:latin typeface="+mj-lt"/>
            </a:endParaRPr>
          </a:p>
        </p:txBody>
      </p:sp>
      <p:pic>
        <p:nvPicPr>
          <p:cNvPr id="8" name="Рисунок 7" descr="http://d11122.edu35.ru/images/%D0%BF%D1%81%D0%B8%D1%85%D0%BE%D0%BB%D0%BE%D0%B3_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4429132"/>
            <a:ext cx="6572296" cy="159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Согласие родителей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1" t="18766" r="50562" b="9000"/>
          <a:stretch/>
        </p:blipFill>
        <p:spPr bwMode="auto">
          <a:xfrm>
            <a:off x="2555776" y="1268760"/>
            <a:ext cx="4425792" cy="4979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158725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риска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9" t="18235" r="25103" b="28386"/>
          <a:stretch/>
        </p:blipFill>
        <p:spPr bwMode="auto">
          <a:xfrm>
            <a:off x="179511" y="1412776"/>
            <a:ext cx="4824537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46" t="26144" r="16667" b="34793"/>
          <a:stretch/>
        </p:blipFill>
        <p:spPr bwMode="auto">
          <a:xfrm>
            <a:off x="0" y="1417420"/>
            <a:ext cx="9242854" cy="3348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6" t="19012" r="5887" b="19012"/>
          <a:stretch/>
        </p:blipFill>
        <p:spPr bwMode="auto">
          <a:xfrm>
            <a:off x="-19950" y="1383578"/>
            <a:ext cx="9350797" cy="5202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" t="22509" r="6636" b="11599"/>
          <a:stretch/>
        </p:blipFill>
        <p:spPr bwMode="auto">
          <a:xfrm>
            <a:off x="99406" y="1417420"/>
            <a:ext cx="9231441" cy="413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6" t="30308" r="7893" b="8790"/>
          <a:stretch/>
        </p:blipFill>
        <p:spPr bwMode="auto">
          <a:xfrm>
            <a:off x="99406" y="1484784"/>
            <a:ext cx="9143448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2" t="23281" r="13964"/>
          <a:stretch/>
        </p:blipFill>
        <p:spPr bwMode="auto">
          <a:xfrm>
            <a:off x="14908" y="1358451"/>
            <a:ext cx="9552213" cy="6292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209926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с ОВЗ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2" t="18235" r="17800" b="9264"/>
          <a:stretch/>
        </p:blipFill>
        <p:spPr bwMode="auto">
          <a:xfrm>
            <a:off x="395536" y="1268760"/>
            <a:ext cx="5016843" cy="337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0" t="31766" r="14774" b="9909"/>
          <a:stretch/>
        </p:blipFill>
        <p:spPr bwMode="auto">
          <a:xfrm>
            <a:off x="251520" y="1196752"/>
            <a:ext cx="8088595" cy="4410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2" t="33946" r="17678" b="17044"/>
          <a:stretch/>
        </p:blipFill>
        <p:spPr bwMode="auto">
          <a:xfrm>
            <a:off x="467544" y="1268760"/>
            <a:ext cx="8189839" cy="443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0" t="29367" r="20540" b="31022"/>
          <a:stretch/>
        </p:blipFill>
        <p:spPr bwMode="auto">
          <a:xfrm>
            <a:off x="104495" y="1052736"/>
            <a:ext cx="8841239" cy="503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20845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обучающимися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90000"/>
              </a:lnSpc>
              <a:spcBef>
                <a:spcPct val="50000"/>
              </a:spcBef>
              <a:buClr>
                <a:srgbClr val="0099CC"/>
              </a:buClr>
              <a:buSzPct val="80000"/>
              <a:buNone/>
              <a:defRPr/>
            </a:pPr>
            <a:r>
              <a:rPr lang="ru-RU" sz="3600" b="1" kern="12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деятельности психолога :</a:t>
            </a:r>
          </a:p>
          <a:p>
            <a:pPr marL="0" lvl="0" indent="0">
              <a:lnSpc>
                <a:spcPct val="90000"/>
              </a:lnSpc>
              <a:spcBef>
                <a:spcPct val="50000"/>
              </a:spcBef>
              <a:buClr>
                <a:srgbClr val="0099CC"/>
              </a:buClr>
              <a:buSzPct val="80000"/>
              <a:buFont typeface="Wingdings" pitchFamily="2" charset="2"/>
              <a:buChar char="n"/>
              <a:defRPr/>
            </a:pPr>
            <a:r>
              <a:rPr lang="ru-RU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Психолого-педагогическая диагностика</a:t>
            </a:r>
          </a:p>
          <a:p>
            <a:pPr marL="0" lvl="0" indent="0">
              <a:lnSpc>
                <a:spcPct val="90000"/>
              </a:lnSpc>
              <a:spcBef>
                <a:spcPct val="50000"/>
              </a:spcBef>
              <a:buClr>
                <a:srgbClr val="0099CC"/>
              </a:buClr>
              <a:buSzPct val="80000"/>
              <a:buFont typeface="Wingdings" pitchFamily="2" charset="2"/>
              <a:buChar char="n"/>
              <a:defRPr/>
            </a:pPr>
            <a:r>
              <a:rPr lang="ru-RU" sz="28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Коррекционно-развивающая и консультативная </a:t>
            </a:r>
            <a:r>
              <a:rPr lang="ru-RU" sz="28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</a:p>
          <a:p>
            <a:pPr marL="0" lvl="0" indent="0">
              <a:lnSpc>
                <a:spcPct val="90000"/>
              </a:lnSpc>
              <a:spcBef>
                <a:spcPct val="50000"/>
              </a:spcBef>
              <a:buClr>
                <a:srgbClr val="0099CC"/>
              </a:buClr>
              <a:buSzPct val="80000"/>
              <a:buFont typeface="Wingdings" pitchFamily="2" charset="2"/>
              <a:buChar char="n"/>
              <a:defRPr/>
            </a:pPr>
            <a:r>
              <a:rPr lang="ru-RU" sz="28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Просвещение</a:t>
            </a:r>
            <a:endParaRPr lang="ru-RU" sz="2800" kern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90000"/>
              </a:lnSpc>
              <a:spcBef>
                <a:spcPct val="50000"/>
              </a:spcBef>
              <a:buClr>
                <a:srgbClr val="0099CC"/>
              </a:buClr>
              <a:buSzPct val="80000"/>
              <a:buFont typeface="Wingdings" pitchFamily="2" charset="2"/>
              <a:buChar char="n"/>
              <a:defRPr/>
            </a:pPr>
            <a:r>
              <a:rPr lang="ru-RU" sz="28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Диспетчерская работа</a:t>
            </a:r>
          </a:p>
        </p:txBody>
      </p:sp>
    </p:spTree>
    <p:extLst>
      <p:ext uri="{BB962C8B-B14F-4D97-AF65-F5344CB8AC3E}">
        <p14:creationId xmlns:p14="http://schemas.microsoft.com/office/powerpoint/2010/main" val="14127624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Диагностические комплексы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608" y="12430000"/>
            <a:ext cx="26901304" cy="26901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Объект 11" descr="C:\Users\Я\AppData\Local\Microsoft\Windows\INetCache\Content.Word\IMG_20210128_105136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" t="25799" r="4167" b="11213"/>
          <a:stretch/>
        </p:blipFill>
        <p:spPr bwMode="auto">
          <a:xfrm>
            <a:off x="179512" y="1340769"/>
            <a:ext cx="6114599" cy="40838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C:\Users\Я\AppData\Local\Microsoft\Windows\INetCache\Content.Word\IMG_20210128_10503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82" t="6730" r="24923"/>
          <a:stretch/>
        </p:blipFill>
        <p:spPr bwMode="auto">
          <a:xfrm rot="16200000">
            <a:off x="1186101" y="1486308"/>
            <a:ext cx="4538486" cy="5543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C:\Users\Я\AppData\Local\Microsoft\Windows\INetCache\Content.Word\IMG_20210128_105115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3" r="1924" b="12981"/>
          <a:stretch/>
        </p:blipFill>
        <p:spPr bwMode="auto">
          <a:xfrm>
            <a:off x="1666319" y="1484784"/>
            <a:ext cx="5829300" cy="4343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C:\Users\Я\AppData\Local\Microsoft\Windows\INetCache\Content.Word\IMG_20210128_105043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" t="2130" r="17816" b="1052"/>
          <a:stretch/>
        </p:blipFill>
        <p:spPr bwMode="auto">
          <a:xfrm rot="16200000">
            <a:off x="2399483" y="1435953"/>
            <a:ext cx="4483620" cy="56991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C:\Users\Я\AppData\Local\Microsoft\Windows\INetCache\Content.Word\IMG_20210128_10501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160538"/>
            <a:ext cx="4635547" cy="41950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736389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Работа психологов с родителями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0099CC"/>
              </a:buClr>
              <a:buSzPct val="80000"/>
              <a:buNone/>
              <a:defRPr/>
            </a:pPr>
            <a:r>
              <a:rPr lang="ru-RU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деятельности психолога</a:t>
            </a:r>
          </a:p>
          <a:p>
            <a:pPr lvl="0">
              <a:buClr>
                <a:srgbClr val="0099CC"/>
              </a:buClr>
              <a:buSzPct val="80000"/>
              <a:buFont typeface="Wingdings" pitchFamily="2" charset="2"/>
              <a:buChar char="n"/>
              <a:defRPr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 родителей по проблемам воспитания и психологического развития их детей</a:t>
            </a:r>
          </a:p>
          <a:p>
            <a:pPr lvl="0">
              <a:buClr>
                <a:srgbClr val="0099CC"/>
              </a:buClr>
              <a:buSzPct val="80000"/>
              <a:buFont typeface="Wingdings" pitchFamily="2" charset="2"/>
              <a:buChar char="n"/>
              <a:defRPr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по итогам проведения психологической диагностики</a:t>
            </a:r>
          </a:p>
          <a:p>
            <a:pPr lvl="0">
              <a:buClr>
                <a:srgbClr val="0099CC"/>
              </a:buClr>
              <a:buSzPct val="80000"/>
              <a:buFont typeface="Wingdings" pitchFamily="2" charset="2"/>
              <a:buChar char="n"/>
              <a:defRPr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 просвещение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</a:t>
            </a: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99CC"/>
              </a:buClr>
              <a:buSzPct val="80000"/>
              <a:buFont typeface="Wingdings" pitchFamily="2" charset="2"/>
              <a:buChar char="n"/>
              <a:defRPr/>
            </a:pP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793593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Просвещение родителей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9" t="18501" r="18796" b="7140"/>
          <a:stretch/>
        </p:blipFill>
        <p:spPr bwMode="auto">
          <a:xfrm>
            <a:off x="1043607" y="1340768"/>
            <a:ext cx="6876765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460673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2"/>
            <a:ext cx="7859216" cy="1370037"/>
          </a:xfrm>
        </p:spPr>
        <p:txBody>
          <a:bodyPr/>
          <a:lstStyle/>
          <a:p>
            <a:r>
              <a:rPr lang="ru-RU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Сотрудничество с педагогами-предметниками и классными руководителями</a:t>
            </a:r>
            <a:br>
              <a:rPr lang="ru-RU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0099CC"/>
              </a:buClr>
              <a:buSzPct val="80000"/>
              <a:buNone/>
              <a:defRPr/>
            </a:pPr>
            <a:r>
              <a:rPr lang="ru-RU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деятельности :</a:t>
            </a:r>
          </a:p>
          <a:p>
            <a:pPr lvl="0">
              <a:buClr>
                <a:srgbClr val="0099CC"/>
              </a:buClr>
              <a:buSzPct val="80000"/>
              <a:buFont typeface="Wingdings" pitchFamily="2" charset="2"/>
              <a:buChar char="n"/>
              <a:defRPr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Консультирование педагогов по вопросам, связанным с обучением, взаимодействием, психологическим развитием школьников</a:t>
            </a:r>
          </a:p>
          <a:p>
            <a:pPr lvl="0">
              <a:buClr>
                <a:srgbClr val="0099CC"/>
              </a:buClr>
              <a:buSzPct val="80000"/>
              <a:buFont typeface="Wingdings" pitchFamily="2" charset="2"/>
              <a:buChar char="n"/>
              <a:defRPr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 просвещение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педагогов.</a:t>
            </a: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46206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Просвещение педагогов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0" t="18219" r="11234" b="15660"/>
          <a:stretch/>
        </p:blipFill>
        <p:spPr bwMode="auto">
          <a:xfrm>
            <a:off x="683568" y="1124744"/>
            <a:ext cx="7758137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9" t="21489" r="13443" b="15714"/>
          <a:stretch/>
        </p:blipFill>
        <p:spPr bwMode="auto">
          <a:xfrm>
            <a:off x="611560" y="1052736"/>
            <a:ext cx="7776864" cy="46645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8600949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748095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dirty="0" smtClean="0">
                <a:latin typeface="+mj-lt"/>
              </a:rPr>
              <a:t>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http://d11122.edu35.ru/images/%D0%BF%D1%81%D0%B8%D1%85%D0%BE%D0%BB%D0%BE%D0%B3_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4429132"/>
            <a:ext cx="6572296" cy="159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2"/>
            <a:ext cx="8435280" cy="1946101"/>
          </a:xfrm>
        </p:spPr>
        <p:txBody>
          <a:bodyPr/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обеспечение психологического сопровождения всех участников образовательного процесса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260615"/>
              </p:ext>
            </p:extLst>
          </p:nvPr>
        </p:nvGraphicFramePr>
        <p:xfrm>
          <a:off x="457200" y="2276475"/>
          <a:ext cx="8229600" cy="3900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224962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433933"/>
          </a:xfrm>
        </p:spPr>
        <p:txBody>
          <a:bodyPr/>
          <a:lstStyle/>
          <a:p>
            <a:pPr algn="ctr"/>
            <a:r>
              <a:rPr lang="ru-RU" sz="3200" dirty="0" smtClean="0"/>
              <a:t>Нормативная база</a:t>
            </a:r>
            <a:endParaRPr lang="ru-RU" sz="3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99" t="18501" r="25767" b="7937"/>
          <a:stretch/>
        </p:blipFill>
        <p:spPr bwMode="auto">
          <a:xfrm>
            <a:off x="1547664" y="692696"/>
            <a:ext cx="6030995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9" t="20468" r="27567" b="16343"/>
          <a:stretch/>
        </p:blipFill>
        <p:spPr bwMode="auto">
          <a:xfrm>
            <a:off x="1403648" y="692696"/>
            <a:ext cx="6453001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22216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8147248" cy="793973"/>
          </a:xfrm>
        </p:spPr>
        <p:txBody>
          <a:bodyPr/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 направлений работы в соответствии со стандартом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568952" cy="54006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1.Психолого-педагогическое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методическое сопровождение реализации основных и дополнительных образовательных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экспертиза (оценка) комфортности и безопасности образовательной среды образовательных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Психологическое консультирование субъектов обр.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Коррекционно-развивающая работа с детьми и обучающимися, в том числе работа по восстановлению 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реабилитации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Психологическая диагностика детей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Психологическое просвещение субъектов образовательного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Психопрофилактика (профессиональная деятельность, направленная на сохранение и укрепление психологического здоровья обучающихся в процессе обучения и воспитания в образовательных организациях) </a:t>
            </a:r>
          </a:p>
        </p:txBody>
      </p:sp>
    </p:spTree>
    <p:extLst>
      <p:ext uri="{BB962C8B-B14F-4D97-AF65-F5344CB8AC3E}">
        <p14:creationId xmlns:p14="http://schemas.microsoft.com/office/powerpoint/2010/main" val="326266430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 направлений работы в соответствии со стандартом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24000"/>
            <a:ext cx="8784976" cy="4929336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просвещение субъектов образовательного процесса в области работы с лицами с ОВЗ, …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Психологическая профилактика нарушений поведения и отклонений в развитии лиц с ОВЗ, …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Психологическое консультирование лиц с ОВЗ, …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Психологическая коррекция поведения и развития детей и обучающихся с ОВЗ, …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Психологическая диагностика особенностей лиц с ограниченными возможностями здоровья, …, в том числе несовершеннолетних обучающихся,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признанных…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1794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8075240" cy="944562"/>
          </a:xfrm>
        </p:spPr>
        <p:txBody>
          <a:bodyPr/>
          <a:lstStyle/>
          <a:p>
            <a:r>
              <a:rPr lang="ru-RU" dirty="0"/>
              <a:t>	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План работы</a:t>
            </a:r>
          </a:p>
          <a:p>
            <a:r>
              <a:rPr lang="ru-RU" sz="2000" dirty="0" smtClean="0"/>
              <a:t>Согласие родителей </a:t>
            </a:r>
          </a:p>
          <a:p>
            <a:r>
              <a:rPr lang="ru-RU" sz="2000" dirty="0" smtClean="0"/>
              <a:t>Группа риска </a:t>
            </a:r>
          </a:p>
          <a:p>
            <a:r>
              <a:rPr lang="ru-RU" sz="2000" dirty="0" smtClean="0"/>
              <a:t>ОВЗ </a:t>
            </a:r>
            <a:endParaRPr lang="ru-RU" sz="18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398695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l="21154" t="19702" r="20803" b="18422"/>
          <a:stretch/>
        </p:blipFill>
        <p:spPr>
          <a:xfrm>
            <a:off x="351749" y="1052736"/>
            <a:ext cx="7344816" cy="4824536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8" t="23589" r="23108" b="20916"/>
          <a:stretch/>
        </p:blipFill>
        <p:spPr bwMode="auto">
          <a:xfrm>
            <a:off x="351749" y="1052736"/>
            <a:ext cx="7376984" cy="4757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4" t="23063" r="22612" b="21873"/>
          <a:stretch/>
        </p:blipFill>
        <p:spPr bwMode="auto">
          <a:xfrm>
            <a:off x="330450" y="1032942"/>
            <a:ext cx="7364627" cy="4720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3" t="21604" r="22435" b="21604"/>
          <a:stretch/>
        </p:blipFill>
        <p:spPr bwMode="auto">
          <a:xfrm>
            <a:off x="360378" y="997130"/>
            <a:ext cx="7327557" cy="48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17813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приложения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5" t="21574" r="22965" b="13416"/>
          <a:stretch/>
        </p:blipFill>
        <p:spPr bwMode="auto">
          <a:xfrm>
            <a:off x="323528" y="1285102"/>
            <a:ext cx="7416067" cy="5572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512862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Учёт рабочего времени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5" t="18497" r="12385" b="14636"/>
          <a:stretch/>
        </p:blipFill>
        <p:spPr bwMode="auto">
          <a:xfrm>
            <a:off x="539552" y="1124744"/>
            <a:ext cx="8064896" cy="46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11704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сновные направления работы 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CA304"/>
      </a:accent1>
      <a:accent2>
        <a:srgbClr val="E1595C"/>
      </a:accent2>
      <a:accent3>
        <a:srgbClr val="FFFFFF"/>
      </a:accent3>
      <a:accent4>
        <a:srgbClr val="000000"/>
      </a:accent4>
      <a:accent5>
        <a:srgbClr val="FDCEAA"/>
      </a:accent5>
      <a:accent6>
        <a:srgbClr val="CC5053"/>
      </a:accent6>
      <a:hlink>
        <a:srgbClr val="80E05A"/>
      </a:hlink>
      <a:folHlink>
        <a:srgbClr val="4BA5E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CA304"/>
        </a:accent1>
        <a:accent2>
          <a:srgbClr val="E1595C"/>
        </a:accent2>
        <a:accent3>
          <a:srgbClr val="FFFFFF"/>
        </a:accent3>
        <a:accent4>
          <a:srgbClr val="000000"/>
        </a:accent4>
        <a:accent5>
          <a:srgbClr val="FDCEAA"/>
        </a:accent5>
        <a:accent6>
          <a:srgbClr val="CC5053"/>
        </a:accent6>
        <a:hlink>
          <a:srgbClr val="80E05A"/>
        </a:hlink>
        <a:folHlink>
          <a:srgbClr val="4BA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491EA"/>
        </a:accent1>
        <a:accent2>
          <a:srgbClr val="EB943D"/>
        </a:accent2>
        <a:accent3>
          <a:srgbClr val="FFFFFF"/>
        </a:accent3>
        <a:accent4>
          <a:srgbClr val="000000"/>
        </a:accent4>
        <a:accent5>
          <a:srgbClr val="B8C7F3"/>
        </a:accent5>
        <a:accent6>
          <a:srgbClr val="D58636"/>
        </a:accent6>
        <a:hlink>
          <a:srgbClr val="4DBF9C"/>
        </a:hlink>
        <a:folHlink>
          <a:srgbClr val="D0C9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6D092"/>
        </a:accent1>
        <a:accent2>
          <a:srgbClr val="55B5D3"/>
        </a:accent2>
        <a:accent3>
          <a:srgbClr val="FFFFFF"/>
        </a:accent3>
        <a:accent4>
          <a:srgbClr val="000000"/>
        </a:accent4>
        <a:accent5>
          <a:srgbClr val="C3E4C7"/>
        </a:accent5>
        <a:accent6>
          <a:srgbClr val="4CA4BF"/>
        </a:accent6>
        <a:hlink>
          <a:srgbClr val="C389EF"/>
        </a:hlink>
        <a:folHlink>
          <a:srgbClr val="E5B6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Основные направления работы 1</Template>
  <TotalTime>9979</TotalTime>
  <Words>326</Words>
  <Application>Microsoft Office PowerPoint</Application>
  <PresentationFormat>Экран (4:3)</PresentationFormat>
  <Paragraphs>65</Paragraphs>
  <Slides>19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Основные направления работы 1</vt:lpstr>
      <vt:lpstr>Презентация PowerPoint</vt:lpstr>
      <vt:lpstr>Цель: обеспечение психологического сопровождения всех участников образовательного процесса</vt:lpstr>
      <vt:lpstr>Нормативная база</vt:lpstr>
      <vt:lpstr>Обновление направлений работы в соответствии со стандартом</vt:lpstr>
      <vt:lpstr>Обновление направлений работы в соответствии со стандартом</vt:lpstr>
      <vt:lpstr>  ДОКУМЕНТАЦИЯ </vt:lpstr>
      <vt:lpstr>План работы</vt:lpstr>
      <vt:lpstr>Пример приложения</vt:lpstr>
      <vt:lpstr>Учёт рабочего времени</vt:lpstr>
      <vt:lpstr>Согласие родителей</vt:lpstr>
      <vt:lpstr>Группа риска</vt:lpstr>
      <vt:lpstr>Обучающиеся с ОВЗ</vt:lpstr>
      <vt:lpstr>Работа с обучающимися</vt:lpstr>
      <vt:lpstr>Диагностические комплексы</vt:lpstr>
      <vt:lpstr>Работа психологов с родителями</vt:lpstr>
      <vt:lpstr>Просвещение родителей</vt:lpstr>
      <vt:lpstr>Сотрудничество с педагогами-предметниками и классными руководителями </vt:lpstr>
      <vt:lpstr>Просвещение педагогов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направления работы  педагога-психолога  Гребневой Тамары Дмитриевны</dc:title>
  <dc:creator>ASER</dc:creator>
  <cp:lastModifiedBy>Я</cp:lastModifiedBy>
  <cp:revision>330</cp:revision>
  <dcterms:created xsi:type="dcterms:W3CDTF">2014-02-16T19:50:43Z</dcterms:created>
  <dcterms:modified xsi:type="dcterms:W3CDTF">2021-02-01T23:55:21Z</dcterms:modified>
</cp:coreProperties>
</file>