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7" r:id="rId2"/>
    <p:sldId id="293" r:id="rId3"/>
    <p:sldId id="294" r:id="rId4"/>
    <p:sldId id="295" r:id="rId5"/>
    <p:sldId id="262" r:id="rId6"/>
    <p:sldId id="274" r:id="rId7"/>
    <p:sldId id="277" r:id="rId8"/>
    <p:sldId id="278" r:id="rId9"/>
    <p:sldId id="263" r:id="rId10"/>
    <p:sldId id="279" r:id="rId11"/>
    <p:sldId id="273" r:id="rId12"/>
    <p:sldId id="280" r:id="rId13"/>
    <p:sldId id="281" r:id="rId14"/>
    <p:sldId id="275" r:id="rId15"/>
    <p:sldId id="282" r:id="rId16"/>
    <p:sldId id="276" r:id="rId17"/>
    <p:sldId id="285" r:id="rId18"/>
    <p:sldId id="286" r:id="rId19"/>
    <p:sldId id="291" r:id="rId20"/>
    <p:sldId id="287" r:id="rId21"/>
    <p:sldId id="292" r:id="rId22"/>
    <p:sldId id="288" r:id="rId23"/>
    <p:sldId id="283" r:id="rId24"/>
    <p:sldId id="289" r:id="rId25"/>
    <p:sldId id="284" r:id="rId26"/>
    <p:sldId id="290" r:id="rId2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543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134" autoAdjust="0"/>
    <p:restoredTop sz="94660"/>
  </p:normalViewPr>
  <p:slideViewPr>
    <p:cSldViewPr snapToGrid="0" showGuides="1">
      <p:cViewPr varScale="1">
        <p:scale>
          <a:sx n="74" d="100"/>
          <a:sy n="74" d="100"/>
        </p:scale>
        <p:origin x="-414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0E1374-7CEA-4173-BA32-D0F38D4C7A63}" type="datetimeFigureOut">
              <a:rPr lang="ru-RU" smtClean="0"/>
              <a:t>15.02.2021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C76CB5-49E0-417E-BF0B-A035A39171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5659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dirty="0" smtClean="0"/>
          </a:p>
        </p:txBody>
      </p:sp>
      <p:sp>
        <p:nvSpPr>
          <p:cNvPr id="1946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32DC305F-FFC8-4C21-81D2-94ADC1A74508}" type="slidenum">
              <a:rPr lang="en-US" smtClean="0">
                <a:latin typeface="Euphemia" pitchFamily="34" charset="0"/>
              </a:rPr>
              <a:pPr/>
              <a:t>4</a:t>
            </a:fld>
            <a:endParaRPr lang="en-US" smtClean="0">
              <a:latin typeface="Euphemia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7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solidFill>
            <a:schemeClr val="bg1">
              <a:lumMod val="50000"/>
            </a:schemeClr>
          </a:solidFill>
        </p:spPr>
        <p:txBody>
          <a:bodyPr/>
          <a:lstStyle>
            <a:lvl1pPr marL="0" marR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Просто перетащите фотографию из папки на этот слайд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839788" y="2175309"/>
            <a:ext cx="8151812" cy="1764582"/>
          </a:xfrm>
        </p:spPr>
        <p:txBody>
          <a:bodyPr anchor="b">
            <a:normAutofit/>
          </a:bodyPr>
          <a:lstStyle>
            <a:lvl1pPr algn="l">
              <a:defRPr sz="4800" b="0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r>
              <a:rPr lang="ru-RU" dirty="0" smtClean="0"/>
              <a:t>Заголовок титула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839788" y="3939891"/>
            <a:ext cx="8151812" cy="1286627"/>
          </a:xfrm>
        </p:spPr>
        <p:txBody>
          <a:bodyPr>
            <a:normAutofit/>
          </a:bodyPr>
          <a:lstStyle>
            <a:lvl1pPr marL="0" indent="0" algn="l">
              <a:buNone/>
              <a:defRPr sz="3000">
                <a:solidFill>
                  <a:schemeClr val="bg1"/>
                </a:solidFill>
                <a:latin typeface="Roboto Thin" panose="02000000000000000000" pitchFamily="2" charset="0"/>
                <a:ea typeface="Roboto Thin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 smtClean="0"/>
              <a:t>Подзаголовок титульного листа</a:t>
            </a:r>
            <a:endParaRPr lang="ru-RU" dirty="0"/>
          </a:p>
        </p:txBody>
      </p:sp>
      <p:sp>
        <p:nvSpPr>
          <p:cNvPr id="13" name="Текст 12"/>
          <p:cNvSpPr>
            <a:spLocks noGrp="1"/>
          </p:cNvSpPr>
          <p:nvPr>
            <p:ph type="body" sz="quarter" idx="11" hasCustomPrompt="1"/>
          </p:nvPr>
        </p:nvSpPr>
        <p:spPr>
          <a:xfrm>
            <a:off x="839788" y="512763"/>
            <a:ext cx="8151812" cy="622300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latin typeface="Roboto Thin" panose="02000000000000000000" pitchFamily="2" charset="0"/>
                <a:ea typeface="Roboto Thin" panose="02000000000000000000" pitchFamily="2" charset="0"/>
              </a:defRPr>
            </a:lvl1pPr>
            <a:lvl2pPr marL="457200" indent="0">
              <a:buNone/>
              <a:defRPr>
                <a:latin typeface="Roboto Thin" panose="02000000000000000000" pitchFamily="2" charset="0"/>
                <a:ea typeface="Roboto Thin" panose="02000000000000000000" pitchFamily="2" charset="0"/>
              </a:defRPr>
            </a:lvl2pPr>
            <a:lvl3pPr marL="914400" indent="0">
              <a:buNone/>
              <a:defRPr>
                <a:latin typeface="Roboto Thin" panose="02000000000000000000" pitchFamily="2" charset="0"/>
                <a:ea typeface="Roboto Thin" panose="02000000000000000000" pitchFamily="2" charset="0"/>
              </a:defRPr>
            </a:lvl3pPr>
            <a:lvl4pPr marL="1371600" indent="0">
              <a:buNone/>
              <a:defRPr>
                <a:latin typeface="Roboto Thin" panose="02000000000000000000" pitchFamily="2" charset="0"/>
                <a:ea typeface="Roboto Thin" panose="02000000000000000000" pitchFamily="2" charset="0"/>
              </a:defRPr>
            </a:lvl4pPr>
            <a:lvl5pPr marL="1828800" indent="0">
              <a:buNone/>
              <a:defRPr>
                <a:latin typeface="Roboto Thin" panose="02000000000000000000" pitchFamily="2" charset="0"/>
                <a:ea typeface="Roboto Thin" panose="02000000000000000000" pitchFamily="2" charset="0"/>
              </a:defRPr>
            </a:lvl5pPr>
          </a:lstStyle>
          <a:p>
            <a:pPr lvl="0"/>
            <a:r>
              <a:rPr lang="ru-RU" dirty="0" smtClean="0"/>
              <a:t>Описание мероприятия</a:t>
            </a:r>
          </a:p>
        </p:txBody>
      </p:sp>
    </p:spTree>
    <p:extLst>
      <p:ext uri="{BB962C8B-B14F-4D97-AF65-F5344CB8AC3E}">
        <p14:creationId xmlns:p14="http://schemas.microsoft.com/office/powerpoint/2010/main" val="9599185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сновн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8200" y="512763"/>
            <a:ext cx="5257801" cy="1177925"/>
          </a:xfrm>
        </p:spPr>
        <p:txBody>
          <a:bodyPr>
            <a:normAutofit/>
          </a:bodyPr>
          <a:lstStyle>
            <a:lvl1pPr>
              <a:defRPr sz="3800" b="0"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r>
              <a:rPr lang="ru-RU" dirty="0" smtClean="0"/>
              <a:t>Заголовок основного слайда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0" hasCustomPrompt="1"/>
          </p:nvPr>
        </p:nvSpPr>
        <p:spPr>
          <a:xfrm>
            <a:off x="838201" y="2608263"/>
            <a:ext cx="5257800" cy="3592512"/>
          </a:xfrm>
        </p:spPr>
        <p:txBody>
          <a:bodyPr anchor="b">
            <a:normAutofit/>
          </a:bodyPr>
          <a:lstStyle>
            <a:lvl1pPr marL="0" indent="0">
              <a:buNone/>
              <a:defRPr sz="1900"/>
            </a:lvl1pPr>
            <a:lvl2pPr marL="457200" indent="0">
              <a:buNone/>
              <a:defRPr sz="1900"/>
            </a:lvl2pPr>
            <a:lvl3pPr marL="914400" indent="0">
              <a:buNone/>
              <a:defRPr sz="1900"/>
            </a:lvl3pPr>
            <a:lvl4pPr marL="1371600" indent="0">
              <a:buNone/>
              <a:defRPr sz="1900"/>
            </a:lvl4pPr>
            <a:lvl5pPr marL="1828800" indent="0">
              <a:buNone/>
              <a:defRPr sz="1900"/>
            </a:lvl5pPr>
          </a:lstStyle>
          <a:p>
            <a:pPr lvl="0"/>
            <a:r>
              <a:rPr lang="ru-RU" dirty="0" smtClean="0"/>
              <a:t>Основной текст слайда</a:t>
            </a:r>
            <a:endParaRPr lang="ru-RU" dirty="0"/>
          </a:p>
        </p:txBody>
      </p:sp>
      <p:sp>
        <p:nvSpPr>
          <p:cNvPr id="10" name="Рисунок 9"/>
          <p:cNvSpPr>
            <a:spLocks noGrp="1"/>
          </p:cNvSpPr>
          <p:nvPr>
            <p:ph type="pic" sz="quarter" idx="11" hasCustomPrompt="1"/>
          </p:nvPr>
        </p:nvSpPr>
        <p:spPr>
          <a:xfrm>
            <a:off x="6096000" y="0"/>
            <a:ext cx="6096000" cy="685800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lang="ru-RU" dirty="0" smtClean="0"/>
              <a:t> Просто перетащите фотографию из папки на этот слайд</a:t>
            </a:r>
          </a:p>
        </p:txBody>
      </p:sp>
    </p:spTree>
    <p:extLst>
      <p:ext uri="{BB962C8B-B14F-4D97-AF65-F5344CB8AC3E}">
        <p14:creationId xmlns:p14="http://schemas.microsoft.com/office/powerpoint/2010/main" val="3983626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Цитатни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Рисунок 9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6858000"/>
          </a:xfrm>
          <a:solidFill>
            <a:schemeClr val="bg1">
              <a:lumMod val="50000"/>
            </a:schemeClr>
          </a:solidFill>
        </p:spPr>
        <p:txBody>
          <a:bodyPr anchor="t"/>
          <a:lstStyle>
            <a:lvl1pPr marL="0" indent="0" algn="l">
              <a:buNone/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Просто перетащите фотографию из папки на этот слайд</a:t>
            </a:r>
            <a:endParaRPr lang="ru-RU" dirty="0"/>
          </a:p>
        </p:txBody>
      </p:sp>
      <p:sp>
        <p:nvSpPr>
          <p:cNvPr id="4" name="Рисунок 3"/>
          <p:cNvSpPr>
            <a:spLocks noGrp="1"/>
          </p:cNvSpPr>
          <p:nvPr>
            <p:ph type="pic" sz="quarter" idx="12" hasCustomPrompt="1"/>
          </p:nvPr>
        </p:nvSpPr>
        <p:spPr>
          <a:xfrm>
            <a:off x="4906962" y="1372660"/>
            <a:ext cx="2378075" cy="2378075"/>
          </a:xfrm>
          <a:prstGeom prst="ellipse">
            <a:avLst/>
          </a:prstGeom>
          <a:solidFill>
            <a:schemeClr val="bg1"/>
          </a:solidFill>
          <a:effectLst>
            <a:outerShdw blurRad="381000" sx="102000" sy="102000" algn="ctr" rotWithShape="0">
              <a:prstClr val="black">
                <a:alpha val="29000"/>
              </a:prstClr>
            </a:outerShdw>
          </a:effectLst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ru-RU" dirty="0" smtClean="0"/>
              <a:t>Это место для фотографии автора цитаты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093633" y="3789235"/>
            <a:ext cx="4004733" cy="550333"/>
          </a:xfrm>
        </p:spPr>
        <p:txBody>
          <a:bodyPr>
            <a:normAutofit/>
          </a:bodyPr>
          <a:lstStyle>
            <a:lvl1pPr algn="ctr">
              <a:defRPr sz="2000" b="1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defRPr>
            </a:lvl1pPr>
          </a:lstStyle>
          <a:p>
            <a:r>
              <a:rPr lang="ru-RU" dirty="0" smtClean="0"/>
              <a:t>Автор цитаты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0" hasCustomPrompt="1"/>
          </p:nvPr>
        </p:nvSpPr>
        <p:spPr>
          <a:xfrm>
            <a:off x="4093632" y="4339568"/>
            <a:ext cx="4004733" cy="108373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defRPr>
            </a:lvl1pPr>
            <a:lvl2pPr marL="457200" indent="0" algn="ctr">
              <a:buNone/>
              <a:defRPr sz="1600">
                <a:latin typeface="Roboto Condensed Light" panose="02000000000000000000" pitchFamily="2" charset="0"/>
                <a:ea typeface="Roboto Condensed Light" panose="02000000000000000000" pitchFamily="2" charset="0"/>
              </a:defRPr>
            </a:lvl2pPr>
            <a:lvl3pPr marL="914400" indent="0" algn="ctr">
              <a:buNone/>
              <a:defRPr sz="1600">
                <a:latin typeface="Roboto Condensed Light" panose="02000000000000000000" pitchFamily="2" charset="0"/>
                <a:ea typeface="Roboto Condensed Light" panose="02000000000000000000" pitchFamily="2" charset="0"/>
              </a:defRPr>
            </a:lvl3pPr>
            <a:lvl4pPr marL="1371600" indent="0" algn="ctr">
              <a:buNone/>
              <a:defRPr sz="1600">
                <a:latin typeface="Roboto Condensed Light" panose="02000000000000000000" pitchFamily="2" charset="0"/>
                <a:ea typeface="Roboto Condensed Light" panose="02000000000000000000" pitchFamily="2" charset="0"/>
              </a:defRPr>
            </a:lvl4pPr>
            <a:lvl5pPr marL="1828800" indent="0" algn="ctr">
              <a:buNone/>
              <a:defRPr sz="1600">
                <a:latin typeface="Roboto Condensed Light" panose="02000000000000000000" pitchFamily="2" charset="0"/>
                <a:ea typeface="Roboto Condensed Light" panose="02000000000000000000" pitchFamily="2" charset="0"/>
              </a:defRPr>
            </a:lvl5pPr>
          </a:lstStyle>
          <a:p>
            <a:pPr lvl="0"/>
            <a:r>
              <a:rPr lang="ru-RU" dirty="0" smtClean="0"/>
              <a:t>Сама цитата</a:t>
            </a:r>
          </a:p>
        </p:txBody>
      </p:sp>
    </p:spTree>
    <p:extLst>
      <p:ext uri="{BB962C8B-B14F-4D97-AF65-F5344CB8AC3E}">
        <p14:creationId xmlns:p14="http://schemas.microsoft.com/office/powerpoint/2010/main" val="25812095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Чисты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675069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21917" tIns="60958" rIns="121917" bIns="60958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12192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21917" tIns="60958" rIns="121917" bIns="60958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21917" tIns="60958" rIns="121917" bIns="60958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21917" tIns="60958" rIns="121917" bIns="60958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95072" y="6391657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21917" tIns="60958" rIns="121917" bIns="60958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203200" y="158496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21917" tIns="60958" rIns="121917" bIns="60958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7721600" y="6404984"/>
            <a:ext cx="4059936" cy="365760"/>
          </a:xfrm>
          <a:prstGeom prst="rect">
            <a:avLst/>
          </a:prstGeom>
        </p:spPr>
        <p:txBody>
          <a:bodyPr lIns="121917" tIns="60958" rIns="121917" bIns="60958"/>
          <a:lstStyle/>
          <a:p>
            <a:pPr>
              <a:defRPr/>
            </a:pPr>
            <a:fld id="{0770231E-A7BE-4080-9BB7-5816E2C46FE6}" type="datetimeFigureOut">
              <a:rPr lang="ru-RU" smtClean="0"/>
              <a:pPr>
                <a:defRPr/>
              </a:pPr>
              <a:t>15.02.2021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06400" y="6410848"/>
            <a:ext cx="4775200" cy="365760"/>
          </a:xfrm>
          <a:prstGeom prst="rect">
            <a:avLst/>
          </a:prstGeom>
        </p:spPr>
        <p:txBody>
          <a:bodyPr lIns="121917" tIns="60958" rIns="121917" bIns="60958"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5689600" y="6324601"/>
            <a:ext cx="812800" cy="441324"/>
          </a:xfrm>
          <a:prstGeom prst="rect">
            <a:avLst/>
          </a:prstGeom>
        </p:spPr>
        <p:txBody>
          <a:bodyPr lIns="121917" tIns="60958" rIns="121917" bIns="60958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029970D5-64B8-4DB5-86CF-FC6D80E8FE9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606857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512763"/>
            <a:ext cx="10515600" cy="117792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2700867"/>
            <a:ext cx="10515600" cy="34760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6012582" y="6858000"/>
            <a:ext cx="6179418" cy="2165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800" baseline="0" dirty="0" smtClean="0">
                <a:solidFill>
                  <a:schemeClr val="bg1">
                    <a:lumMod val="50000"/>
                  </a:schemeClr>
                </a:solidFill>
              </a:rPr>
              <a:t>Шаблон презентации: Илья Боронников, студия продающих презентаций </a:t>
            </a:r>
            <a:r>
              <a:rPr lang="en-US" sz="800" baseline="0" dirty="0" smtClean="0">
                <a:solidFill>
                  <a:schemeClr val="bg1">
                    <a:lumMod val="50000"/>
                  </a:schemeClr>
                </a:solidFill>
              </a:rPr>
              <a:t>PRODPREZ</a:t>
            </a:r>
            <a:r>
              <a:rPr lang="ru-RU" sz="800" baseline="0" dirty="0" smtClean="0">
                <a:solidFill>
                  <a:schemeClr val="bg1">
                    <a:lumMod val="50000"/>
                  </a:schemeClr>
                </a:solidFill>
              </a:rPr>
              <a:t>, 2018          </a:t>
            </a:r>
            <a:r>
              <a:rPr lang="en-US" sz="800" baseline="0" dirty="0" smtClean="0">
                <a:solidFill>
                  <a:schemeClr val="bg1">
                    <a:lumMod val="50000"/>
                  </a:schemeClr>
                </a:solidFill>
              </a:rPr>
              <a:t>https://www.instagram.com/prodprez/</a:t>
            </a:r>
            <a:endParaRPr lang="ru-RU" sz="8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39094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9" r:id="rId4"/>
    <p:sldLayoutId id="2147483660" r:id="rId5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Roboto Black" panose="02000000000000000000" pitchFamily="2" charset="0"/>
          <a:ea typeface="Roboto Black" panose="02000000000000000000" pitchFamily="2" charset="0"/>
          <a:cs typeface="Segoe UI Semibold" panose="020B07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Roboto Light" panose="02000000000000000000" pitchFamily="2" charset="0"/>
          <a:ea typeface="Roboto Light" panose="02000000000000000000" pitchFamily="2" charset="0"/>
          <a:cs typeface="Segoe UI Semilight" panose="020B0402040204020203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Roboto Light" panose="02000000000000000000" pitchFamily="2" charset="0"/>
          <a:ea typeface="Roboto Light" panose="02000000000000000000" pitchFamily="2" charset="0"/>
          <a:cs typeface="Segoe UI Semilight" panose="020B0402040204020203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Roboto Light" panose="02000000000000000000" pitchFamily="2" charset="0"/>
          <a:ea typeface="Roboto Light" panose="02000000000000000000" pitchFamily="2" charset="0"/>
          <a:cs typeface="Segoe UI Semilight" panose="020B0402040204020203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Roboto Light" panose="02000000000000000000" pitchFamily="2" charset="0"/>
          <a:ea typeface="Roboto Light" panose="02000000000000000000" pitchFamily="2" charset="0"/>
          <a:cs typeface="Segoe UI Semilight" panose="020B0402040204020203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Roboto Light" panose="02000000000000000000" pitchFamily="2" charset="0"/>
          <a:ea typeface="Roboto Light" panose="02000000000000000000" pitchFamily="2" charset="0"/>
          <a:cs typeface="Segoe UI Semilight" panose="020B04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0" y="2328684"/>
            <a:ext cx="12192000" cy="980411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3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Независимая оценка условий качества оказания услуг организациями </a:t>
            </a:r>
            <a:r>
              <a:rPr lang="ru-RU" sz="3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культуры Республики </a:t>
            </a:r>
            <a:r>
              <a:rPr lang="ru-RU" sz="3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Тыва</a:t>
            </a:r>
            <a:endParaRPr lang="ru-RU" sz="3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одзаголовок 3"/>
          <p:cNvSpPr txBox="1">
            <a:spLocks/>
          </p:cNvSpPr>
          <p:nvPr/>
        </p:nvSpPr>
        <p:spPr>
          <a:xfrm>
            <a:off x="839787" y="512763"/>
            <a:ext cx="8151812" cy="5267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Segoe UI Semilight" panose="020B0402040204020203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Segoe UI Semilight" panose="020B0402040204020203" pitchFamily="34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Segoe UI Semilight" panose="020B0402040204020203" pitchFamily="34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Segoe UI Semilight" panose="020B0402040204020203" pitchFamily="34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Segoe UI Semilight" panose="020B0402040204020203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2000" dirty="0">
              <a:solidFill>
                <a:schemeClr val="bg1"/>
              </a:solidFill>
              <a:latin typeface="Roboto Thin" panose="02000000000000000000" pitchFamily="2" charset="0"/>
              <a:ea typeface="Roboto Thin" panose="02000000000000000000" pitchFamily="2" charset="0"/>
              <a:cs typeface="Segoe UI Semibold" panose="020B07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2912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1" t="5253" r="3138" b="13587"/>
          <a:stretch/>
        </p:blipFill>
        <p:spPr bwMode="auto">
          <a:xfrm>
            <a:off x="26505" y="185529"/>
            <a:ext cx="12165495" cy="593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Арка 9"/>
          <p:cNvSpPr/>
          <p:nvPr/>
        </p:nvSpPr>
        <p:spPr>
          <a:xfrm>
            <a:off x="2888974" y="742122"/>
            <a:ext cx="6202017" cy="768626"/>
          </a:xfrm>
          <a:prstGeom prst="blockArc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Арка 11"/>
          <p:cNvSpPr/>
          <p:nvPr/>
        </p:nvSpPr>
        <p:spPr>
          <a:xfrm rot="10800000">
            <a:off x="3008243" y="5738191"/>
            <a:ext cx="6202017" cy="768626"/>
          </a:xfrm>
          <a:prstGeom prst="blockArc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7984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3826" y="512763"/>
            <a:ext cx="5618922" cy="1170263"/>
          </a:xfrm>
        </p:spPr>
        <p:txBody>
          <a:bodyPr>
            <a:no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Информация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 деятельности организации культуры, включая филиалы (при их наличии):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265043" y="1974575"/>
            <a:ext cx="5791200" cy="4570758"/>
          </a:xfrm>
        </p:spPr>
        <p:txBody>
          <a:bodyPr>
            <a:no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сведения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 видах предоставляемых услуг;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копии нормативных правовых актов, устанавливающих цены (тарифы) на услуги либо порядок их установления, перечень оказываемых платных услуг, цены (тарифы) на услуги;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копия плана финансово-хозяйственной деятельности организации культуры, утвержденного в установленном законодательством Российской Федерации порядке, или бюджетной сметы (информация об объеме предоставляемых услуг); </a:t>
            </a:r>
          </a:p>
        </p:txBody>
      </p:sp>
      <p:pic>
        <p:nvPicPr>
          <p:cNvPr id="13314" name="Picture 2" descr="C:\Users\Asus\Desktop\НОК\фото дл презентации\театр.jpg"/>
          <p:cNvPicPr>
            <a:picLocks noGrp="1" noChangeAspect="1" noChangeArrowheads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45" r="24745"/>
          <a:stretch>
            <a:fillRect/>
          </a:stretch>
        </p:blipFill>
        <p:spPr bwMode="auto"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3081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" t="13497" r="760" b="11323"/>
          <a:stretch/>
        </p:blipFill>
        <p:spPr bwMode="auto">
          <a:xfrm>
            <a:off x="0" y="92766"/>
            <a:ext cx="12099235" cy="5499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Кольцо 9"/>
          <p:cNvSpPr/>
          <p:nvPr/>
        </p:nvSpPr>
        <p:spPr>
          <a:xfrm>
            <a:off x="-33130" y="3644349"/>
            <a:ext cx="2451652" cy="927652"/>
          </a:xfrm>
          <a:prstGeom prst="donu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7456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08" t="32971" r="3774" b="13496"/>
          <a:stretch/>
        </p:blipFill>
        <p:spPr bwMode="auto">
          <a:xfrm>
            <a:off x="0" y="390940"/>
            <a:ext cx="12192000" cy="58508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Кольцо 1"/>
          <p:cNvSpPr/>
          <p:nvPr/>
        </p:nvSpPr>
        <p:spPr>
          <a:xfrm>
            <a:off x="3538330" y="0"/>
            <a:ext cx="4744279" cy="1543878"/>
          </a:xfrm>
          <a:prstGeom prst="donu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7187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3826" y="512763"/>
            <a:ext cx="5632174" cy="1170263"/>
          </a:xfrm>
        </p:spPr>
        <p:txBody>
          <a:bodyPr>
            <a:no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Информация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 деятельности организации культуры, включая филиалы (при их наличии):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251791" y="1895061"/>
            <a:ext cx="5817705" cy="4716531"/>
          </a:xfrm>
        </p:spPr>
        <p:txBody>
          <a:bodyPr>
            <a:no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информация о материально-техническом обеспечении предоставления услуг организацией культуры;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копии лицензий на осуществление деятельности, подлежащей лицензированию в соответствие с законодательством Российской Федерации;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информация о планируемых мероприятиях;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информация о выполнении государственного (муниципального) задания, отчет о результатах деятельности учреждения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8" name="Picture 2" descr="C:\Users\Asus\Desktop\НОК\фото дл презентации\центр туризма.jpeg"/>
          <p:cNvPicPr>
            <a:picLocks noGrp="1" noChangeAspect="1" noChangeArrowheads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r="16667"/>
          <a:stretch>
            <a:fillRect/>
          </a:stretch>
        </p:blipFill>
        <p:spPr bwMode="auto"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8765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89" r="7111" b="13361"/>
          <a:stretch/>
        </p:blipFill>
        <p:spPr bwMode="auto">
          <a:xfrm>
            <a:off x="0" y="0"/>
            <a:ext cx="12085983" cy="53803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Кольцо 7"/>
          <p:cNvSpPr/>
          <p:nvPr/>
        </p:nvSpPr>
        <p:spPr>
          <a:xfrm>
            <a:off x="0" y="3352801"/>
            <a:ext cx="3207026" cy="1417983"/>
          </a:xfrm>
          <a:prstGeom prst="donu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9327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00800" y="327232"/>
            <a:ext cx="5791200" cy="534159"/>
          </a:xfrm>
        </p:spPr>
        <p:txBody>
          <a:bodyPr>
            <a:no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III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Иная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информация 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6438070" y="834888"/>
            <a:ext cx="5541893" cy="5486400"/>
          </a:xfrm>
        </p:spPr>
        <p:txBody>
          <a:bodyPr>
            <a:noAutofit/>
          </a:bodyPr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информация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, размещение и опубликование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         которой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являются обязательными в соответствии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          с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законодательством Российской Федерации;</a:t>
            </a:r>
          </a:p>
          <a:p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информация, которая размещается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                            и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опубликовывается по решению учредителя организации культуры;</a:t>
            </a:r>
          </a:p>
          <a:p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информация, которая размещается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                           и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опубликовывается по решению организации культуры;</a:t>
            </a:r>
          </a:p>
          <a:p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порядок оценки качества работы организации на основании определенных критериев эффективности работы организаций, утвержденный уполномоченным федеральным органом исполнительной власти;</a:t>
            </a:r>
          </a:p>
          <a:p>
            <a:r>
              <a:rPr lang="ru-RU" sz="1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результаты независимой оценки качества оказания услуг организациями культуры, а также предложения об улучшении качества их деятельности;</a:t>
            </a:r>
          </a:p>
          <a:p>
            <a:r>
              <a:rPr lang="ru-RU" sz="1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план по улучшению качества работы организации.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2" name="Picture 2" descr="C:\Users\Asus\Desktop\НОК\фото дл презентации\цтк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630" y="1404730"/>
            <a:ext cx="6163804" cy="412805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4865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795129" y="1028343"/>
            <a:ext cx="10376453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На официальном сайте органа местного самоуправления (либо на официальном сайте структурного подразделения органа местного самоуправления, осуществляющего управление сферой культуры, при наличии такового) </a:t>
            </a:r>
            <a:r>
              <a:rPr lang="ru-RU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формируются разделы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4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000" b="1" i="1" dirty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9115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887895" y="1200621"/>
            <a:ext cx="10376453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Организации культуры», </a:t>
            </a:r>
            <a:endParaRPr lang="ru-RU" sz="4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4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котором размещается полный перечень муниципальных организаций культуры соответствующего муниципального образования, с активной ссылкой на официальные сайты организаций культуры в сети Интернет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;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0796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25" r="6296" b="6250"/>
          <a:stretch/>
        </p:blipFill>
        <p:spPr bwMode="auto">
          <a:xfrm>
            <a:off x="0" y="0"/>
            <a:ext cx="12192000" cy="5890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9115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C:\Users\Asus\Desktop\meduslug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371" y="1663068"/>
            <a:ext cx="4694312" cy="2757907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одзаголовок 1"/>
          <p:cNvSpPr>
            <a:spLocks noGrp="1"/>
          </p:cNvSpPr>
          <p:nvPr>
            <p:ph type="subTitle" idx="4294967295"/>
          </p:nvPr>
        </p:nvSpPr>
        <p:spPr>
          <a:xfrm>
            <a:off x="5460642" y="164638"/>
            <a:ext cx="6492008" cy="624069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проведения оценки</a:t>
            </a:r>
            <a:r>
              <a:rPr lang="en-US" sz="2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ru-RU" sz="2400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оценка качества работы учреждений, оказывающих услуги  населению Республики Тыва в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сфере культуры для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последующего повышения качества оказываемых услуг</a:t>
            </a:r>
          </a:p>
          <a:p>
            <a:pPr algn="ctr"/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ОБЪЕКТ ОЦЕНКИ</a:t>
            </a:r>
            <a:r>
              <a:rPr lang="en-US" sz="2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ru-RU" sz="2400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рганизации культуры Республики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Тыва</a:t>
            </a:r>
          </a:p>
          <a:p>
            <a:pPr algn="ctr"/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 ОЦЕНКИ</a:t>
            </a:r>
            <a:r>
              <a:rPr lang="en-US" sz="2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ru-RU" sz="2400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уровень удовлетворенности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качеством условий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оказания услуг в социальной сфере Республики Тыва</a:t>
            </a:r>
          </a:p>
        </p:txBody>
      </p:sp>
    </p:spTree>
    <p:extLst>
      <p:ext uri="{BB962C8B-B14F-4D97-AF65-F5344CB8AC3E}">
        <p14:creationId xmlns:p14="http://schemas.microsoft.com/office/powerpoint/2010/main" val="48911229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795129" y="1028343"/>
            <a:ext cx="10376453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Независимая оценка качества оказания услуг организациями культуры», </a:t>
            </a:r>
            <a:endParaRPr lang="ru-RU" sz="4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котором размещается информация о результатах независимой оценки качества оказания услуг организациями культуры соответствующего муниципального образования.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5299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68" r="7110"/>
          <a:stretch/>
        </p:blipFill>
        <p:spPr bwMode="auto">
          <a:xfrm>
            <a:off x="0" y="450572"/>
            <a:ext cx="12085983" cy="63080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Арка 1"/>
          <p:cNvSpPr/>
          <p:nvPr/>
        </p:nvSpPr>
        <p:spPr>
          <a:xfrm>
            <a:off x="1921565" y="2087217"/>
            <a:ext cx="3631096" cy="384313"/>
          </a:xfrm>
          <a:prstGeom prst="blockArc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Арка 6"/>
          <p:cNvSpPr/>
          <p:nvPr/>
        </p:nvSpPr>
        <p:spPr>
          <a:xfrm rot="10800000">
            <a:off x="2206486" y="5526156"/>
            <a:ext cx="3631096" cy="384313"/>
          </a:xfrm>
          <a:prstGeom prst="blockArc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8249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795129" y="1028343"/>
            <a:ext cx="10376453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рганы </a:t>
            </a: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местного самоуправления </a:t>
            </a:r>
            <a:endParaRPr lang="ru-RU" sz="4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организации культуры обеспечивают </a:t>
            </a:r>
            <a:endParaRPr lang="ru-RU" sz="4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своих официальных сайтах </a:t>
            </a:r>
            <a:endParaRPr lang="ru-RU" sz="4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сети Интернет </a:t>
            </a:r>
            <a:endParaRPr lang="ru-RU" sz="4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4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техническую </a:t>
            </a:r>
            <a:r>
              <a:rPr lang="ru-RU" sz="4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возможность выражения мнений получателями услуг </a:t>
            </a:r>
            <a:r>
              <a:rPr lang="ru-RU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 </a:t>
            </a:r>
            <a:r>
              <a:rPr lang="ru-RU" sz="4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качестве оказания услуг </a:t>
            </a:r>
            <a:r>
              <a:rPr lang="ru-RU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организациями </a:t>
            </a:r>
            <a:r>
              <a:rPr lang="ru-RU" sz="4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культуры</a:t>
            </a:r>
            <a:r>
              <a:rPr lang="ru-RU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40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2446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15" t="13406" r="12712" b="12681"/>
          <a:stretch/>
        </p:blipFill>
        <p:spPr bwMode="auto">
          <a:xfrm>
            <a:off x="0" y="123250"/>
            <a:ext cx="11304106" cy="63265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Арка 2"/>
          <p:cNvSpPr/>
          <p:nvPr/>
        </p:nvSpPr>
        <p:spPr>
          <a:xfrm>
            <a:off x="2120347" y="5208105"/>
            <a:ext cx="4174435" cy="304800"/>
          </a:xfrm>
          <a:prstGeom prst="blockArc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Арка 8"/>
          <p:cNvSpPr/>
          <p:nvPr/>
        </p:nvSpPr>
        <p:spPr>
          <a:xfrm rot="10800000">
            <a:off x="2120347" y="5824331"/>
            <a:ext cx="4174435" cy="304800"/>
          </a:xfrm>
          <a:prstGeom prst="blockArc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" name="Арка 3"/>
          <p:cNvSpPr/>
          <p:nvPr/>
        </p:nvSpPr>
        <p:spPr>
          <a:xfrm>
            <a:off x="9008458" y="4936435"/>
            <a:ext cx="2597427" cy="424070"/>
          </a:xfrm>
          <a:prstGeom prst="blockArc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Арка 6"/>
          <p:cNvSpPr/>
          <p:nvPr/>
        </p:nvSpPr>
        <p:spPr>
          <a:xfrm rot="10800000">
            <a:off x="9016594" y="6034205"/>
            <a:ext cx="2597427" cy="424070"/>
          </a:xfrm>
          <a:prstGeom prst="blockArc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5924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93" r="6296" b="13587"/>
          <a:stretch/>
        </p:blipFill>
        <p:spPr bwMode="auto">
          <a:xfrm>
            <a:off x="0" y="755374"/>
            <a:ext cx="12192000" cy="5261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1876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6518375" y="1296538"/>
            <a:ext cx="5541893" cy="373019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Информация подлежит 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размещению и обновлению на официальных сайтах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     в 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течение </a:t>
            </a:r>
            <a:r>
              <a:rPr lang="ru-RU" sz="32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 рабочих дней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со 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дня её создания, получения или внесения соответствующих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изменений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6" name="Picture 2" descr="C:\Users\Asus\Desktop\НОК\фото дл презентации\DSC_709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048500" y="-5334000"/>
            <a:ext cx="5400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7" name="Picture 3" descr="C:\Users\Asus\Desktop\НОК\фото дл презентации\парк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284" y="1296538"/>
            <a:ext cx="5936912" cy="412801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27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" y="2690336"/>
            <a:ext cx="12192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40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5047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90" name="Группа 3"/>
          <p:cNvGrpSpPr>
            <a:grpSpLocks/>
          </p:cNvGrpSpPr>
          <p:nvPr/>
        </p:nvGrpSpPr>
        <p:grpSpPr bwMode="auto">
          <a:xfrm>
            <a:off x="270703" y="310342"/>
            <a:ext cx="11713301" cy="5847887"/>
            <a:chOff x="1467600" y="994148"/>
            <a:chExt cx="6781494" cy="4247196"/>
          </a:xfrm>
        </p:grpSpPr>
        <p:sp>
          <p:nvSpPr>
            <p:cNvPr id="8" name="Полилиния 7"/>
            <p:cNvSpPr/>
            <p:nvPr/>
          </p:nvSpPr>
          <p:spPr>
            <a:xfrm>
              <a:off x="5205515" y="1868571"/>
              <a:ext cx="1984680" cy="802205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429309"/>
                  </a:lnTo>
                  <a:lnTo>
                    <a:pt x="1985595" y="429309"/>
                  </a:lnTo>
                  <a:lnTo>
                    <a:pt x="1985595" y="629975"/>
                  </a:lnTo>
                </a:path>
              </a:pathLst>
            </a:custGeom>
            <a:noFill/>
            <a:ln>
              <a:solidFill>
                <a:schemeClr val="tx2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</p:sp>
        <p:sp>
          <p:nvSpPr>
            <p:cNvPr id="11" name="Полилиния 10"/>
            <p:cNvSpPr/>
            <p:nvPr/>
          </p:nvSpPr>
          <p:spPr>
            <a:xfrm>
              <a:off x="3394797" y="3174349"/>
              <a:ext cx="1323625" cy="880276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429309"/>
                  </a:lnTo>
                  <a:lnTo>
                    <a:pt x="1323730" y="429309"/>
                  </a:lnTo>
                  <a:lnTo>
                    <a:pt x="1323730" y="629975"/>
                  </a:lnTo>
                </a:path>
              </a:pathLst>
            </a:custGeom>
            <a:noFill/>
            <a:ln>
              <a:solidFill>
                <a:schemeClr val="tx2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</p:sp>
        <p:sp>
          <p:nvSpPr>
            <p:cNvPr id="12" name="Полилиния 11"/>
            <p:cNvSpPr/>
            <p:nvPr/>
          </p:nvSpPr>
          <p:spPr>
            <a:xfrm>
              <a:off x="1888134" y="3205578"/>
              <a:ext cx="1325137" cy="849048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1323730" y="0"/>
                  </a:moveTo>
                  <a:lnTo>
                    <a:pt x="1323730" y="429309"/>
                  </a:lnTo>
                  <a:lnTo>
                    <a:pt x="0" y="429309"/>
                  </a:lnTo>
                  <a:lnTo>
                    <a:pt x="0" y="629975"/>
                  </a:lnTo>
                </a:path>
              </a:pathLst>
            </a:custGeom>
            <a:noFill/>
            <a:ln>
              <a:solidFill>
                <a:schemeClr val="tx2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</p:sp>
        <p:sp>
          <p:nvSpPr>
            <p:cNvPr id="13" name="Полилиния 12"/>
            <p:cNvSpPr/>
            <p:nvPr/>
          </p:nvSpPr>
          <p:spPr>
            <a:xfrm>
              <a:off x="2243622" y="1874427"/>
              <a:ext cx="1984680" cy="704612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1985595" y="0"/>
                  </a:moveTo>
                  <a:lnTo>
                    <a:pt x="1985595" y="429309"/>
                  </a:lnTo>
                  <a:lnTo>
                    <a:pt x="0" y="429309"/>
                  </a:lnTo>
                  <a:lnTo>
                    <a:pt x="0" y="629975"/>
                  </a:lnTo>
                </a:path>
              </a:pathLst>
            </a:custGeom>
            <a:noFill/>
            <a:ln>
              <a:solidFill>
                <a:schemeClr val="tx2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</p:sp>
        <p:sp>
          <p:nvSpPr>
            <p:cNvPr id="15" name="Полилиния 14"/>
            <p:cNvSpPr/>
            <p:nvPr/>
          </p:nvSpPr>
          <p:spPr>
            <a:xfrm>
              <a:off x="1575003" y="994148"/>
              <a:ext cx="6602993" cy="854904"/>
            </a:xfrm>
            <a:custGeom>
              <a:avLst/>
              <a:gdLst>
                <a:gd name="connsiteX0" fmla="*/ 0 w 2166104"/>
                <a:gd name="connsiteY0" fmla="*/ 137548 h 1375476"/>
                <a:gd name="connsiteX1" fmla="*/ 137548 w 2166104"/>
                <a:gd name="connsiteY1" fmla="*/ 0 h 1375476"/>
                <a:gd name="connsiteX2" fmla="*/ 2028556 w 2166104"/>
                <a:gd name="connsiteY2" fmla="*/ 0 h 1375476"/>
                <a:gd name="connsiteX3" fmla="*/ 2166104 w 2166104"/>
                <a:gd name="connsiteY3" fmla="*/ 137548 h 1375476"/>
                <a:gd name="connsiteX4" fmla="*/ 2166104 w 2166104"/>
                <a:gd name="connsiteY4" fmla="*/ 1237928 h 1375476"/>
                <a:gd name="connsiteX5" fmla="*/ 2028556 w 2166104"/>
                <a:gd name="connsiteY5" fmla="*/ 1375476 h 1375476"/>
                <a:gd name="connsiteX6" fmla="*/ 137548 w 2166104"/>
                <a:gd name="connsiteY6" fmla="*/ 1375476 h 1375476"/>
                <a:gd name="connsiteX7" fmla="*/ 0 w 2166104"/>
                <a:gd name="connsiteY7" fmla="*/ 1237928 h 1375476"/>
                <a:gd name="connsiteX8" fmla="*/ 0 w 2166104"/>
                <a:gd name="connsiteY8" fmla="*/ 137548 h 13754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66104" h="1375476">
                  <a:moveTo>
                    <a:pt x="0" y="137548"/>
                  </a:moveTo>
                  <a:cubicBezTo>
                    <a:pt x="0" y="61582"/>
                    <a:pt x="61582" y="0"/>
                    <a:pt x="137548" y="0"/>
                  </a:cubicBezTo>
                  <a:lnTo>
                    <a:pt x="2028556" y="0"/>
                  </a:lnTo>
                  <a:cubicBezTo>
                    <a:pt x="2104522" y="0"/>
                    <a:pt x="2166104" y="61582"/>
                    <a:pt x="2166104" y="137548"/>
                  </a:cubicBezTo>
                  <a:lnTo>
                    <a:pt x="2166104" y="1237928"/>
                  </a:lnTo>
                  <a:cubicBezTo>
                    <a:pt x="2166104" y="1313894"/>
                    <a:pt x="2104522" y="1375476"/>
                    <a:pt x="2028556" y="1375476"/>
                  </a:cubicBezTo>
                  <a:lnTo>
                    <a:pt x="137548" y="1375476"/>
                  </a:lnTo>
                  <a:cubicBezTo>
                    <a:pt x="61582" y="1375476"/>
                    <a:pt x="0" y="1313894"/>
                    <a:pt x="0" y="1237928"/>
                  </a:cubicBezTo>
                  <a:lnTo>
                    <a:pt x="0" y="137548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solidFill>
                <a:srgbClr val="004D86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lIns="167375" tIns="167375" rIns="167375" bIns="167375" spcCol="1270" anchor="ctr"/>
            <a:lstStyle/>
            <a:p>
              <a:pPr algn="ctr" defTabSz="2133547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4800"/>
            </a:p>
          </p:txBody>
        </p:sp>
        <p:sp>
          <p:nvSpPr>
            <p:cNvPr id="18" name="Полилиния 17"/>
            <p:cNvSpPr/>
            <p:nvPr/>
          </p:nvSpPr>
          <p:spPr>
            <a:xfrm>
              <a:off x="1553825" y="2485825"/>
              <a:ext cx="3633537" cy="688524"/>
            </a:xfrm>
            <a:custGeom>
              <a:avLst/>
              <a:gdLst>
                <a:gd name="connsiteX0" fmla="*/ 0 w 2166104"/>
                <a:gd name="connsiteY0" fmla="*/ 137548 h 1375476"/>
                <a:gd name="connsiteX1" fmla="*/ 137548 w 2166104"/>
                <a:gd name="connsiteY1" fmla="*/ 0 h 1375476"/>
                <a:gd name="connsiteX2" fmla="*/ 2028556 w 2166104"/>
                <a:gd name="connsiteY2" fmla="*/ 0 h 1375476"/>
                <a:gd name="connsiteX3" fmla="*/ 2166104 w 2166104"/>
                <a:gd name="connsiteY3" fmla="*/ 137548 h 1375476"/>
                <a:gd name="connsiteX4" fmla="*/ 2166104 w 2166104"/>
                <a:gd name="connsiteY4" fmla="*/ 1237928 h 1375476"/>
                <a:gd name="connsiteX5" fmla="*/ 2028556 w 2166104"/>
                <a:gd name="connsiteY5" fmla="*/ 1375476 h 1375476"/>
                <a:gd name="connsiteX6" fmla="*/ 137548 w 2166104"/>
                <a:gd name="connsiteY6" fmla="*/ 1375476 h 1375476"/>
                <a:gd name="connsiteX7" fmla="*/ 0 w 2166104"/>
                <a:gd name="connsiteY7" fmla="*/ 1237928 h 1375476"/>
                <a:gd name="connsiteX8" fmla="*/ 0 w 2166104"/>
                <a:gd name="connsiteY8" fmla="*/ 137548 h 13754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66104" h="1375476">
                  <a:moveTo>
                    <a:pt x="0" y="137548"/>
                  </a:moveTo>
                  <a:cubicBezTo>
                    <a:pt x="0" y="61582"/>
                    <a:pt x="61582" y="0"/>
                    <a:pt x="137548" y="0"/>
                  </a:cubicBezTo>
                  <a:lnTo>
                    <a:pt x="2028556" y="0"/>
                  </a:lnTo>
                  <a:cubicBezTo>
                    <a:pt x="2104522" y="0"/>
                    <a:pt x="2166104" y="61582"/>
                    <a:pt x="2166104" y="137548"/>
                  </a:cubicBezTo>
                  <a:lnTo>
                    <a:pt x="2166104" y="1237928"/>
                  </a:lnTo>
                  <a:cubicBezTo>
                    <a:pt x="2166104" y="1313894"/>
                    <a:pt x="2104522" y="1375476"/>
                    <a:pt x="2028556" y="1375476"/>
                  </a:cubicBezTo>
                  <a:lnTo>
                    <a:pt x="137548" y="1375476"/>
                  </a:lnTo>
                  <a:cubicBezTo>
                    <a:pt x="61582" y="1375476"/>
                    <a:pt x="0" y="1313894"/>
                    <a:pt x="0" y="1237928"/>
                  </a:cubicBezTo>
                  <a:lnTo>
                    <a:pt x="0" y="137548"/>
                  </a:lnTo>
                  <a:close/>
                </a:path>
              </a:pathLst>
            </a:custGeom>
            <a:ln>
              <a:solidFill>
                <a:srgbClr val="004D86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lIns="167375" tIns="167375" rIns="167375" bIns="167375" spcCol="1270" anchor="ctr"/>
            <a:lstStyle/>
            <a:p>
              <a:pPr algn="ctr" defTabSz="2133547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4800"/>
            </a:p>
          </p:txBody>
        </p:sp>
        <p:sp>
          <p:nvSpPr>
            <p:cNvPr id="20" name="Полилиния 19"/>
            <p:cNvSpPr/>
            <p:nvPr/>
          </p:nvSpPr>
          <p:spPr>
            <a:xfrm>
              <a:off x="1467600" y="3846735"/>
              <a:ext cx="2166205" cy="1394609"/>
            </a:xfrm>
            <a:custGeom>
              <a:avLst/>
              <a:gdLst>
                <a:gd name="connsiteX0" fmla="*/ 0 w 2166104"/>
                <a:gd name="connsiteY0" fmla="*/ 137548 h 1375476"/>
                <a:gd name="connsiteX1" fmla="*/ 137548 w 2166104"/>
                <a:gd name="connsiteY1" fmla="*/ 0 h 1375476"/>
                <a:gd name="connsiteX2" fmla="*/ 2028556 w 2166104"/>
                <a:gd name="connsiteY2" fmla="*/ 0 h 1375476"/>
                <a:gd name="connsiteX3" fmla="*/ 2166104 w 2166104"/>
                <a:gd name="connsiteY3" fmla="*/ 137548 h 1375476"/>
                <a:gd name="connsiteX4" fmla="*/ 2166104 w 2166104"/>
                <a:gd name="connsiteY4" fmla="*/ 1237928 h 1375476"/>
                <a:gd name="connsiteX5" fmla="*/ 2028556 w 2166104"/>
                <a:gd name="connsiteY5" fmla="*/ 1375476 h 1375476"/>
                <a:gd name="connsiteX6" fmla="*/ 137548 w 2166104"/>
                <a:gd name="connsiteY6" fmla="*/ 1375476 h 1375476"/>
                <a:gd name="connsiteX7" fmla="*/ 0 w 2166104"/>
                <a:gd name="connsiteY7" fmla="*/ 1237928 h 1375476"/>
                <a:gd name="connsiteX8" fmla="*/ 0 w 2166104"/>
                <a:gd name="connsiteY8" fmla="*/ 137548 h 13754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66104" h="1375476">
                  <a:moveTo>
                    <a:pt x="0" y="137548"/>
                  </a:moveTo>
                  <a:cubicBezTo>
                    <a:pt x="0" y="61582"/>
                    <a:pt x="61582" y="0"/>
                    <a:pt x="137548" y="0"/>
                  </a:cubicBezTo>
                  <a:lnTo>
                    <a:pt x="2028556" y="0"/>
                  </a:lnTo>
                  <a:cubicBezTo>
                    <a:pt x="2104522" y="0"/>
                    <a:pt x="2166104" y="61582"/>
                    <a:pt x="2166104" y="137548"/>
                  </a:cubicBezTo>
                  <a:lnTo>
                    <a:pt x="2166104" y="1237928"/>
                  </a:lnTo>
                  <a:cubicBezTo>
                    <a:pt x="2166104" y="1313894"/>
                    <a:pt x="2104522" y="1375476"/>
                    <a:pt x="2028556" y="1375476"/>
                  </a:cubicBezTo>
                  <a:lnTo>
                    <a:pt x="137548" y="1375476"/>
                  </a:lnTo>
                  <a:cubicBezTo>
                    <a:pt x="61582" y="1375476"/>
                    <a:pt x="0" y="1313894"/>
                    <a:pt x="0" y="1237928"/>
                  </a:cubicBezTo>
                  <a:lnTo>
                    <a:pt x="0" y="137548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solidFill>
                <a:srgbClr val="004D86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lIns="167375" tIns="167375" rIns="167375" bIns="167375" spcCol="1270" anchor="ctr"/>
            <a:lstStyle/>
            <a:p>
              <a:pPr algn="ctr" defTabSz="2133547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4800"/>
            </a:p>
          </p:txBody>
        </p:sp>
        <p:sp>
          <p:nvSpPr>
            <p:cNvPr id="22" name="Полилиния 21"/>
            <p:cNvSpPr/>
            <p:nvPr/>
          </p:nvSpPr>
          <p:spPr>
            <a:xfrm>
              <a:off x="3927272" y="3777004"/>
              <a:ext cx="4321822" cy="1452628"/>
            </a:xfrm>
            <a:custGeom>
              <a:avLst/>
              <a:gdLst>
                <a:gd name="connsiteX0" fmla="*/ 0 w 2166104"/>
                <a:gd name="connsiteY0" fmla="*/ 137548 h 1375476"/>
                <a:gd name="connsiteX1" fmla="*/ 137548 w 2166104"/>
                <a:gd name="connsiteY1" fmla="*/ 0 h 1375476"/>
                <a:gd name="connsiteX2" fmla="*/ 2028556 w 2166104"/>
                <a:gd name="connsiteY2" fmla="*/ 0 h 1375476"/>
                <a:gd name="connsiteX3" fmla="*/ 2166104 w 2166104"/>
                <a:gd name="connsiteY3" fmla="*/ 137548 h 1375476"/>
                <a:gd name="connsiteX4" fmla="*/ 2166104 w 2166104"/>
                <a:gd name="connsiteY4" fmla="*/ 1237928 h 1375476"/>
                <a:gd name="connsiteX5" fmla="*/ 2028556 w 2166104"/>
                <a:gd name="connsiteY5" fmla="*/ 1375476 h 1375476"/>
                <a:gd name="connsiteX6" fmla="*/ 137548 w 2166104"/>
                <a:gd name="connsiteY6" fmla="*/ 1375476 h 1375476"/>
                <a:gd name="connsiteX7" fmla="*/ 0 w 2166104"/>
                <a:gd name="connsiteY7" fmla="*/ 1237928 h 1375476"/>
                <a:gd name="connsiteX8" fmla="*/ 0 w 2166104"/>
                <a:gd name="connsiteY8" fmla="*/ 137548 h 13754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66104" h="1375476">
                  <a:moveTo>
                    <a:pt x="0" y="137548"/>
                  </a:moveTo>
                  <a:cubicBezTo>
                    <a:pt x="0" y="61582"/>
                    <a:pt x="61582" y="0"/>
                    <a:pt x="137548" y="0"/>
                  </a:cubicBezTo>
                  <a:lnTo>
                    <a:pt x="2028556" y="0"/>
                  </a:lnTo>
                  <a:cubicBezTo>
                    <a:pt x="2104522" y="0"/>
                    <a:pt x="2166104" y="61582"/>
                    <a:pt x="2166104" y="137548"/>
                  </a:cubicBezTo>
                  <a:lnTo>
                    <a:pt x="2166104" y="1237928"/>
                  </a:lnTo>
                  <a:cubicBezTo>
                    <a:pt x="2166104" y="1313894"/>
                    <a:pt x="2104522" y="1375476"/>
                    <a:pt x="2028556" y="1375476"/>
                  </a:cubicBezTo>
                  <a:lnTo>
                    <a:pt x="137548" y="1375476"/>
                  </a:lnTo>
                  <a:cubicBezTo>
                    <a:pt x="61582" y="1375476"/>
                    <a:pt x="0" y="1313894"/>
                    <a:pt x="0" y="1237928"/>
                  </a:cubicBezTo>
                  <a:lnTo>
                    <a:pt x="0" y="137548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solidFill>
                <a:srgbClr val="004D86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lIns="167375" tIns="167375" rIns="167375" bIns="167375" spcCol="1270" anchor="ctr"/>
            <a:lstStyle/>
            <a:p>
              <a:pPr algn="ctr" defTabSz="2133547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4800"/>
            </a:p>
          </p:txBody>
        </p:sp>
        <p:sp>
          <p:nvSpPr>
            <p:cNvPr id="30" name="Полилиния 29"/>
            <p:cNvSpPr/>
            <p:nvPr/>
          </p:nvSpPr>
          <p:spPr>
            <a:xfrm>
              <a:off x="5368888" y="2468330"/>
              <a:ext cx="2809108" cy="1079365"/>
            </a:xfrm>
            <a:custGeom>
              <a:avLst/>
              <a:gdLst>
                <a:gd name="connsiteX0" fmla="*/ 0 w 2166104"/>
                <a:gd name="connsiteY0" fmla="*/ 137548 h 1375476"/>
                <a:gd name="connsiteX1" fmla="*/ 137548 w 2166104"/>
                <a:gd name="connsiteY1" fmla="*/ 0 h 1375476"/>
                <a:gd name="connsiteX2" fmla="*/ 2028556 w 2166104"/>
                <a:gd name="connsiteY2" fmla="*/ 0 h 1375476"/>
                <a:gd name="connsiteX3" fmla="*/ 2166104 w 2166104"/>
                <a:gd name="connsiteY3" fmla="*/ 137548 h 1375476"/>
                <a:gd name="connsiteX4" fmla="*/ 2166104 w 2166104"/>
                <a:gd name="connsiteY4" fmla="*/ 1237928 h 1375476"/>
                <a:gd name="connsiteX5" fmla="*/ 2028556 w 2166104"/>
                <a:gd name="connsiteY5" fmla="*/ 1375476 h 1375476"/>
                <a:gd name="connsiteX6" fmla="*/ 137548 w 2166104"/>
                <a:gd name="connsiteY6" fmla="*/ 1375476 h 1375476"/>
                <a:gd name="connsiteX7" fmla="*/ 0 w 2166104"/>
                <a:gd name="connsiteY7" fmla="*/ 1237928 h 1375476"/>
                <a:gd name="connsiteX8" fmla="*/ 0 w 2166104"/>
                <a:gd name="connsiteY8" fmla="*/ 137548 h 13754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66104" h="1375476">
                  <a:moveTo>
                    <a:pt x="0" y="137548"/>
                  </a:moveTo>
                  <a:cubicBezTo>
                    <a:pt x="0" y="61582"/>
                    <a:pt x="61582" y="0"/>
                    <a:pt x="137548" y="0"/>
                  </a:cubicBezTo>
                  <a:lnTo>
                    <a:pt x="2028556" y="0"/>
                  </a:lnTo>
                  <a:cubicBezTo>
                    <a:pt x="2104522" y="0"/>
                    <a:pt x="2166104" y="61582"/>
                    <a:pt x="2166104" y="137548"/>
                  </a:cubicBezTo>
                  <a:lnTo>
                    <a:pt x="2166104" y="1237928"/>
                  </a:lnTo>
                  <a:cubicBezTo>
                    <a:pt x="2166104" y="1313894"/>
                    <a:pt x="2104522" y="1375476"/>
                    <a:pt x="2028556" y="1375476"/>
                  </a:cubicBezTo>
                  <a:lnTo>
                    <a:pt x="137548" y="1375476"/>
                  </a:lnTo>
                  <a:cubicBezTo>
                    <a:pt x="61582" y="1375476"/>
                    <a:pt x="0" y="1313894"/>
                    <a:pt x="0" y="1237928"/>
                  </a:cubicBezTo>
                  <a:lnTo>
                    <a:pt x="0" y="137548"/>
                  </a:lnTo>
                  <a:close/>
                </a:path>
              </a:pathLst>
            </a:custGeom>
            <a:ln>
              <a:solidFill>
                <a:srgbClr val="004D86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lIns="167375" tIns="167375" rIns="167375" bIns="167375" spcCol="1270" anchor="ctr"/>
            <a:lstStyle/>
            <a:p>
              <a:pPr algn="ctr" defTabSz="2133547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4800"/>
            </a:p>
          </p:txBody>
        </p:sp>
      </p:grpSp>
      <p:sp>
        <p:nvSpPr>
          <p:cNvPr id="12291" name="Прямоугольник 37"/>
          <p:cNvSpPr>
            <a:spLocks noChangeArrowheads="1"/>
          </p:cNvSpPr>
          <p:nvPr/>
        </p:nvSpPr>
        <p:spPr bwMode="auto">
          <a:xfrm>
            <a:off x="1555751" y="713317"/>
            <a:ext cx="9241367" cy="400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7" tIns="60958" rIns="121917" bIns="60958">
            <a:spAutoFit/>
          </a:bodyPr>
          <a:lstStyle/>
          <a:p>
            <a:pPr algn="ctr" eaLnBrk="1" hangingPunct="1"/>
            <a:r>
              <a:rPr lang="ru-RU" b="1" dirty="0">
                <a:latin typeface="Times New Roman" pitchFamily="18" charset="0"/>
                <a:cs typeface="Times New Roman" pitchFamily="18" charset="0"/>
              </a:rPr>
              <a:t>Источники данных для проведения оценки</a:t>
            </a:r>
          </a:p>
        </p:txBody>
      </p:sp>
      <p:sp>
        <p:nvSpPr>
          <p:cNvPr id="12292" name="Прямоугольник 38"/>
          <p:cNvSpPr>
            <a:spLocks noChangeArrowheads="1"/>
          </p:cNvSpPr>
          <p:nvPr/>
        </p:nvSpPr>
        <p:spPr bwMode="auto">
          <a:xfrm>
            <a:off x="447928" y="2741101"/>
            <a:ext cx="6239429" cy="400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7" tIns="60958" rIns="121917" bIns="60958">
            <a:spAutoFit/>
          </a:bodyPr>
          <a:lstStyle/>
          <a:p>
            <a:pPr algn="ctr" eaLnBrk="1" hangingPunct="1"/>
            <a:r>
              <a:rPr lang="ru-RU" b="1" dirty="0">
                <a:latin typeface="Times New Roman" pitchFamily="18" charset="0"/>
                <a:cs typeface="Times New Roman" pitchFamily="18" charset="0"/>
              </a:rPr>
              <a:t>Открытые данные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93" name="Прямоугольник 39"/>
          <p:cNvSpPr>
            <a:spLocks noChangeArrowheads="1"/>
          </p:cNvSpPr>
          <p:nvPr/>
        </p:nvSpPr>
        <p:spPr bwMode="auto">
          <a:xfrm>
            <a:off x="6960606" y="2803543"/>
            <a:ext cx="4852017" cy="677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7" tIns="60958" rIns="121917" bIns="60958">
            <a:spAutoFit/>
          </a:bodyPr>
          <a:lstStyle/>
          <a:p>
            <a:pPr algn="ctr" eaLnBrk="1" hangingPunct="1"/>
            <a:r>
              <a:rPr lang="ru-RU" b="1" dirty="0">
                <a:latin typeface="Times New Roman" pitchFamily="18" charset="0"/>
                <a:cs typeface="Times New Roman" pitchFamily="18" charset="0"/>
              </a:rPr>
              <a:t>Результаты опроса 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получателей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услуг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94" name="Прямоугольник 41"/>
          <p:cNvSpPr>
            <a:spLocks noChangeArrowheads="1"/>
          </p:cNvSpPr>
          <p:nvPr/>
        </p:nvSpPr>
        <p:spPr bwMode="auto">
          <a:xfrm>
            <a:off x="263370" y="4864101"/>
            <a:ext cx="3741567" cy="677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7" tIns="60958" rIns="121917" bIns="60958">
            <a:spAutoFit/>
          </a:bodyPr>
          <a:lstStyle/>
          <a:p>
            <a:pPr algn="ctr" eaLnBrk="1" hangingPunct="1"/>
            <a:r>
              <a:rPr lang="ru-RU" b="1" dirty="0">
                <a:latin typeface="Times New Roman" pitchFamily="18" charset="0"/>
                <a:cs typeface="Times New Roman" pitchFamily="18" charset="0"/>
              </a:rPr>
              <a:t>на сайтах</a:t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latin typeface="Times New Roman" pitchFamily="18" charset="0"/>
                <a:cs typeface="Times New Roman" pitchFamily="18" charset="0"/>
              </a:rPr>
              <a:t>учреждений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95" name="Прямоугольник 36"/>
          <p:cNvSpPr>
            <a:spLocks noChangeArrowheads="1"/>
          </p:cNvSpPr>
          <p:nvPr/>
        </p:nvSpPr>
        <p:spPr bwMode="auto">
          <a:xfrm>
            <a:off x="4487806" y="4864100"/>
            <a:ext cx="7342041" cy="787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7" tIns="60958" rIns="121917" bIns="60958">
            <a:spAutoFit/>
          </a:bodyPr>
          <a:lstStyle/>
          <a:p>
            <a:pPr algn="ctr" eaLnBrk="1" hangingPunct="1">
              <a:lnSpc>
                <a:spcPct val="80000"/>
              </a:lnSpc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на  официальном сайте </a:t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latin typeface="Times New Roman" pitchFamily="18" charset="0"/>
                <a:cs typeface="Times New Roman" pitchFamily="18" charset="0"/>
              </a:rPr>
              <a:t>для размещения информации </a:t>
            </a:r>
          </a:p>
          <a:p>
            <a:pPr algn="ctr" eaLnBrk="1" hangingPunct="1">
              <a:lnSpc>
                <a:spcPct val="80000"/>
              </a:lnSpc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о государственных (муниципальных) учреждениях </a:t>
            </a:r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bus.gov.ru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683971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916468" y="555810"/>
            <a:ext cx="8064896" cy="556148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anchor="ctr"/>
          <a:lstStyle/>
          <a:p>
            <a:pPr algn="ctr" eaLnBrk="1" hangingPunct="1">
              <a:defRPr/>
            </a:pP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68647" y="643467"/>
            <a:ext cx="3420248" cy="2431431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algn="ctr" eaLnBrk="1" hangingPunct="1">
              <a:defRPr/>
            </a:pPr>
            <a:r>
              <a:rPr lang="ru-RU" sz="25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Показатели </a:t>
            </a:r>
          </a:p>
          <a:p>
            <a:pPr algn="ctr" eaLnBrk="1" hangingPunct="1">
              <a:defRPr/>
            </a:pPr>
            <a:r>
              <a:rPr lang="ru-RU" sz="25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оценки качества оказания услуг  </a:t>
            </a:r>
          </a:p>
          <a:p>
            <a:pPr algn="ctr" eaLnBrk="1" hangingPunct="1">
              <a:defRPr/>
            </a:pPr>
            <a:r>
              <a:rPr lang="ru-RU" sz="25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сформированы </a:t>
            </a:r>
          </a:p>
          <a:p>
            <a:pPr algn="ctr" eaLnBrk="1" hangingPunct="1">
              <a:defRPr/>
            </a:pPr>
            <a:r>
              <a:rPr lang="ru-RU" sz="25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2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25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основным группам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909929" y="643468"/>
            <a:ext cx="670983" cy="766233"/>
          </a:xfrm>
          <a:prstGeom prst="rect">
            <a:avLst/>
          </a:prstGeom>
          <a:ln>
            <a:noFill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anchor="ctr"/>
          <a:lstStyle/>
          <a:p>
            <a:pPr algn="ctr" eaLnBrk="1" hangingPunct="1">
              <a:defRPr/>
            </a:pPr>
            <a:r>
              <a:rPr lang="ru-RU" sz="3700" b="1" dirty="0">
                <a:latin typeface="+mj-lt"/>
              </a:rPr>
              <a:t>1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600817" y="658950"/>
            <a:ext cx="7276173" cy="5277343"/>
          </a:xfrm>
          <a:prstGeom prst="rect">
            <a:avLst/>
          </a:prstGeom>
          <a:noFill/>
        </p:spPr>
        <p:txBody>
          <a:bodyPr wrap="square" lIns="121917" tIns="60958" rIns="121917" bIns="60958">
            <a:spAutoFit/>
          </a:bodyPr>
          <a:lstStyle/>
          <a:p>
            <a:pPr algn="just" eaLnBrk="1" hangingPunct="1">
              <a:lnSpc>
                <a:spcPct val="90000"/>
              </a:lnSpc>
              <a:defRPr/>
            </a:pP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Показатели, характеризующие </a:t>
            </a:r>
            <a:r>
              <a:rPr lang="ru-RU" sz="2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открытость и доступность информации</a:t>
            </a:r>
            <a:r>
              <a:rPr lang="ru-RU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 организации</a:t>
            </a:r>
          </a:p>
          <a:p>
            <a:pPr algn="just" eaLnBrk="1" hangingPunct="1">
              <a:lnSpc>
                <a:spcPct val="90000"/>
              </a:lnSpc>
              <a:defRPr/>
            </a:pPr>
            <a:endParaRPr lang="ru-RU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defRPr/>
            </a:pP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Показатели, характеризующие </a:t>
            </a:r>
            <a:r>
              <a:rPr lang="ru-RU" sz="2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комфортность условий предоставления социальных услуг и доступность 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их получения</a:t>
            </a:r>
          </a:p>
          <a:p>
            <a:pPr algn="just" eaLnBrk="1" hangingPunct="1">
              <a:defRPr/>
            </a:pPr>
            <a:endParaRPr lang="ru-RU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defRPr/>
            </a:pP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Показатели, характеризующие </a:t>
            </a:r>
            <a:r>
              <a:rPr lang="ru-RU" sz="2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время ожидания предоставления социальной услуги</a:t>
            </a:r>
          </a:p>
          <a:p>
            <a:pPr algn="just" eaLnBrk="1" hangingPunct="1">
              <a:defRPr/>
            </a:pPr>
            <a:endParaRPr lang="en-US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defRPr/>
            </a:pP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Показатели, характеризующие </a:t>
            </a:r>
            <a:r>
              <a:rPr lang="ru-RU" sz="2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доброжелательность, вежливость,</a:t>
            </a:r>
            <a:r>
              <a:rPr lang="ru-RU" sz="2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компетентность</a:t>
            </a:r>
            <a:r>
              <a:rPr lang="ru-RU" sz="21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работников организаций социального обслуживания</a:t>
            </a:r>
          </a:p>
          <a:p>
            <a:pPr algn="just" eaLnBrk="1" hangingPunct="1">
              <a:defRPr/>
            </a:pPr>
            <a:endParaRPr lang="ru-RU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defRPr/>
            </a:pP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Показатели, характеризующие </a:t>
            </a:r>
            <a:r>
              <a:rPr lang="ru-RU" sz="2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удовлетворенность качеством оказания услуг</a:t>
            </a:r>
            <a:endParaRPr lang="ru-RU" sz="21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916469" y="1663701"/>
            <a:ext cx="670983" cy="766233"/>
          </a:xfrm>
          <a:prstGeom prst="rect">
            <a:avLst/>
          </a:prstGeom>
          <a:ln>
            <a:noFill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anchor="ctr"/>
          <a:lstStyle/>
          <a:p>
            <a:pPr algn="ctr" eaLnBrk="1" hangingPunct="1">
              <a:defRPr/>
            </a:pPr>
            <a:r>
              <a:rPr lang="en-US" sz="3700" b="1" dirty="0">
                <a:latin typeface="+mj-lt"/>
              </a:rPr>
              <a:t>2</a:t>
            </a:r>
            <a:endParaRPr lang="ru-RU" sz="3700" b="1" dirty="0">
              <a:latin typeface="+mj-lt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887755" y="2956985"/>
            <a:ext cx="670983" cy="766233"/>
          </a:xfrm>
          <a:prstGeom prst="rect">
            <a:avLst/>
          </a:prstGeom>
          <a:ln>
            <a:noFill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anchor="ctr"/>
          <a:lstStyle/>
          <a:p>
            <a:pPr algn="ctr" eaLnBrk="1" hangingPunct="1">
              <a:defRPr/>
            </a:pPr>
            <a:r>
              <a:rPr lang="en-US" sz="3700" b="1" dirty="0">
                <a:latin typeface="+mj-lt"/>
              </a:rPr>
              <a:t>3</a:t>
            </a:r>
            <a:endParaRPr lang="ru-RU" sz="3700" b="1" dirty="0">
              <a:latin typeface="+mj-lt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916469" y="4012610"/>
            <a:ext cx="670983" cy="766233"/>
          </a:xfrm>
          <a:prstGeom prst="rect">
            <a:avLst/>
          </a:prstGeom>
          <a:ln>
            <a:noFill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anchor="ctr"/>
          <a:lstStyle/>
          <a:p>
            <a:pPr algn="ctr" eaLnBrk="1" hangingPunct="1">
              <a:defRPr/>
            </a:pPr>
            <a:r>
              <a:rPr lang="en-US" sz="3700" b="1" dirty="0">
                <a:latin typeface="+mj-lt"/>
              </a:rPr>
              <a:t>4</a:t>
            </a:r>
            <a:endParaRPr lang="ru-RU" sz="3700" b="1" dirty="0">
              <a:latin typeface="+mj-lt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887754" y="5134638"/>
            <a:ext cx="670983" cy="766233"/>
          </a:xfrm>
          <a:prstGeom prst="rect">
            <a:avLst/>
          </a:prstGeom>
          <a:ln>
            <a:noFill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anchor="ctr"/>
          <a:lstStyle/>
          <a:p>
            <a:pPr algn="ctr" eaLnBrk="1" hangingPunct="1">
              <a:defRPr/>
            </a:pPr>
            <a:r>
              <a:rPr lang="en-US" sz="3700" b="1" dirty="0">
                <a:latin typeface="+mj-lt"/>
              </a:rPr>
              <a:t>5</a:t>
            </a:r>
            <a:endParaRPr lang="ru-RU" sz="3700" b="1" dirty="0">
              <a:latin typeface="+mj-lt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94217" y="4395727"/>
            <a:ext cx="3420248" cy="1122027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anchor="ctr"/>
          <a:lstStyle/>
          <a:p>
            <a:pPr algn="ctr" eaLnBrk="1" hangingPunct="1">
              <a:defRPr/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Всего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45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показателей</a:t>
            </a:r>
          </a:p>
        </p:txBody>
      </p:sp>
    </p:spTree>
    <p:extLst>
      <p:ext uri="{BB962C8B-B14F-4D97-AF65-F5344CB8AC3E}">
        <p14:creationId xmlns:p14="http://schemas.microsoft.com/office/powerpoint/2010/main" val="147493268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3826" y="512763"/>
            <a:ext cx="5605670" cy="1170263"/>
          </a:xfrm>
        </p:spPr>
        <p:txBody>
          <a:bodyPr>
            <a:normAutofit/>
          </a:bodyPr>
          <a:lstStyle/>
          <a:p>
            <a:r>
              <a:rPr lang="ru-RU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требования </a:t>
            </a:r>
            <a:r>
              <a:rPr lang="ru-RU" sz="2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приказа </a:t>
            </a:r>
            <a:r>
              <a:rPr lang="ru-RU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Министерства культуры России </a:t>
            </a:r>
            <a:r>
              <a:rPr lang="ru-RU" sz="2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от </a:t>
            </a:r>
            <a:r>
              <a:rPr lang="ru-RU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 февраля 2015 г. № 277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583097" y="1751527"/>
            <a:ext cx="5315428" cy="4237213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Об утверждении требований </a:t>
            </a:r>
            <a:endParaRPr lang="ru-RU" sz="23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к 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содержанию и форме предоставления информации 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о 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деятельности организаций культуры, размещаемой на официальных сайтах уполномоченного федерального органа исполнительной власти, 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органов 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государственной власти субъектов Российской Федерации, органов местного самоуправления </a:t>
            </a:r>
            <a:endParaRPr lang="en-US" sz="23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организаций культуры в сети «Интернет»</a:t>
            </a:r>
          </a:p>
        </p:txBody>
      </p:sp>
      <p:pic>
        <p:nvPicPr>
          <p:cNvPr id="10244" name="Picture 4" descr="C:\Users\Asus\Desktop\НОК\фото дл презентации\0dd7586dd33c321e55977350f08ee874.jpg"/>
          <p:cNvPicPr>
            <a:picLocks noGrp="1" noChangeAspect="1" noChangeArrowheads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07" r="23007"/>
          <a:stretch>
            <a:fillRect/>
          </a:stretch>
        </p:blipFill>
        <p:spPr bwMode="auto"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4650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5550" y="327232"/>
            <a:ext cx="5886450" cy="1567828"/>
          </a:xfrm>
        </p:spPr>
        <p:txBody>
          <a:bodyPr>
            <a:no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Общая информация </a:t>
            </a:r>
            <a:b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 организациях культуры, включая филиалы (при их наличии):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6305550" y="1616765"/>
            <a:ext cx="5886450" cy="4890052"/>
          </a:xfrm>
        </p:spPr>
        <p:txBody>
          <a:bodyPr>
            <a:noAutofit/>
          </a:bodyPr>
          <a:lstStyle/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72000">
              <a:lnSpc>
                <a:spcPct val="100000"/>
              </a:lnSpc>
              <a:spcBef>
                <a:spcPts val="0"/>
              </a:spcBef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полное и сокращенное наименование, место нахождения, почтовый адрес, схема проезда;</a:t>
            </a:r>
          </a:p>
          <a:p>
            <a:pPr marL="72000">
              <a:lnSpc>
                <a:spcPct val="100000"/>
              </a:lnSpc>
              <a:spcBef>
                <a:spcPts val="0"/>
              </a:spcBef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72000">
              <a:lnSpc>
                <a:spcPct val="100000"/>
              </a:lnSpc>
              <a:spcBef>
                <a:spcPts val="0"/>
              </a:spcBef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дата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создания организации культуры, сведения об учредителе (учредителях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pPr marL="72000">
              <a:lnSpc>
                <a:spcPct val="100000"/>
              </a:lnSpc>
              <a:spcBef>
                <a:spcPts val="0"/>
              </a:spcBef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72000">
              <a:lnSpc>
                <a:spcPct val="100000"/>
              </a:lnSpc>
              <a:spcBef>
                <a:spcPts val="0"/>
              </a:spcBef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учредительные документы 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(копия устава, свидетельство о государственной регистрации, решение учредителя о создании и о назначении руководителя организации культуры, положения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о 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филиалах и представительствах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 descr="C:\Users\Asus\Desktop\НОК\фото дл презентации\куклы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557" y="1431235"/>
            <a:ext cx="5450971" cy="363398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2093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2" t="13341" r="1815" b="11660"/>
          <a:stretch/>
        </p:blipFill>
        <p:spPr bwMode="auto">
          <a:xfrm>
            <a:off x="0" y="-1"/>
            <a:ext cx="12192000" cy="59104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Арка 10"/>
          <p:cNvSpPr/>
          <p:nvPr/>
        </p:nvSpPr>
        <p:spPr>
          <a:xfrm>
            <a:off x="8733183" y="1696278"/>
            <a:ext cx="3458817" cy="1046922"/>
          </a:xfrm>
          <a:prstGeom prst="blockArc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Арка 12"/>
          <p:cNvSpPr/>
          <p:nvPr/>
        </p:nvSpPr>
        <p:spPr>
          <a:xfrm rot="10800000">
            <a:off x="8733181" y="5055705"/>
            <a:ext cx="3458817" cy="1046922"/>
          </a:xfrm>
          <a:prstGeom prst="blockArc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9883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67" r="6296" b="12681"/>
          <a:stretch/>
        </p:blipFill>
        <p:spPr bwMode="auto">
          <a:xfrm>
            <a:off x="0" y="0"/>
            <a:ext cx="12192000" cy="6082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Кольцо 1"/>
          <p:cNvSpPr/>
          <p:nvPr/>
        </p:nvSpPr>
        <p:spPr>
          <a:xfrm>
            <a:off x="106017" y="3790122"/>
            <a:ext cx="2809461" cy="1046921"/>
          </a:xfrm>
          <a:prstGeom prst="donu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0154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00800" y="708990"/>
            <a:ext cx="5791200" cy="1196768"/>
          </a:xfrm>
        </p:spPr>
        <p:txBody>
          <a:bodyPr>
            <a:no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Общая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информация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организациях культуры, включая филиалы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 их наличии):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6477828" y="1961322"/>
            <a:ext cx="5541893" cy="340580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структура организации культуры, режим, график работы; контактные телефоны, адреса электронной почты;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фамилии, имена, отчества, должности руководящего состава организации культуры, её структурных подразделений и филиалов (при их наличии)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0" name="Picture 2" descr="C:\Users\Asus\Desktop\НОК\фото дл презентации\музей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492" y="801755"/>
            <a:ext cx="6019104" cy="451236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3398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910</TotalTime>
  <Words>650</Words>
  <Application>Microsoft Office PowerPoint</Application>
  <PresentationFormat>Произвольный</PresentationFormat>
  <Paragraphs>84</Paragraphs>
  <Slides>26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Независимая оценка условий качества оказания услуг организациями культуры Республики Тыва</vt:lpstr>
      <vt:lpstr>Презентация PowerPoint</vt:lpstr>
      <vt:lpstr>Презентация PowerPoint</vt:lpstr>
      <vt:lpstr>Презентация PowerPoint</vt:lpstr>
      <vt:lpstr>Основные требования приказа Министерства культуры России        от 20 февраля 2015 г. № 277</vt:lpstr>
      <vt:lpstr>I. Общая информация  об организациях культуры, включая филиалы (при их наличии): </vt:lpstr>
      <vt:lpstr>Презентация PowerPoint</vt:lpstr>
      <vt:lpstr>Презентация PowerPoint</vt:lpstr>
      <vt:lpstr>I. Общая информация  об организациях культуры, включая филиалы (при их наличии): </vt:lpstr>
      <vt:lpstr>Презентация PowerPoint</vt:lpstr>
      <vt:lpstr>II. Информация о деятельности организации культуры, включая филиалы (при их наличии): </vt:lpstr>
      <vt:lpstr>Презентация PowerPoint</vt:lpstr>
      <vt:lpstr>Презентация PowerPoint</vt:lpstr>
      <vt:lpstr>II. Информация о деятельности организации культуры, включая филиалы (при их наличии): </vt:lpstr>
      <vt:lpstr>Презентация PowerPoint</vt:lpstr>
      <vt:lpstr>III. Иная информация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</dc:title>
  <dc:creator>Илья Боронников</dc:creator>
  <cp:keywords>Конструктор презентаций</cp:keywords>
  <cp:lastModifiedBy>Надежда Даш-ооловна</cp:lastModifiedBy>
  <cp:revision>86</cp:revision>
  <dcterms:created xsi:type="dcterms:W3CDTF">2018-08-18T14:50:14Z</dcterms:created>
  <dcterms:modified xsi:type="dcterms:W3CDTF">2021-02-15T07:33:57Z</dcterms:modified>
</cp:coreProperties>
</file>