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7" r:id="rId3"/>
    <p:sldId id="266" r:id="rId4"/>
    <p:sldId id="273" r:id="rId5"/>
    <p:sldId id="268" r:id="rId6"/>
    <p:sldId id="265" r:id="rId7"/>
    <p:sldId id="281" r:id="rId8"/>
    <p:sldId id="282"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51" autoAdjust="0"/>
    <p:restoredTop sz="94660"/>
  </p:normalViewPr>
  <p:slideViewPr>
    <p:cSldViewPr>
      <p:cViewPr>
        <p:scale>
          <a:sx n="100" d="100"/>
          <a:sy n="100" d="100"/>
        </p:scale>
        <p:origin x="-396" y="-18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18.08.2022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18.08.2022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cf2.ppt-online.org/files2/slide/8/8hc6v3BIjo7zKAWlPFmUrHs5M4kDETdQaX29txL0Se/slide-0.jpg"/>
          <p:cNvPicPr>
            <a:picLocks noChangeAspect="1" noChangeArrowheads="1"/>
          </p:cNvPicPr>
          <p:nvPr/>
        </p:nvPicPr>
        <p:blipFill>
          <a:blip r:embed="rId2" cstate="print"/>
          <a:srcRect l="20063" r="19337" b="76853"/>
          <a:stretch>
            <a:fillRect/>
          </a:stretch>
        </p:blipFill>
        <p:spPr bwMode="auto">
          <a:xfrm>
            <a:off x="1835696" y="256456"/>
            <a:ext cx="5544616" cy="1588368"/>
          </a:xfrm>
          <a:prstGeom prst="rect">
            <a:avLst/>
          </a:prstGeom>
          <a:noFill/>
        </p:spPr>
      </p:pic>
      <p:sp>
        <p:nvSpPr>
          <p:cNvPr id="3" name="Прямоугольник 2"/>
          <p:cNvSpPr/>
          <p:nvPr/>
        </p:nvSpPr>
        <p:spPr>
          <a:xfrm>
            <a:off x="3923928" y="2204864"/>
            <a:ext cx="4680520" cy="1569660"/>
          </a:xfrm>
          <a:prstGeom prst="rect">
            <a:avLst/>
          </a:prstGeom>
        </p:spPr>
        <p:txBody>
          <a:bodyPr wrap="square">
            <a:spAutoFit/>
          </a:bodyPr>
          <a:lstStyle/>
          <a:p>
            <a:r>
              <a:rPr lang="ru-RU" sz="4800" b="1" dirty="0" smtClean="0">
                <a:solidFill>
                  <a:srgbClr val="FF0000"/>
                </a:solidFill>
                <a:effectLst>
                  <a:outerShdw blurRad="38100" dist="38100" dir="2700000" algn="tl">
                    <a:srgbClr val="000000">
                      <a:alpha val="43137"/>
                    </a:srgbClr>
                  </a:outerShdw>
                </a:effectLst>
              </a:rPr>
              <a:t>Флаг державы – </a:t>
            </a:r>
          </a:p>
          <a:p>
            <a:r>
              <a:rPr lang="ru-RU" sz="4800" b="1" dirty="0" smtClean="0">
                <a:solidFill>
                  <a:srgbClr val="FF0000"/>
                </a:solidFill>
                <a:effectLst>
                  <a:outerShdw blurRad="38100" dist="38100" dir="2700000" algn="tl">
                    <a:srgbClr val="000000">
                      <a:alpha val="43137"/>
                    </a:srgbClr>
                  </a:outerShdw>
                </a:effectLst>
              </a:rPr>
              <a:t>символ славы </a:t>
            </a:r>
            <a:endParaRPr lang="ru-RU" sz="4800" b="1" dirty="0">
              <a:solidFill>
                <a:srgbClr val="FF0000"/>
              </a:solidFill>
              <a:effectLst>
                <a:outerShdw blurRad="38100" dist="38100" dir="2700000" algn="tl">
                  <a:srgbClr val="000000">
                    <a:alpha val="43137"/>
                  </a:srgbClr>
                </a:outerShdw>
              </a:effectLst>
            </a:endParaRPr>
          </a:p>
        </p:txBody>
      </p:sp>
      <p:pic>
        <p:nvPicPr>
          <p:cNvPr id="4" name="Picture 2" descr="https://cf2.ppt-online.org/files2/slide/8/8hc6v3BIjo7zKAWlPFmUrHs5M4kDETdQaX29txL0Se/slide-0.jpg"/>
          <p:cNvPicPr>
            <a:picLocks noChangeAspect="1" noChangeArrowheads="1"/>
          </p:cNvPicPr>
          <p:nvPr/>
        </p:nvPicPr>
        <p:blipFill>
          <a:blip r:embed="rId2" cstate="print"/>
          <a:srcRect l="7471" t="35739" r="64197" b="31731"/>
          <a:stretch>
            <a:fillRect/>
          </a:stretch>
        </p:blipFill>
        <p:spPr bwMode="auto">
          <a:xfrm>
            <a:off x="599946" y="2460892"/>
            <a:ext cx="2963942" cy="2552284"/>
          </a:xfrm>
          <a:prstGeom prst="rect">
            <a:avLst/>
          </a:prstGeom>
          <a:noFill/>
        </p:spPr>
      </p:pic>
      <p:sp>
        <p:nvSpPr>
          <p:cNvPr id="5" name="Прямоугольник 4"/>
          <p:cNvSpPr/>
          <p:nvPr/>
        </p:nvSpPr>
        <p:spPr>
          <a:xfrm>
            <a:off x="3923928" y="4221088"/>
            <a:ext cx="4608512" cy="523220"/>
          </a:xfrm>
          <a:prstGeom prst="rect">
            <a:avLst/>
          </a:prstGeom>
        </p:spPr>
        <p:txBody>
          <a:bodyPr wrap="square">
            <a:spAutoFit/>
          </a:bodyPr>
          <a:lstStyle/>
          <a:p>
            <a:pPr algn="ctr"/>
            <a:r>
              <a:rPr lang="ru-RU" sz="2800" b="1" dirty="0" smtClean="0">
                <a:solidFill>
                  <a:srgbClr val="FF0000"/>
                </a:solidFill>
                <a:effectLst>
                  <a:outerShdw blurRad="38100" dist="38100" dir="2700000" algn="tl">
                    <a:srgbClr val="000000">
                      <a:alpha val="43137"/>
                    </a:srgbClr>
                  </a:outerShdw>
                </a:effectLst>
              </a:rPr>
              <a:t>онлайн –презентация</a:t>
            </a:r>
          </a:p>
        </p:txBody>
      </p:sp>
      <p:sp>
        <p:nvSpPr>
          <p:cNvPr id="6" name="TextBox 5"/>
          <p:cNvSpPr txBox="1"/>
          <p:nvPr/>
        </p:nvSpPr>
        <p:spPr>
          <a:xfrm>
            <a:off x="5220072" y="5301208"/>
            <a:ext cx="3672408" cy="1200329"/>
          </a:xfrm>
          <a:prstGeom prst="rect">
            <a:avLst/>
          </a:prstGeom>
          <a:noFill/>
        </p:spPr>
        <p:txBody>
          <a:bodyPr wrap="square" rtlCol="0">
            <a:spAutoFit/>
          </a:bodyPr>
          <a:lstStyle/>
          <a:p>
            <a:r>
              <a:rPr lang="ru-RU" b="1" dirty="0" smtClean="0">
                <a:effectLst>
                  <a:outerShdw blurRad="38100" dist="38100" dir="2700000" algn="tl">
                    <a:srgbClr val="000000">
                      <a:alpha val="43137"/>
                    </a:srgbClr>
                  </a:outerShdw>
                </a:effectLst>
              </a:rPr>
              <a:t>МБУК МО Северский район</a:t>
            </a:r>
          </a:p>
          <a:p>
            <a:r>
              <a:rPr lang="ru-RU" b="1" dirty="0" smtClean="0">
                <a:effectLst>
                  <a:outerShdw blurRad="38100" dist="38100" dir="2700000" algn="tl">
                    <a:srgbClr val="000000">
                      <a:alpha val="43137"/>
                    </a:srgbClr>
                  </a:outerShdw>
                </a:effectLst>
              </a:rPr>
              <a:t>«Межпоселенческая библиотека»</a:t>
            </a:r>
          </a:p>
          <a:p>
            <a:r>
              <a:rPr lang="ru-RU" b="1" dirty="0" smtClean="0">
                <a:effectLst>
                  <a:outerShdw blurRad="38100" dist="38100" dir="2700000" algn="tl">
                    <a:srgbClr val="000000">
                      <a:alpha val="43137"/>
                    </a:srgbClr>
                  </a:outerShdw>
                </a:effectLst>
              </a:rPr>
              <a:t>Смоленская сельская библиотека</a:t>
            </a:r>
          </a:p>
          <a:p>
            <a:r>
              <a:rPr lang="ru-RU" b="1" dirty="0" smtClean="0">
                <a:effectLst>
                  <a:outerShdw blurRad="38100" dist="38100" dir="2700000" algn="tl">
                    <a:srgbClr val="000000">
                      <a:alpha val="43137"/>
                    </a:srgbClr>
                  </a:outerShdw>
                </a:effectLst>
              </a:rPr>
              <a:t>филиал № 13</a:t>
            </a:r>
            <a:endParaRPr lang="ru-RU"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cf2.ppt-online.org/files2/slide/8/8hc6v3BIjo7zKAWlPFmUrHs5M4kDETdQaX29txL0Se/slide-0.jpg"/>
          <p:cNvPicPr>
            <a:picLocks noChangeAspect="1" noChangeArrowheads="1"/>
          </p:cNvPicPr>
          <p:nvPr/>
        </p:nvPicPr>
        <p:blipFill>
          <a:blip r:embed="rId2" cstate="print"/>
          <a:srcRect l="20063" r="19337" b="76853"/>
          <a:stretch>
            <a:fillRect/>
          </a:stretch>
        </p:blipFill>
        <p:spPr bwMode="auto">
          <a:xfrm>
            <a:off x="1835696" y="256456"/>
            <a:ext cx="5544616" cy="1588368"/>
          </a:xfrm>
          <a:prstGeom prst="rect">
            <a:avLst/>
          </a:prstGeom>
          <a:noFill/>
        </p:spPr>
      </p:pic>
      <p:pic>
        <p:nvPicPr>
          <p:cNvPr id="3" name="Picture 2" descr="https://cf2.ppt-online.org/files2/slide/8/8hc6v3BIjo7zKAWlPFmUrHs5M4kDETdQaX29txL0Se/slide-3.jpg"/>
          <p:cNvPicPr>
            <a:picLocks noChangeAspect="1" noChangeArrowheads="1"/>
          </p:cNvPicPr>
          <p:nvPr/>
        </p:nvPicPr>
        <p:blipFill>
          <a:blip r:embed="rId3" cstate="print"/>
          <a:srcRect l="7418" t="50781" r="45604" b="10581"/>
          <a:stretch>
            <a:fillRect/>
          </a:stretch>
        </p:blipFill>
        <p:spPr bwMode="auto">
          <a:xfrm>
            <a:off x="4644008" y="4005064"/>
            <a:ext cx="4104456" cy="2520280"/>
          </a:xfrm>
          <a:prstGeom prst="rect">
            <a:avLst/>
          </a:prstGeom>
          <a:noFill/>
        </p:spPr>
      </p:pic>
      <p:sp>
        <p:nvSpPr>
          <p:cNvPr id="4" name="TextBox 3"/>
          <p:cNvSpPr txBox="1"/>
          <p:nvPr/>
        </p:nvSpPr>
        <p:spPr>
          <a:xfrm>
            <a:off x="611560" y="2060848"/>
            <a:ext cx="7848872" cy="1938992"/>
          </a:xfrm>
          <a:prstGeom prst="rect">
            <a:avLst/>
          </a:prstGeom>
          <a:noFill/>
        </p:spPr>
        <p:txBody>
          <a:bodyPr wrap="square" rtlCol="0">
            <a:spAutoFit/>
          </a:bodyPr>
          <a:lstStyle/>
          <a:p>
            <a:r>
              <a:rPr lang="ru-RU" sz="2400" dirty="0" smtClean="0"/>
              <a:t>Государственный флаг в России появился на рубеже </a:t>
            </a:r>
            <a:r>
              <a:rPr lang="en-US" sz="2400" dirty="0" smtClean="0"/>
              <a:t>XVII – XVIII</a:t>
            </a:r>
            <a:r>
              <a:rPr lang="ru-RU" sz="2400" dirty="0" smtClean="0"/>
              <a:t> веков, в эпоху становления России как мощного государства. Впервые бело-сине-красный флаг  был поднят на первом русском военном корабле «Орёл», в царствование отца Петра </a:t>
            </a:r>
            <a:r>
              <a:rPr lang="en-US" sz="2400" dirty="0" smtClean="0"/>
              <a:t>I </a:t>
            </a:r>
            <a:r>
              <a:rPr lang="ru-RU" sz="2400" dirty="0" smtClean="0"/>
              <a:t>Алексея Михайловича.</a:t>
            </a:r>
            <a:endParaRPr lang="ru-RU" sz="2400" dirty="0"/>
          </a:p>
        </p:txBody>
      </p:sp>
      <p:sp>
        <p:nvSpPr>
          <p:cNvPr id="6" name="TextBox 5"/>
          <p:cNvSpPr txBox="1"/>
          <p:nvPr/>
        </p:nvSpPr>
        <p:spPr>
          <a:xfrm>
            <a:off x="1259632" y="5085184"/>
            <a:ext cx="2520280" cy="923330"/>
          </a:xfrm>
          <a:prstGeom prst="rect">
            <a:avLst/>
          </a:prstGeom>
          <a:noFill/>
        </p:spPr>
        <p:txBody>
          <a:bodyPr wrap="square" rtlCol="0">
            <a:spAutoFit/>
          </a:bodyPr>
          <a:lstStyle/>
          <a:p>
            <a:r>
              <a:rPr lang="ru-RU" dirty="0" smtClean="0"/>
              <a:t>Вид города Астрахани и фрегата «Орёл» с флотилией. </a:t>
            </a:r>
            <a:r>
              <a:rPr lang="en-US" dirty="0" smtClean="0"/>
              <a:t>XVII</a:t>
            </a:r>
            <a:r>
              <a:rPr lang="ru-RU" dirty="0" smtClean="0"/>
              <a:t> век.</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cf2.ppt-online.org/files2/slide/8/8hc6v3BIjo7zKAWlPFmUrHs5M4kDETdQaX29txL0Se/slide-0.jpg"/>
          <p:cNvPicPr>
            <a:picLocks noChangeAspect="1" noChangeArrowheads="1"/>
          </p:cNvPicPr>
          <p:nvPr/>
        </p:nvPicPr>
        <p:blipFill>
          <a:blip r:embed="rId2" cstate="print"/>
          <a:srcRect l="20063" r="19337" b="76853"/>
          <a:stretch>
            <a:fillRect/>
          </a:stretch>
        </p:blipFill>
        <p:spPr bwMode="auto">
          <a:xfrm>
            <a:off x="1835696" y="256456"/>
            <a:ext cx="5544616" cy="1588368"/>
          </a:xfrm>
          <a:prstGeom prst="rect">
            <a:avLst/>
          </a:prstGeom>
          <a:noFill/>
        </p:spPr>
      </p:pic>
      <p:pic>
        <p:nvPicPr>
          <p:cNvPr id="3" name="Picture 4" descr="https://cf2.ppt-online.org/files2/slide/8/8hc6v3BIjo7zKAWlPFmUrHs5M4kDETdQaX29txL0Se/slide-4.jpg"/>
          <p:cNvPicPr>
            <a:picLocks noChangeAspect="1" noChangeArrowheads="1"/>
          </p:cNvPicPr>
          <p:nvPr/>
        </p:nvPicPr>
        <p:blipFill>
          <a:blip r:embed="rId3" cstate="print"/>
          <a:srcRect l="41964" t="41667" r="13393" b="11905"/>
          <a:stretch>
            <a:fillRect/>
          </a:stretch>
        </p:blipFill>
        <p:spPr bwMode="auto">
          <a:xfrm>
            <a:off x="683568" y="4077072"/>
            <a:ext cx="3323446" cy="2592288"/>
          </a:xfrm>
          <a:prstGeom prst="rect">
            <a:avLst/>
          </a:prstGeom>
          <a:noFill/>
        </p:spPr>
      </p:pic>
      <p:pic>
        <p:nvPicPr>
          <p:cNvPr id="4" name="Picture 4" descr="https://cf2.ppt-online.org/files2/slide/8/8hc6v3BIjo7zKAWlPFmUrHs5M4kDETdQaX29txL0Se/slide-4.jpg"/>
          <p:cNvPicPr>
            <a:picLocks noChangeAspect="1" noChangeArrowheads="1"/>
          </p:cNvPicPr>
          <p:nvPr/>
        </p:nvPicPr>
        <p:blipFill>
          <a:blip r:embed="rId3" cstate="print"/>
          <a:srcRect l="12500" t="41667" r="58036" b="11905"/>
          <a:stretch>
            <a:fillRect/>
          </a:stretch>
        </p:blipFill>
        <p:spPr bwMode="auto">
          <a:xfrm>
            <a:off x="5364088" y="4077072"/>
            <a:ext cx="2254404" cy="2664296"/>
          </a:xfrm>
          <a:prstGeom prst="rect">
            <a:avLst/>
          </a:prstGeom>
          <a:noFill/>
        </p:spPr>
      </p:pic>
      <p:sp>
        <p:nvSpPr>
          <p:cNvPr id="6" name="TextBox 5"/>
          <p:cNvSpPr txBox="1"/>
          <p:nvPr/>
        </p:nvSpPr>
        <p:spPr>
          <a:xfrm>
            <a:off x="251520" y="2276872"/>
            <a:ext cx="8640960" cy="1569660"/>
          </a:xfrm>
          <a:prstGeom prst="rect">
            <a:avLst/>
          </a:prstGeom>
          <a:noFill/>
        </p:spPr>
        <p:txBody>
          <a:bodyPr wrap="square" rtlCol="0">
            <a:spAutoFit/>
          </a:bodyPr>
          <a:lstStyle/>
          <a:p>
            <a:r>
              <a:rPr lang="ru-RU" sz="2400" dirty="0" smtClean="0"/>
              <a:t>Законным же отцом триколора признан Петр </a:t>
            </a:r>
            <a:r>
              <a:rPr lang="en-US" sz="2400" dirty="0" smtClean="0"/>
              <a:t>I</a:t>
            </a:r>
            <a:r>
              <a:rPr lang="ru-RU" sz="2400" dirty="0" smtClean="0"/>
              <a:t>. 20 января 1705 года он издал указ, согласно которому «на торговых всяких судах» должны поднимать бело-сине-красный флаг, сам начертал образец и определил порядок горизонтальных полос. </a:t>
            </a:r>
            <a:endParaRPr lang="ru-RU"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cf2.ppt-online.org/files2/slide/8/8hc6v3BIjo7zKAWlPFmUrHs5M4kDETdQaX29txL0Se/slide-0.jpg"/>
          <p:cNvPicPr>
            <a:picLocks noChangeAspect="1" noChangeArrowheads="1"/>
          </p:cNvPicPr>
          <p:nvPr/>
        </p:nvPicPr>
        <p:blipFill>
          <a:blip r:embed="rId2" cstate="print"/>
          <a:srcRect l="20063" r="19337" b="76853"/>
          <a:stretch>
            <a:fillRect/>
          </a:stretch>
        </p:blipFill>
        <p:spPr bwMode="auto">
          <a:xfrm>
            <a:off x="1835696" y="256456"/>
            <a:ext cx="5544616" cy="1588368"/>
          </a:xfrm>
          <a:prstGeom prst="rect">
            <a:avLst/>
          </a:prstGeom>
          <a:noFill/>
        </p:spPr>
      </p:pic>
      <p:sp>
        <p:nvSpPr>
          <p:cNvPr id="3" name="TextBox 2"/>
          <p:cNvSpPr txBox="1"/>
          <p:nvPr/>
        </p:nvSpPr>
        <p:spPr>
          <a:xfrm>
            <a:off x="2843808" y="2204864"/>
            <a:ext cx="3096344" cy="1754326"/>
          </a:xfrm>
          <a:prstGeom prst="rect">
            <a:avLst/>
          </a:prstGeom>
          <a:noFill/>
        </p:spPr>
        <p:txBody>
          <a:bodyPr wrap="square" rtlCol="0">
            <a:spAutoFit/>
          </a:bodyPr>
          <a:lstStyle/>
          <a:p>
            <a:pPr algn="ctr"/>
            <a:r>
              <a:rPr lang="ru-RU" sz="3600" b="1" dirty="0" smtClean="0">
                <a:solidFill>
                  <a:srgbClr val="FF0000"/>
                </a:solidFill>
                <a:effectLst>
                  <a:outerShdw blurRad="38100" dist="38100" dir="2700000" algn="tl">
                    <a:srgbClr val="000000">
                      <a:alpha val="43137"/>
                    </a:srgbClr>
                  </a:outerShdw>
                </a:effectLst>
              </a:rPr>
              <a:t>Флаги </a:t>
            </a:r>
          </a:p>
          <a:p>
            <a:pPr algn="ctr"/>
            <a:r>
              <a:rPr lang="ru-RU" sz="3600" b="1" dirty="0" smtClean="0">
                <a:solidFill>
                  <a:srgbClr val="FF0000"/>
                </a:solidFill>
                <a:effectLst>
                  <a:outerShdw blurRad="38100" dist="38100" dir="2700000" algn="tl">
                    <a:srgbClr val="000000">
                      <a:alpha val="43137"/>
                    </a:srgbClr>
                  </a:outerShdw>
                </a:effectLst>
              </a:rPr>
              <a:t>советской </a:t>
            </a:r>
          </a:p>
          <a:p>
            <a:pPr algn="ctr"/>
            <a:r>
              <a:rPr lang="ru-RU" sz="3600" b="1" dirty="0" smtClean="0">
                <a:solidFill>
                  <a:srgbClr val="FF0000"/>
                </a:solidFill>
                <a:effectLst>
                  <a:outerShdw blurRad="38100" dist="38100" dir="2700000" algn="tl">
                    <a:srgbClr val="000000">
                      <a:alpha val="43137"/>
                    </a:srgbClr>
                  </a:outerShdw>
                </a:effectLst>
              </a:rPr>
              <a:t>эпохи</a:t>
            </a:r>
            <a:endParaRPr lang="ru-RU" sz="3600" b="1" dirty="0">
              <a:solidFill>
                <a:srgbClr val="FF0000"/>
              </a:solidFill>
              <a:effectLst>
                <a:outerShdw blurRad="38100" dist="38100" dir="2700000" algn="tl">
                  <a:srgbClr val="000000">
                    <a:alpha val="43137"/>
                  </a:srgbClr>
                </a:outerShdw>
              </a:effectLst>
            </a:endParaRPr>
          </a:p>
        </p:txBody>
      </p:sp>
      <p:sp>
        <p:nvSpPr>
          <p:cNvPr id="6" name="TextBox 5"/>
          <p:cNvSpPr txBox="1"/>
          <p:nvPr/>
        </p:nvSpPr>
        <p:spPr>
          <a:xfrm>
            <a:off x="1259632" y="4869160"/>
            <a:ext cx="6984776" cy="1384995"/>
          </a:xfrm>
          <a:prstGeom prst="rect">
            <a:avLst/>
          </a:prstGeom>
          <a:noFill/>
        </p:spPr>
        <p:txBody>
          <a:bodyPr wrap="square" rtlCol="0">
            <a:spAutoFit/>
          </a:bodyPr>
          <a:lstStyle/>
          <a:p>
            <a:r>
              <a:rPr lang="ru-RU" sz="2800" dirty="0" smtClean="0"/>
              <a:t>Революция 1917 года прошла под красными знаменами. До 1991 года флаг оставался красным, с изображением серпа и молота.</a:t>
            </a:r>
            <a:endParaRPr lang="ru-RU" sz="2800" dirty="0"/>
          </a:p>
        </p:txBody>
      </p:sp>
      <p:pic>
        <p:nvPicPr>
          <p:cNvPr id="7" name="Picture 2" descr="https://cf2.ppt-online.org/files2/slide/8/8hc6v3BIjo7zKAWlPFmUrHs5M4kDETdQaX29txL0Se/slide-8.jpg"/>
          <p:cNvPicPr>
            <a:picLocks noChangeAspect="1" noChangeArrowheads="1"/>
          </p:cNvPicPr>
          <p:nvPr/>
        </p:nvPicPr>
        <p:blipFill>
          <a:blip r:embed="rId3" cstate="print"/>
          <a:srcRect l="10804" t="60025" r="52280" b="14764"/>
          <a:stretch>
            <a:fillRect/>
          </a:stretch>
        </p:blipFill>
        <p:spPr bwMode="auto">
          <a:xfrm>
            <a:off x="251520" y="2492896"/>
            <a:ext cx="2952328" cy="1512168"/>
          </a:xfrm>
          <a:prstGeom prst="rect">
            <a:avLst/>
          </a:prstGeom>
          <a:noFill/>
        </p:spPr>
      </p:pic>
      <p:pic>
        <p:nvPicPr>
          <p:cNvPr id="8" name="Picture 2" descr="https://cf2.ppt-online.org/files2/slide/8/8hc6v3BIjo7zKAWlPFmUrHs5M4kDETdQaX29txL0Se/slide-8.jpg"/>
          <p:cNvPicPr>
            <a:picLocks noChangeAspect="1" noChangeArrowheads="1"/>
          </p:cNvPicPr>
          <p:nvPr/>
        </p:nvPicPr>
        <p:blipFill>
          <a:blip r:embed="rId3" cstate="print"/>
          <a:srcRect l="51322" t="60026" r="11762" b="14763"/>
          <a:stretch>
            <a:fillRect/>
          </a:stretch>
        </p:blipFill>
        <p:spPr bwMode="auto">
          <a:xfrm>
            <a:off x="5868144" y="2492896"/>
            <a:ext cx="2952328" cy="151216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cf2.ppt-online.org/files2/slide/8/8hc6v3BIjo7zKAWlPFmUrHs5M4kDETdQaX29txL0Se/slide-0.jpg"/>
          <p:cNvPicPr>
            <a:picLocks noChangeAspect="1" noChangeArrowheads="1"/>
          </p:cNvPicPr>
          <p:nvPr/>
        </p:nvPicPr>
        <p:blipFill>
          <a:blip r:embed="rId2" cstate="print"/>
          <a:srcRect l="20063" r="19337" b="76853"/>
          <a:stretch>
            <a:fillRect/>
          </a:stretch>
        </p:blipFill>
        <p:spPr bwMode="auto">
          <a:xfrm>
            <a:off x="1835696" y="256456"/>
            <a:ext cx="5544616" cy="1588368"/>
          </a:xfrm>
          <a:prstGeom prst="rect">
            <a:avLst/>
          </a:prstGeom>
          <a:noFill/>
        </p:spPr>
      </p:pic>
      <p:pic>
        <p:nvPicPr>
          <p:cNvPr id="3" name="Picture 2" descr="https://cf2.ppt-online.org/files2/slide/8/8hc6v3BIjo7zKAWlPFmUrHs5M4kDETdQaX29txL0Se/slide-2.jpg"/>
          <p:cNvPicPr>
            <a:picLocks noChangeAspect="1" noChangeArrowheads="1"/>
          </p:cNvPicPr>
          <p:nvPr/>
        </p:nvPicPr>
        <p:blipFill>
          <a:blip r:embed="rId3" cstate="print"/>
          <a:srcRect l="28704" t="41975" r="28704" b="20988"/>
          <a:stretch>
            <a:fillRect/>
          </a:stretch>
        </p:blipFill>
        <p:spPr bwMode="auto">
          <a:xfrm>
            <a:off x="539552" y="3284984"/>
            <a:ext cx="3312368" cy="2160240"/>
          </a:xfrm>
          <a:prstGeom prst="rect">
            <a:avLst/>
          </a:prstGeom>
          <a:noFill/>
        </p:spPr>
      </p:pic>
      <p:sp>
        <p:nvSpPr>
          <p:cNvPr id="4" name="Прямоугольник 3"/>
          <p:cNvSpPr/>
          <p:nvPr/>
        </p:nvSpPr>
        <p:spPr>
          <a:xfrm>
            <a:off x="4355976" y="2708920"/>
            <a:ext cx="4680520" cy="2862322"/>
          </a:xfrm>
          <a:prstGeom prst="rect">
            <a:avLst/>
          </a:prstGeom>
        </p:spPr>
        <p:txBody>
          <a:bodyPr wrap="square">
            <a:spAutoFit/>
          </a:bodyPr>
          <a:lstStyle/>
          <a:p>
            <a:r>
              <a:rPr lang="ru-RU" sz="2000" dirty="0" smtClean="0"/>
              <a:t>Три полоски флага — это неспроста:</a:t>
            </a:r>
            <a:br>
              <a:rPr lang="ru-RU" sz="2000" dirty="0" smtClean="0"/>
            </a:br>
            <a:r>
              <a:rPr lang="ru-RU" sz="2000" dirty="0" smtClean="0"/>
              <a:t>Белая полоска — мир и чистота,</a:t>
            </a:r>
            <a:br>
              <a:rPr lang="ru-RU" sz="2000" dirty="0" smtClean="0"/>
            </a:br>
            <a:r>
              <a:rPr lang="ru-RU" sz="2000" dirty="0" smtClean="0"/>
              <a:t>Синяя полоска — это цвет небес,</a:t>
            </a:r>
            <a:br>
              <a:rPr lang="ru-RU" sz="2000" dirty="0" smtClean="0"/>
            </a:br>
            <a:r>
              <a:rPr lang="ru-RU" sz="2000" dirty="0" smtClean="0"/>
              <a:t>Куполов нарядных, радости, чудес,</a:t>
            </a:r>
            <a:br>
              <a:rPr lang="ru-RU" sz="2000" dirty="0" smtClean="0"/>
            </a:br>
            <a:r>
              <a:rPr lang="ru-RU" sz="2000" dirty="0" smtClean="0"/>
              <a:t>Красная полоска — подвиги солдат,</a:t>
            </a:r>
            <a:br>
              <a:rPr lang="ru-RU" sz="2000" dirty="0" smtClean="0"/>
            </a:br>
            <a:r>
              <a:rPr lang="ru-RU" sz="2000" dirty="0" smtClean="0"/>
              <a:t>Что свою Отчизну от врагов хранят.</a:t>
            </a:r>
            <a:br>
              <a:rPr lang="ru-RU" sz="2000" dirty="0" smtClean="0"/>
            </a:br>
            <a:r>
              <a:rPr lang="ru-RU" sz="2000" dirty="0" smtClean="0"/>
              <a:t>Он страны великой самый главный знак</a:t>
            </a:r>
          </a:p>
          <a:p>
            <a:r>
              <a:rPr lang="ru-RU" sz="2000" dirty="0" smtClean="0"/>
              <a:t>Доблестный трехцветный наш российский флаг!</a:t>
            </a:r>
          </a:p>
        </p:txBody>
      </p:sp>
      <p:sp>
        <p:nvSpPr>
          <p:cNvPr id="5" name="TextBox 4"/>
          <p:cNvSpPr txBox="1"/>
          <p:nvPr/>
        </p:nvSpPr>
        <p:spPr>
          <a:xfrm>
            <a:off x="251520" y="1988840"/>
            <a:ext cx="8568952" cy="584775"/>
          </a:xfrm>
          <a:prstGeom prst="rect">
            <a:avLst/>
          </a:prstGeom>
          <a:noFill/>
        </p:spPr>
        <p:txBody>
          <a:bodyPr wrap="square" rtlCol="0">
            <a:spAutoFit/>
          </a:bodyPr>
          <a:lstStyle/>
          <a:p>
            <a:r>
              <a:rPr lang="ru-RU" sz="3200" b="1" dirty="0" smtClean="0">
                <a:solidFill>
                  <a:srgbClr val="FF0000"/>
                </a:solidFill>
                <a:effectLst>
                  <a:outerShdw blurRad="38100" dist="38100" dir="2700000" algn="tl">
                    <a:srgbClr val="000000">
                      <a:alpha val="43137"/>
                    </a:srgbClr>
                  </a:outerShdw>
                </a:effectLst>
              </a:rPr>
              <a:t>Государственный флаг Российской Федерации</a:t>
            </a:r>
            <a:endParaRPr lang="ru-RU" sz="3200" b="1" dirty="0">
              <a:solidFill>
                <a:srgbClr val="FF0000"/>
              </a:solidFill>
              <a:effectLst>
                <a:outerShdw blurRad="38100" dist="38100" dir="2700000" algn="tl">
                  <a:srgbClr val="000000">
                    <a:alpha val="43137"/>
                  </a:srgbClr>
                </a:outerShdw>
              </a:effectLst>
            </a:endParaRPr>
          </a:p>
        </p:txBody>
      </p:sp>
      <p:sp>
        <p:nvSpPr>
          <p:cNvPr id="9" name="TextBox 8"/>
          <p:cNvSpPr txBox="1"/>
          <p:nvPr/>
        </p:nvSpPr>
        <p:spPr>
          <a:xfrm>
            <a:off x="323528" y="6021288"/>
            <a:ext cx="8424936" cy="369332"/>
          </a:xfrm>
          <a:prstGeom prst="rect">
            <a:avLst/>
          </a:prstGeom>
          <a:noFill/>
        </p:spPr>
        <p:txBody>
          <a:bodyPr wrap="square" rtlCol="0">
            <a:spAutoFit/>
          </a:bodyPr>
          <a:lstStyle/>
          <a:p>
            <a:pPr algn="ctr"/>
            <a:r>
              <a:rPr lang="ru-RU" b="1" dirty="0" smtClean="0">
                <a:solidFill>
                  <a:srgbClr val="FF0000"/>
                </a:solidFill>
              </a:rPr>
              <a:t>Утвержден Указом Президента Российской Федерации от 11 декабря 1993 года</a:t>
            </a:r>
            <a:endParaRPr lang="ru-RU" b="1"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cf2.ppt-online.org/files2/slide/8/8hc6v3BIjo7zKAWlPFmUrHs5M4kDETdQaX29txL0Se/slide-0.jpg"/>
          <p:cNvPicPr>
            <a:picLocks noChangeAspect="1" noChangeArrowheads="1"/>
          </p:cNvPicPr>
          <p:nvPr/>
        </p:nvPicPr>
        <p:blipFill>
          <a:blip r:embed="rId2" cstate="print"/>
          <a:srcRect l="20063" r="19337" b="76853"/>
          <a:stretch>
            <a:fillRect/>
          </a:stretch>
        </p:blipFill>
        <p:spPr bwMode="auto">
          <a:xfrm>
            <a:off x="1835696" y="256456"/>
            <a:ext cx="5544616" cy="1588368"/>
          </a:xfrm>
          <a:prstGeom prst="rect">
            <a:avLst/>
          </a:prstGeom>
          <a:noFill/>
        </p:spPr>
      </p:pic>
      <p:pic>
        <p:nvPicPr>
          <p:cNvPr id="3" name="Picture 3" descr="https://cf2.ppt-online.org/files2/slide/8/8hc6v3BIjo7zKAWlPFmUrHs5M4kDETdQaX29txL0Se/slide-1.jpg"/>
          <p:cNvPicPr>
            <a:picLocks noChangeAspect="1" noChangeArrowheads="1"/>
          </p:cNvPicPr>
          <p:nvPr/>
        </p:nvPicPr>
        <p:blipFill>
          <a:blip r:embed="rId3" cstate="print"/>
          <a:srcRect l="38636" t="22848" r="36364" b="46849"/>
          <a:stretch>
            <a:fillRect/>
          </a:stretch>
        </p:blipFill>
        <p:spPr bwMode="auto">
          <a:xfrm>
            <a:off x="755576" y="2924944"/>
            <a:ext cx="2880320" cy="2618473"/>
          </a:xfrm>
          <a:prstGeom prst="rect">
            <a:avLst/>
          </a:prstGeom>
          <a:noFill/>
        </p:spPr>
      </p:pic>
      <p:sp>
        <p:nvSpPr>
          <p:cNvPr id="6" name="TextBox 5"/>
          <p:cNvSpPr txBox="1"/>
          <p:nvPr/>
        </p:nvSpPr>
        <p:spPr>
          <a:xfrm>
            <a:off x="4499992" y="2852936"/>
            <a:ext cx="3456384" cy="2677656"/>
          </a:xfrm>
          <a:prstGeom prst="rect">
            <a:avLst/>
          </a:prstGeom>
          <a:noFill/>
        </p:spPr>
        <p:txBody>
          <a:bodyPr wrap="square" rtlCol="0">
            <a:spAutoFit/>
          </a:bodyPr>
          <a:lstStyle/>
          <a:p>
            <a:r>
              <a:rPr lang="ru-RU" sz="2400" dirty="0" smtClean="0"/>
              <a:t>В августе 1994 года президент России Борис Ельцин подписал указ: установить праздник – День Государственного флага Российской Федерации – </a:t>
            </a:r>
            <a:r>
              <a:rPr lang="ru-RU" sz="2400" b="1" dirty="0" smtClean="0">
                <a:solidFill>
                  <a:srgbClr val="FF0000"/>
                </a:solidFill>
                <a:effectLst>
                  <a:outerShdw blurRad="38100" dist="38100" dir="2700000" algn="tl">
                    <a:srgbClr val="000000">
                      <a:alpha val="43137"/>
                    </a:srgbClr>
                  </a:outerShdw>
                </a:effectLst>
              </a:rPr>
              <a:t>22 августа</a:t>
            </a:r>
            <a:endParaRPr lang="ru-RU" sz="2400" b="1"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cf2.ppt-online.org/files2/slide/8/8hc6v3BIjo7zKAWlPFmUrHs5M4kDETdQaX29txL0Se/slide-0.jpg"/>
          <p:cNvPicPr>
            <a:picLocks noChangeAspect="1" noChangeArrowheads="1"/>
          </p:cNvPicPr>
          <p:nvPr/>
        </p:nvPicPr>
        <p:blipFill>
          <a:blip r:embed="rId2" cstate="print"/>
          <a:srcRect l="20063" r="19337" b="76853"/>
          <a:stretch>
            <a:fillRect/>
          </a:stretch>
        </p:blipFill>
        <p:spPr bwMode="auto">
          <a:xfrm>
            <a:off x="1835696" y="256456"/>
            <a:ext cx="5544616" cy="1588368"/>
          </a:xfrm>
          <a:prstGeom prst="rect">
            <a:avLst/>
          </a:prstGeom>
          <a:noFill/>
        </p:spPr>
      </p:pic>
      <p:sp>
        <p:nvSpPr>
          <p:cNvPr id="8" name="TextBox 7"/>
          <p:cNvSpPr txBox="1"/>
          <p:nvPr/>
        </p:nvSpPr>
        <p:spPr>
          <a:xfrm>
            <a:off x="1619672" y="1988840"/>
            <a:ext cx="5976664" cy="954107"/>
          </a:xfrm>
          <a:prstGeom prst="rect">
            <a:avLst/>
          </a:prstGeom>
          <a:noFill/>
        </p:spPr>
        <p:txBody>
          <a:bodyPr wrap="square" rtlCol="0">
            <a:spAutoFit/>
          </a:bodyPr>
          <a:lstStyle/>
          <a:p>
            <a:pPr algn="ctr"/>
            <a:r>
              <a:rPr lang="ru-RU" sz="2800" b="1" dirty="0" smtClean="0">
                <a:solidFill>
                  <a:srgbClr val="FF0000"/>
                </a:solidFill>
                <a:effectLst>
                  <a:outerShdw blurRad="38100" dist="38100" dir="2700000" algn="tl">
                    <a:srgbClr val="000000">
                      <a:alpha val="43137"/>
                    </a:srgbClr>
                  </a:outerShdw>
                </a:effectLst>
              </a:rPr>
              <a:t>Ответственность за надругательство </a:t>
            </a:r>
          </a:p>
          <a:p>
            <a:pPr algn="ctr"/>
            <a:r>
              <a:rPr lang="ru-RU" sz="2800" b="1" dirty="0" smtClean="0">
                <a:solidFill>
                  <a:srgbClr val="FF0000"/>
                </a:solidFill>
                <a:effectLst>
                  <a:outerShdw blurRad="38100" dist="38100" dir="2700000" algn="tl">
                    <a:srgbClr val="000000">
                      <a:alpha val="43137"/>
                    </a:srgbClr>
                  </a:outerShdw>
                </a:effectLst>
              </a:rPr>
              <a:t>над флагом России</a:t>
            </a:r>
            <a:endParaRPr lang="ru-RU" sz="2800" b="1" dirty="0">
              <a:solidFill>
                <a:srgbClr val="FF0000"/>
              </a:solidFill>
              <a:effectLst>
                <a:outerShdw blurRad="38100" dist="38100" dir="2700000" algn="tl">
                  <a:srgbClr val="000000">
                    <a:alpha val="43137"/>
                  </a:srgbClr>
                </a:outerShdw>
              </a:effectLst>
            </a:endParaRPr>
          </a:p>
        </p:txBody>
      </p:sp>
      <p:sp>
        <p:nvSpPr>
          <p:cNvPr id="9" name="TextBox 8"/>
          <p:cNvSpPr txBox="1"/>
          <p:nvPr/>
        </p:nvSpPr>
        <p:spPr>
          <a:xfrm>
            <a:off x="1619672" y="3284984"/>
            <a:ext cx="6480720" cy="3046988"/>
          </a:xfrm>
          <a:prstGeom prst="rect">
            <a:avLst/>
          </a:prstGeom>
          <a:noFill/>
        </p:spPr>
        <p:txBody>
          <a:bodyPr wrap="square" rtlCol="0">
            <a:spAutoFit/>
          </a:bodyPr>
          <a:lstStyle/>
          <a:p>
            <a:r>
              <a:rPr lang="ru-RU" sz="2400" dirty="0" smtClean="0"/>
              <a:t>Надругательство над Государственным флагом Российской Федерации является преступлением, грозит ограничением свободы на срок до двух лет, либо арестом на срок от трёх до шести месяцев, либо лишением свободы на срок до одного года. На практике распространенным является условное наказание.</a:t>
            </a:r>
            <a:endParaRPr lang="ru-RU"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cf2.ppt-online.org/files2/slide/8/8hc6v3BIjo7zKAWlPFmUrHs5M4kDETdQaX29txL0Se/slide-0.jpg"/>
          <p:cNvPicPr>
            <a:picLocks noChangeAspect="1" noChangeArrowheads="1"/>
          </p:cNvPicPr>
          <p:nvPr/>
        </p:nvPicPr>
        <p:blipFill>
          <a:blip r:embed="rId2" cstate="print"/>
          <a:srcRect l="20063" r="19337" b="76853"/>
          <a:stretch>
            <a:fillRect/>
          </a:stretch>
        </p:blipFill>
        <p:spPr bwMode="auto">
          <a:xfrm>
            <a:off x="1835696" y="256456"/>
            <a:ext cx="5544616" cy="1588368"/>
          </a:xfrm>
          <a:prstGeom prst="rect">
            <a:avLst/>
          </a:prstGeom>
          <a:noFill/>
        </p:spPr>
      </p:pic>
      <p:pic>
        <p:nvPicPr>
          <p:cNvPr id="3" name="Picture 2" descr="https://cf2.ppt-online.org/files2/slide/8/8hc6v3BIjo7zKAWlPFmUrHs5M4kDETdQaX29txL0Se/slide-14.jpg"/>
          <p:cNvPicPr>
            <a:picLocks noChangeAspect="1" noChangeArrowheads="1"/>
          </p:cNvPicPr>
          <p:nvPr/>
        </p:nvPicPr>
        <p:blipFill>
          <a:blip r:embed="rId3" cstate="print"/>
          <a:srcRect l="37152" t="36698" r="37869" b="28955"/>
          <a:stretch>
            <a:fillRect/>
          </a:stretch>
        </p:blipFill>
        <p:spPr bwMode="auto">
          <a:xfrm>
            <a:off x="3275856" y="2348880"/>
            <a:ext cx="2304256" cy="2376264"/>
          </a:xfrm>
          <a:prstGeom prst="rect">
            <a:avLst/>
          </a:prstGeom>
          <a:noFill/>
        </p:spPr>
      </p:pic>
      <p:sp>
        <p:nvSpPr>
          <p:cNvPr id="4" name="TextBox 3"/>
          <p:cNvSpPr txBox="1"/>
          <p:nvPr/>
        </p:nvSpPr>
        <p:spPr>
          <a:xfrm>
            <a:off x="2411760" y="5013176"/>
            <a:ext cx="4464496" cy="584775"/>
          </a:xfrm>
          <a:prstGeom prst="rect">
            <a:avLst/>
          </a:prstGeom>
          <a:noFill/>
        </p:spPr>
        <p:txBody>
          <a:bodyPr wrap="square" rtlCol="0">
            <a:spAutoFit/>
          </a:bodyPr>
          <a:lstStyle/>
          <a:p>
            <a:pPr algn="ctr"/>
            <a:r>
              <a:rPr lang="ru-RU" sz="3200" b="1" dirty="0" smtClean="0">
                <a:solidFill>
                  <a:srgbClr val="FF0000"/>
                </a:solidFill>
              </a:rPr>
              <a:t>Спасибо за внимание</a:t>
            </a:r>
            <a:endParaRPr lang="ru-RU" sz="3200" b="1" dirty="0">
              <a:solidFill>
                <a:srgbClr val="FF0000"/>
              </a:solidFill>
            </a:endParaRPr>
          </a:p>
        </p:txBody>
      </p:sp>
      <p:sp>
        <p:nvSpPr>
          <p:cNvPr id="5" name="Прямоугольник 4"/>
          <p:cNvSpPr/>
          <p:nvPr/>
        </p:nvSpPr>
        <p:spPr>
          <a:xfrm rot="10800000" flipV="1">
            <a:off x="3286699" y="6159411"/>
            <a:ext cx="2421432" cy="369332"/>
          </a:xfrm>
          <a:prstGeom prst="rect">
            <a:avLst/>
          </a:prstGeom>
        </p:spPr>
        <p:txBody>
          <a:bodyPr wrap="square">
            <a:spAutoFit/>
          </a:bodyPr>
          <a:lstStyle/>
          <a:p>
            <a:r>
              <a:rPr lang="ru-RU" dirty="0" smtClean="0"/>
              <a:t>Подготовила Титяк Т.А.</a:t>
            </a:r>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239</Words>
  <Application>Microsoft Office PowerPoint</Application>
  <PresentationFormat>Экран (4:3)</PresentationFormat>
  <Paragraphs>24</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Слайд 1</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24</cp:revision>
  <dcterms:created xsi:type="dcterms:W3CDTF">2022-08-06T08:32:31Z</dcterms:created>
  <dcterms:modified xsi:type="dcterms:W3CDTF">2022-08-18T11:38:40Z</dcterms:modified>
</cp:coreProperties>
</file>