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54"/>
  </p:notesMasterIdLst>
  <p:sldIdLst>
    <p:sldId id="311" r:id="rId2"/>
    <p:sldId id="259" r:id="rId3"/>
    <p:sldId id="257" r:id="rId4"/>
    <p:sldId id="258" r:id="rId5"/>
    <p:sldId id="261" r:id="rId6"/>
    <p:sldId id="262" r:id="rId7"/>
    <p:sldId id="283" r:id="rId8"/>
    <p:sldId id="281" r:id="rId9"/>
    <p:sldId id="263" r:id="rId10"/>
    <p:sldId id="265" r:id="rId11"/>
    <p:sldId id="316" r:id="rId12"/>
    <p:sldId id="266" r:id="rId13"/>
    <p:sldId id="309" r:id="rId14"/>
    <p:sldId id="267" r:id="rId15"/>
    <p:sldId id="317" r:id="rId16"/>
    <p:sldId id="318" r:id="rId17"/>
    <p:sldId id="271" r:id="rId18"/>
    <p:sldId id="323" r:id="rId19"/>
    <p:sldId id="285" r:id="rId20"/>
    <p:sldId id="270" r:id="rId21"/>
    <p:sldId id="268" r:id="rId22"/>
    <p:sldId id="284" r:id="rId23"/>
    <p:sldId id="273" r:id="rId24"/>
    <p:sldId id="274" r:id="rId25"/>
    <p:sldId id="275" r:id="rId26"/>
    <p:sldId id="276"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22" r:id="rId43"/>
    <p:sldId id="308" r:id="rId44"/>
    <p:sldId id="312" r:id="rId45"/>
    <p:sldId id="313" r:id="rId46"/>
    <p:sldId id="314" r:id="rId47"/>
    <p:sldId id="315" r:id="rId48"/>
    <p:sldId id="289" r:id="rId49"/>
    <p:sldId id="290" r:id="rId50"/>
    <p:sldId id="291" r:id="rId51"/>
    <p:sldId id="319" r:id="rId52"/>
    <p:sldId id="324" r:id="rId5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110" d="100"/>
          <a:sy n="110" d="100"/>
        </p:scale>
        <p:origin x="1650" y="108"/>
      </p:cViewPr>
      <p:guideLst>
        <p:guide orient="horz" pos="2160"/>
        <p:guide pos="2880"/>
      </p:guideLst>
    </p:cSldViewPr>
  </p:slideViewPr>
  <p:outlineViewPr>
    <p:cViewPr>
      <p:scale>
        <a:sx n="33" d="100"/>
        <a:sy n="33" d="100"/>
      </p:scale>
      <p:origin x="0" y="1285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0"/>
    </c:view3D>
    <c:floor>
      <c:thickness val="0"/>
    </c:floor>
    <c:sideWall>
      <c:thickness val="0"/>
    </c:sideWall>
    <c:backWall>
      <c:thickness val="0"/>
    </c:backWall>
    <c:plotArea>
      <c:layout>
        <c:manualLayout>
          <c:layoutTarget val="inner"/>
          <c:xMode val="edge"/>
          <c:yMode val="edge"/>
          <c:x val="6.496719160104987E-2"/>
          <c:y val="2.4216347956505437E-2"/>
          <c:w val="0.58796679060950718"/>
          <c:h val="0.89514529433820778"/>
        </c:manualLayout>
      </c:layout>
      <c:bar3DChart>
        <c:barDir val="col"/>
        <c:grouping val="standard"/>
        <c:varyColors val="0"/>
        <c:ser>
          <c:idx val="0"/>
          <c:order val="0"/>
          <c:tx>
            <c:strRef>
              <c:f>Лист1!$B$1</c:f>
              <c:strCache>
                <c:ptCount val="1"/>
                <c:pt idx="0">
                  <c:v>диаграмма развития творческого роста учащихся</c:v>
                </c:pt>
              </c:strCache>
            </c:strRef>
          </c:tx>
          <c:invertIfNegative val="0"/>
          <c:cat>
            <c:strRef>
              <c:f>Лист1!$A$2:$A$4</c:f>
              <c:strCache>
                <c:ptCount val="3"/>
                <c:pt idx="0">
                  <c:v>2011-2012</c:v>
                </c:pt>
                <c:pt idx="1">
                  <c:v>2012-2013</c:v>
                </c:pt>
                <c:pt idx="2">
                  <c:v>2013-2014</c:v>
                </c:pt>
              </c:strCache>
            </c:strRef>
          </c:cat>
          <c:val>
            <c:numRef>
              <c:f>Лист1!$B$2:$B$4</c:f>
              <c:numCache>
                <c:formatCode>0%</c:formatCode>
                <c:ptCount val="3"/>
                <c:pt idx="0">
                  <c:v>0.3</c:v>
                </c:pt>
                <c:pt idx="1">
                  <c:v>0.48</c:v>
                </c:pt>
                <c:pt idx="2">
                  <c:v>0.62</c:v>
                </c:pt>
              </c:numCache>
            </c:numRef>
          </c:val>
        </c:ser>
        <c:ser>
          <c:idx val="1"/>
          <c:order val="1"/>
          <c:tx>
            <c:strRef>
              <c:f>Лист1!$C$1</c:f>
              <c:strCache>
                <c:ptCount val="1"/>
                <c:pt idx="0">
                  <c:v>5-8 классов</c:v>
                </c:pt>
              </c:strCache>
            </c:strRef>
          </c:tx>
          <c:invertIfNegative val="0"/>
          <c:cat>
            <c:strRef>
              <c:f>Лист1!$A$2:$A$4</c:f>
              <c:strCache>
                <c:ptCount val="3"/>
                <c:pt idx="0">
                  <c:v>2011-2012</c:v>
                </c:pt>
                <c:pt idx="1">
                  <c:v>2012-2013</c:v>
                </c:pt>
                <c:pt idx="2">
                  <c:v>2013-2014</c:v>
                </c:pt>
              </c:strCache>
            </c:strRef>
          </c:cat>
          <c:val>
            <c:numRef>
              <c:f>Лист1!$C$2:$C$4</c:f>
              <c:numCache>
                <c:formatCode>General</c:formatCode>
                <c:ptCount val="3"/>
              </c:numCache>
            </c:numRef>
          </c:val>
        </c:ser>
        <c:dLbls>
          <c:showLegendKey val="0"/>
          <c:showVal val="0"/>
          <c:showCatName val="0"/>
          <c:showSerName val="0"/>
          <c:showPercent val="0"/>
          <c:showBubbleSize val="0"/>
        </c:dLbls>
        <c:gapWidth val="150"/>
        <c:shape val="cylinder"/>
        <c:axId val="162757680"/>
        <c:axId val="162758072"/>
        <c:axId val="162531776"/>
      </c:bar3DChart>
      <c:catAx>
        <c:axId val="162757680"/>
        <c:scaling>
          <c:orientation val="minMax"/>
        </c:scaling>
        <c:delete val="0"/>
        <c:axPos val="b"/>
        <c:numFmt formatCode="General" sourceLinked="0"/>
        <c:majorTickMark val="out"/>
        <c:minorTickMark val="none"/>
        <c:tickLblPos val="nextTo"/>
        <c:txPr>
          <a:bodyPr/>
          <a:lstStyle/>
          <a:p>
            <a:pPr>
              <a:defRPr sz="1100" b="1" i="0" baseline="0">
                <a:solidFill>
                  <a:schemeClr val="tx1"/>
                </a:solidFill>
              </a:defRPr>
            </a:pPr>
            <a:endParaRPr lang="ru-RU"/>
          </a:p>
        </c:txPr>
        <c:crossAx val="162758072"/>
        <c:crosses val="autoZero"/>
        <c:auto val="1"/>
        <c:lblAlgn val="ctr"/>
        <c:lblOffset val="100"/>
        <c:noMultiLvlLbl val="0"/>
      </c:catAx>
      <c:valAx>
        <c:axId val="162758072"/>
        <c:scaling>
          <c:orientation val="minMax"/>
        </c:scaling>
        <c:delete val="0"/>
        <c:axPos val="l"/>
        <c:majorGridlines/>
        <c:numFmt formatCode="0%" sourceLinked="1"/>
        <c:majorTickMark val="out"/>
        <c:minorTickMark val="none"/>
        <c:tickLblPos val="nextTo"/>
        <c:crossAx val="162757680"/>
        <c:crosses val="autoZero"/>
        <c:crossBetween val="between"/>
      </c:valAx>
      <c:serAx>
        <c:axId val="162531776"/>
        <c:scaling>
          <c:orientation val="minMax"/>
        </c:scaling>
        <c:delete val="0"/>
        <c:axPos val="b"/>
        <c:majorTickMark val="out"/>
        <c:minorTickMark val="none"/>
        <c:tickLblPos val="nextTo"/>
        <c:crossAx val="162758072"/>
        <c:crosses val="autoZero"/>
      </c:serAx>
    </c:plotArea>
    <c:legend>
      <c:legendPos val="r"/>
      <c:legendEntry>
        <c:idx val="1"/>
        <c:delete val="1"/>
      </c:legendEntry>
      <c:overlay val="0"/>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83A1B5-4B33-4702-91CF-C1585201597D}" type="doc">
      <dgm:prSet loTypeId="urn:microsoft.com/office/officeart/2005/8/layout/radial1" loCatId="cycle" qsTypeId="urn:microsoft.com/office/officeart/2005/8/quickstyle/simple1" qsCatId="simple" csTypeId="urn:microsoft.com/office/officeart/2005/8/colors/accent4_4" csCatId="accent4" phldr="1"/>
      <dgm:spPr/>
      <dgm:t>
        <a:bodyPr/>
        <a:lstStyle/>
        <a:p>
          <a:endParaRPr lang="ru-RU"/>
        </a:p>
      </dgm:t>
    </dgm:pt>
    <dgm:pt modelId="{E10BC60E-A490-42A8-A4FE-56F57D01B532}">
      <dgm:prSet phldrT="[Текст]" custT="1"/>
      <dgm:spPr/>
      <dgm:t>
        <a:bodyPr/>
        <a:lstStyle/>
        <a:p>
          <a:r>
            <a:rPr lang="ru-RU" sz="1600" b="1" dirty="0" smtClean="0">
              <a:latin typeface="Times New Roman" pitchFamily="18" charset="0"/>
              <a:cs typeface="Times New Roman" pitchFamily="18" charset="0"/>
            </a:rPr>
            <a:t>«ГРАМОТНО ЧИТАТЬ»</a:t>
          </a:r>
          <a:endParaRPr lang="ru-RU" sz="1600" b="1" dirty="0">
            <a:latin typeface="Times New Roman" pitchFamily="18" charset="0"/>
            <a:cs typeface="Times New Roman" pitchFamily="18" charset="0"/>
          </a:endParaRPr>
        </a:p>
      </dgm:t>
    </dgm:pt>
    <dgm:pt modelId="{86CBA70C-2338-4E74-8A47-91FA7C34B265}" type="parTrans" cxnId="{1F0A3C4E-8D13-4D17-8946-82422B99B050}">
      <dgm:prSet/>
      <dgm:spPr/>
      <dgm:t>
        <a:bodyPr/>
        <a:lstStyle/>
        <a:p>
          <a:endParaRPr lang="ru-RU"/>
        </a:p>
      </dgm:t>
    </dgm:pt>
    <dgm:pt modelId="{6C13F041-B1A9-4D58-9ABB-53AAE5858EA0}" type="sibTrans" cxnId="{1F0A3C4E-8D13-4D17-8946-82422B99B050}">
      <dgm:prSet/>
      <dgm:spPr/>
      <dgm:t>
        <a:bodyPr/>
        <a:lstStyle/>
        <a:p>
          <a:endParaRPr lang="ru-RU"/>
        </a:p>
      </dgm:t>
    </dgm:pt>
    <dgm:pt modelId="{01703E55-12D0-4C29-B775-2C2E44DD5850}">
      <dgm:prSet phldrT="[Текст]" custT="1"/>
      <dgm:spPr/>
      <dgm:t>
        <a:bodyPr/>
        <a:lstStyle/>
        <a:p>
          <a:r>
            <a:rPr lang="ru-RU" sz="1400" b="1" smtClean="0">
              <a:latin typeface="Times New Roman" pitchFamily="18" charset="0"/>
              <a:cs typeface="Times New Roman" pitchFamily="18" charset="0"/>
            </a:rPr>
            <a:t>Понимать тексты</a:t>
          </a:r>
          <a:endParaRPr lang="ru-RU" sz="1400" dirty="0"/>
        </a:p>
      </dgm:t>
    </dgm:pt>
    <dgm:pt modelId="{58196D00-6C69-4FF7-8EC1-E6237747DD68}" type="parTrans" cxnId="{9C812EDB-21B1-4FFD-8F96-BA806FE90086}">
      <dgm:prSet/>
      <dgm:spPr/>
      <dgm:t>
        <a:bodyPr/>
        <a:lstStyle/>
        <a:p>
          <a:endParaRPr lang="ru-RU"/>
        </a:p>
      </dgm:t>
    </dgm:pt>
    <dgm:pt modelId="{131F9FA0-4EFB-49B4-9143-9B8015F9844D}" type="sibTrans" cxnId="{9C812EDB-21B1-4FFD-8F96-BA806FE90086}">
      <dgm:prSet/>
      <dgm:spPr/>
      <dgm:t>
        <a:bodyPr/>
        <a:lstStyle/>
        <a:p>
          <a:endParaRPr lang="ru-RU"/>
        </a:p>
      </dgm:t>
    </dgm:pt>
    <dgm:pt modelId="{D7156E02-F525-4CD2-B358-176CE8BE24E1}">
      <dgm:prSet phldrT="[Текст]" custT="1"/>
      <dgm:spPr/>
      <dgm:t>
        <a:bodyPr/>
        <a:lstStyle/>
        <a:p>
          <a:pPr>
            <a:lnSpc>
              <a:spcPct val="100000"/>
            </a:lnSpc>
            <a:spcAft>
              <a:spcPts val="0"/>
            </a:spcAft>
          </a:pPr>
          <a:r>
            <a:rPr lang="ru-RU" sz="1400" b="1" smtClean="0">
              <a:latin typeface="Times New Roman" pitchFamily="18" charset="0"/>
              <a:cs typeface="Times New Roman" pitchFamily="18" charset="0"/>
            </a:rPr>
            <a:t>Оценивать </a:t>
          </a:r>
        </a:p>
        <a:p>
          <a:pPr>
            <a:lnSpc>
              <a:spcPct val="100000"/>
            </a:lnSpc>
            <a:spcAft>
              <a:spcPts val="0"/>
            </a:spcAft>
          </a:pPr>
          <a:r>
            <a:rPr lang="ru-RU" sz="1400" b="1" smtClean="0">
              <a:latin typeface="Times New Roman" pitchFamily="18" charset="0"/>
              <a:cs typeface="Times New Roman" pitchFamily="18" charset="0"/>
            </a:rPr>
            <a:t>смысл и значение текста</a:t>
          </a:r>
          <a:endParaRPr lang="ru-RU" sz="1400" dirty="0"/>
        </a:p>
      </dgm:t>
    </dgm:pt>
    <dgm:pt modelId="{D9560A3F-1574-4023-9C96-4657E1209596}" type="parTrans" cxnId="{75FD559F-0FC6-4862-9171-86700A371868}">
      <dgm:prSet/>
      <dgm:spPr/>
      <dgm:t>
        <a:bodyPr/>
        <a:lstStyle/>
        <a:p>
          <a:endParaRPr lang="ru-RU"/>
        </a:p>
      </dgm:t>
    </dgm:pt>
    <dgm:pt modelId="{682A724A-C6FE-44CB-ABC4-402045253527}" type="sibTrans" cxnId="{75FD559F-0FC6-4862-9171-86700A371868}">
      <dgm:prSet/>
      <dgm:spPr/>
      <dgm:t>
        <a:bodyPr/>
        <a:lstStyle/>
        <a:p>
          <a:endParaRPr lang="ru-RU"/>
        </a:p>
      </dgm:t>
    </dgm:pt>
    <dgm:pt modelId="{2DBFC3C2-EF47-4D58-AC94-8B75D7FA501F}">
      <dgm:prSet phldrT="[Текст]" custT="1"/>
      <dgm:spPr/>
      <dgm:t>
        <a:bodyPr/>
        <a:lstStyle/>
        <a:p>
          <a:pPr>
            <a:lnSpc>
              <a:spcPct val="100000"/>
            </a:lnSpc>
            <a:spcAft>
              <a:spcPts val="0"/>
            </a:spcAft>
          </a:pPr>
          <a:r>
            <a:rPr lang="ru-RU" sz="1400" b="1" smtClean="0">
              <a:latin typeface="Times New Roman" pitchFamily="18" charset="0"/>
              <a:cs typeface="Times New Roman" pitchFamily="18" charset="0"/>
            </a:rPr>
            <a:t>Излагать свои </a:t>
          </a:r>
        </a:p>
        <a:p>
          <a:pPr>
            <a:lnSpc>
              <a:spcPct val="100000"/>
            </a:lnSpc>
            <a:spcAft>
              <a:spcPts val="0"/>
            </a:spcAft>
          </a:pPr>
          <a:r>
            <a:rPr lang="ru-RU" sz="1400" b="1" smtClean="0">
              <a:latin typeface="Times New Roman" pitchFamily="18" charset="0"/>
              <a:cs typeface="Times New Roman" pitchFamily="18" charset="0"/>
            </a:rPr>
            <a:t>мысли о прочитанном</a:t>
          </a:r>
          <a:endParaRPr lang="ru-RU" sz="1400" dirty="0"/>
        </a:p>
      </dgm:t>
    </dgm:pt>
    <dgm:pt modelId="{8A2C12A5-9579-46E3-B3A0-2DF31D9DE99E}" type="parTrans" cxnId="{AEB7309D-69E4-49BB-8A19-39E7247BDF39}">
      <dgm:prSet/>
      <dgm:spPr/>
      <dgm:t>
        <a:bodyPr/>
        <a:lstStyle/>
        <a:p>
          <a:endParaRPr lang="ru-RU"/>
        </a:p>
      </dgm:t>
    </dgm:pt>
    <dgm:pt modelId="{8352E405-C409-4026-A941-C67ADDED7E9B}" type="sibTrans" cxnId="{AEB7309D-69E4-49BB-8A19-39E7247BDF39}">
      <dgm:prSet/>
      <dgm:spPr/>
      <dgm:t>
        <a:bodyPr/>
        <a:lstStyle/>
        <a:p>
          <a:endParaRPr lang="ru-RU"/>
        </a:p>
      </dgm:t>
    </dgm:pt>
    <dgm:pt modelId="{28C1A239-4678-4EAC-B7BC-9C235CDFD954}">
      <dgm:prSet phldrT="[Текст]" custT="1"/>
      <dgm:spPr/>
      <dgm:t>
        <a:bodyPr/>
        <a:lstStyle/>
        <a:p>
          <a:r>
            <a:rPr lang="ru-RU" sz="1400" b="1" smtClean="0">
              <a:latin typeface="Times New Roman" pitchFamily="18" charset="0"/>
              <a:cs typeface="Times New Roman" pitchFamily="18" charset="0"/>
            </a:rPr>
            <a:t>Уметь понимать различные формы представления информации</a:t>
          </a:r>
          <a:endParaRPr lang="ru-RU" sz="1400" b="1" dirty="0">
            <a:latin typeface="Times New Roman" pitchFamily="18" charset="0"/>
            <a:cs typeface="Times New Roman" pitchFamily="18" charset="0"/>
          </a:endParaRPr>
        </a:p>
      </dgm:t>
    </dgm:pt>
    <dgm:pt modelId="{00A0950E-5073-40C2-A5D9-8EA19665A20B}" type="parTrans" cxnId="{DBAE0C65-3096-4A1F-AFF6-07FFD368090A}">
      <dgm:prSet/>
      <dgm:spPr/>
      <dgm:t>
        <a:bodyPr/>
        <a:lstStyle/>
        <a:p>
          <a:endParaRPr lang="ru-RU"/>
        </a:p>
      </dgm:t>
    </dgm:pt>
    <dgm:pt modelId="{78DDE8EC-068B-4FC0-9C87-3416EE169A40}" type="sibTrans" cxnId="{DBAE0C65-3096-4A1F-AFF6-07FFD368090A}">
      <dgm:prSet/>
      <dgm:spPr/>
      <dgm:t>
        <a:bodyPr/>
        <a:lstStyle/>
        <a:p>
          <a:endParaRPr lang="ru-RU"/>
        </a:p>
      </dgm:t>
    </dgm:pt>
    <dgm:pt modelId="{267759F3-6E0B-4C7B-BA03-AB7AE2FA2501}">
      <dgm:prSet phldrT="[Текст]" custT="1"/>
      <dgm:spPr/>
      <dgm:t>
        <a:bodyPr/>
        <a:lstStyle/>
        <a:p>
          <a:pPr>
            <a:lnSpc>
              <a:spcPct val="100000"/>
            </a:lnSpc>
            <a:spcAft>
              <a:spcPts val="0"/>
            </a:spcAft>
          </a:pPr>
          <a:r>
            <a:rPr lang="ru-RU" sz="1400" b="1" smtClean="0">
              <a:latin typeface="Times New Roman" pitchFamily="18" charset="0"/>
              <a:cs typeface="Times New Roman" pitchFamily="18" charset="0"/>
            </a:rPr>
            <a:t>Размышлять </a:t>
          </a:r>
        </a:p>
        <a:p>
          <a:pPr>
            <a:lnSpc>
              <a:spcPct val="100000"/>
            </a:lnSpc>
            <a:spcAft>
              <a:spcPts val="0"/>
            </a:spcAft>
          </a:pPr>
          <a:r>
            <a:rPr lang="ru-RU" sz="1400" b="1" smtClean="0">
              <a:latin typeface="Times New Roman" pitchFamily="18" charset="0"/>
              <a:cs typeface="Times New Roman" pitchFamily="18" charset="0"/>
            </a:rPr>
            <a:t>над содержанием текста</a:t>
          </a:r>
          <a:endParaRPr lang="ru-RU" sz="1400" b="1" dirty="0"/>
        </a:p>
      </dgm:t>
    </dgm:pt>
    <dgm:pt modelId="{F4DBB6EF-24D9-4055-BD35-CA2CD46EF1D8}" type="parTrans" cxnId="{EE3DE4B4-EAB4-443A-B09E-E8AD4BA7169E}">
      <dgm:prSet/>
      <dgm:spPr/>
      <dgm:t>
        <a:bodyPr/>
        <a:lstStyle/>
        <a:p>
          <a:endParaRPr lang="ru-RU"/>
        </a:p>
      </dgm:t>
    </dgm:pt>
    <dgm:pt modelId="{AEF6341A-8DA6-4FF2-9C31-235D3431D607}" type="sibTrans" cxnId="{EE3DE4B4-EAB4-443A-B09E-E8AD4BA7169E}">
      <dgm:prSet/>
      <dgm:spPr/>
      <dgm:t>
        <a:bodyPr/>
        <a:lstStyle/>
        <a:p>
          <a:endParaRPr lang="ru-RU"/>
        </a:p>
      </dgm:t>
    </dgm:pt>
    <dgm:pt modelId="{FF1107D9-4876-467A-8861-D7F92C22B0BF}" type="pres">
      <dgm:prSet presAssocID="{E983A1B5-4B33-4702-91CF-C1585201597D}" presName="cycle" presStyleCnt="0">
        <dgm:presLayoutVars>
          <dgm:chMax val="1"/>
          <dgm:dir/>
          <dgm:animLvl val="ctr"/>
          <dgm:resizeHandles val="exact"/>
        </dgm:presLayoutVars>
      </dgm:prSet>
      <dgm:spPr/>
      <dgm:t>
        <a:bodyPr/>
        <a:lstStyle/>
        <a:p>
          <a:endParaRPr lang="ru-RU"/>
        </a:p>
      </dgm:t>
    </dgm:pt>
    <dgm:pt modelId="{C41874D9-C4E0-4760-A4ED-68C5E9BCCCE0}" type="pres">
      <dgm:prSet presAssocID="{E10BC60E-A490-42A8-A4FE-56F57D01B532}" presName="centerShape" presStyleLbl="node0" presStyleIdx="0" presStyleCnt="1" custScaleX="209145" custLinFactNeighborX="508"/>
      <dgm:spPr/>
      <dgm:t>
        <a:bodyPr/>
        <a:lstStyle/>
        <a:p>
          <a:endParaRPr lang="ru-RU"/>
        </a:p>
      </dgm:t>
    </dgm:pt>
    <dgm:pt modelId="{CB1123B2-D318-4704-9333-39673272B2EB}" type="pres">
      <dgm:prSet presAssocID="{58196D00-6C69-4FF7-8EC1-E6237747DD68}" presName="Name9" presStyleLbl="parChTrans1D2" presStyleIdx="0" presStyleCnt="5"/>
      <dgm:spPr/>
      <dgm:t>
        <a:bodyPr/>
        <a:lstStyle/>
        <a:p>
          <a:endParaRPr lang="ru-RU"/>
        </a:p>
      </dgm:t>
    </dgm:pt>
    <dgm:pt modelId="{3F794E1D-5E55-4F22-A34B-A6D0528D8AD3}" type="pres">
      <dgm:prSet presAssocID="{58196D00-6C69-4FF7-8EC1-E6237747DD68}" presName="connTx" presStyleLbl="parChTrans1D2" presStyleIdx="0" presStyleCnt="5"/>
      <dgm:spPr/>
      <dgm:t>
        <a:bodyPr/>
        <a:lstStyle/>
        <a:p>
          <a:endParaRPr lang="ru-RU"/>
        </a:p>
      </dgm:t>
    </dgm:pt>
    <dgm:pt modelId="{126FFB85-7EF2-4674-AECD-8217D0A42163}" type="pres">
      <dgm:prSet presAssocID="{01703E55-12D0-4C29-B775-2C2E44DD5850}" presName="node" presStyleLbl="node1" presStyleIdx="0" presStyleCnt="5" custScaleY="54554" custLinFactX="-14557" custLinFactNeighborX="-100000" custLinFactNeighborY="-6095" custRadScaleRad="117691" custRadScaleInc="-302203">
        <dgm:presLayoutVars>
          <dgm:bulletEnabled val="1"/>
        </dgm:presLayoutVars>
      </dgm:prSet>
      <dgm:spPr/>
      <dgm:t>
        <a:bodyPr/>
        <a:lstStyle/>
        <a:p>
          <a:endParaRPr lang="ru-RU"/>
        </a:p>
      </dgm:t>
    </dgm:pt>
    <dgm:pt modelId="{2ADE1ADE-3987-4711-942A-0514E9729867}" type="pres">
      <dgm:prSet presAssocID="{F4DBB6EF-24D9-4055-BD35-CA2CD46EF1D8}" presName="Name9" presStyleLbl="parChTrans1D2" presStyleIdx="1" presStyleCnt="5"/>
      <dgm:spPr/>
      <dgm:t>
        <a:bodyPr/>
        <a:lstStyle/>
        <a:p>
          <a:endParaRPr lang="ru-RU"/>
        </a:p>
      </dgm:t>
    </dgm:pt>
    <dgm:pt modelId="{BDE458DA-A755-4DB2-A82D-C1DD473F7C21}" type="pres">
      <dgm:prSet presAssocID="{F4DBB6EF-24D9-4055-BD35-CA2CD46EF1D8}" presName="connTx" presStyleLbl="parChTrans1D2" presStyleIdx="1" presStyleCnt="5"/>
      <dgm:spPr/>
      <dgm:t>
        <a:bodyPr/>
        <a:lstStyle/>
        <a:p>
          <a:endParaRPr lang="ru-RU"/>
        </a:p>
      </dgm:t>
    </dgm:pt>
    <dgm:pt modelId="{E50E9780-1636-421F-BE9A-1C36E8D87BFA}" type="pres">
      <dgm:prSet presAssocID="{267759F3-6E0B-4C7B-BA03-AB7AE2FA2501}" presName="node" presStyleLbl="node1" presStyleIdx="1" presStyleCnt="5" custScaleX="136070" custScaleY="71206" custRadScaleRad="101603" custRadScaleInc="-55176">
        <dgm:presLayoutVars>
          <dgm:bulletEnabled val="1"/>
        </dgm:presLayoutVars>
      </dgm:prSet>
      <dgm:spPr/>
      <dgm:t>
        <a:bodyPr/>
        <a:lstStyle/>
        <a:p>
          <a:endParaRPr lang="ru-RU"/>
        </a:p>
      </dgm:t>
    </dgm:pt>
    <dgm:pt modelId="{CB671F6F-811B-4224-A74B-27438EC14D91}" type="pres">
      <dgm:prSet presAssocID="{D9560A3F-1574-4023-9C96-4657E1209596}" presName="Name9" presStyleLbl="parChTrans1D2" presStyleIdx="2" presStyleCnt="5"/>
      <dgm:spPr/>
      <dgm:t>
        <a:bodyPr/>
        <a:lstStyle/>
        <a:p>
          <a:endParaRPr lang="ru-RU"/>
        </a:p>
      </dgm:t>
    </dgm:pt>
    <dgm:pt modelId="{F012EFE8-04D1-4548-94BB-90155187DC9A}" type="pres">
      <dgm:prSet presAssocID="{D9560A3F-1574-4023-9C96-4657E1209596}" presName="connTx" presStyleLbl="parChTrans1D2" presStyleIdx="2" presStyleCnt="5"/>
      <dgm:spPr/>
      <dgm:t>
        <a:bodyPr/>
        <a:lstStyle/>
        <a:p>
          <a:endParaRPr lang="ru-RU"/>
        </a:p>
      </dgm:t>
    </dgm:pt>
    <dgm:pt modelId="{F7B61189-7FFC-4E06-A3E2-C59EE83884AA}" type="pres">
      <dgm:prSet presAssocID="{D7156E02-F525-4CD2-B358-176CE8BE24E1}" presName="node" presStyleLbl="node1" presStyleIdx="2" presStyleCnt="5" custScaleX="132778" custScaleY="72305" custRadScaleRad="125694" custRadScaleInc="-82340">
        <dgm:presLayoutVars>
          <dgm:bulletEnabled val="1"/>
        </dgm:presLayoutVars>
      </dgm:prSet>
      <dgm:spPr/>
      <dgm:t>
        <a:bodyPr/>
        <a:lstStyle/>
        <a:p>
          <a:endParaRPr lang="ru-RU"/>
        </a:p>
      </dgm:t>
    </dgm:pt>
    <dgm:pt modelId="{C398EF07-375D-4B73-947F-32194F0AAA3A}" type="pres">
      <dgm:prSet presAssocID="{8A2C12A5-9579-46E3-B3A0-2DF31D9DE99E}" presName="Name9" presStyleLbl="parChTrans1D2" presStyleIdx="3" presStyleCnt="5"/>
      <dgm:spPr/>
      <dgm:t>
        <a:bodyPr/>
        <a:lstStyle/>
        <a:p>
          <a:endParaRPr lang="ru-RU"/>
        </a:p>
      </dgm:t>
    </dgm:pt>
    <dgm:pt modelId="{E1809993-4014-4080-99B5-68FF9FF110BC}" type="pres">
      <dgm:prSet presAssocID="{8A2C12A5-9579-46E3-B3A0-2DF31D9DE99E}" presName="connTx" presStyleLbl="parChTrans1D2" presStyleIdx="3" presStyleCnt="5"/>
      <dgm:spPr/>
      <dgm:t>
        <a:bodyPr/>
        <a:lstStyle/>
        <a:p>
          <a:endParaRPr lang="ru-RU"/>
        </a:p>
      </dgm:t>
    </dgm:pt>
    <dgm:pt modelId="{BFA962EF-DB37-4DC7-A4FD-2693ACBE5129}" type="pres">
      <dgm:prSet presAssocID="{2DBFC3C2-EF47-4D58-AC94-8B75D7FA501F}" presName="node" presStyleLbl="node1" presStyleIdx="3" presStyleCnt="5" custScaleX="124031" custScaleY="68366" custRadScaleRad="71668" custRadScaleInc="-102049">
        <dgm:presLayoutVars>
          <dgm:bulletEnabled val="1"/>
        </dgm:presLayoutVars>
      </dgm:prSet>
      <dgm:spPr/>
      <dgm:t>
        <a:bodyPr/>
        <a:lstStyle/>
        <a:p>
          <a:endParaRPr lang="ru-RU"/>
        </a:p>
      </dgm:t>
    </dgm:pt>
    <dgm:pt modelId="{29575524-AC58-413E-BE01-BD552A75CB8F}" type="pres">
      <dgm:prSet presAssocID="{00A0950E-5073-40C2-A5D9-8EA19665A20B}" presName="Name9" presStyleLbl="parChTrans1D2" presStyleIdx="4" presStyleCnt="5"/>
      <dgm:spPr/>
      <dgm:t>
        <a:bodyPr/>
        <a:lstStyle/>
        <a:p>
          <a:endParaRPr lang="ru-RU"/>
        </a:p>
      </dgm:t>
    </dgm:pt>
    <dgm:pt modelId="{B1D9D635-571A-4F02-9FA0-C80338661CF8}" type="pres">
      <dgm:prSet presAssocID="{00A0950E-5073-40C2-A5D9-8EA19665A20B}" presName="connTx" presStyleLbl="parChTrans1D2" presStyleIdx="4" presStyleCnt="5"/>
      <dgm:spPr/>
      <dgm:t>
        <a:bodyPr/>
        <a:lstStyle/>
        <a:p>
          <a:endParaRPr lang="ru-RU"/>
        </a:p>
      </dgm:t>
    </dgm:pt>
    <dgm:pt modelId="{0F22FB41-9297-4AF4-8A14-97415D10840B}" type="pres">
      <dgm:prSet presAssocID="{28C1A239-4678-4EAC-B7BC-9C235CDFD954}" presName="node" presStyleLbl="node1" presStyleIdx="4" presStyleCnt="5" custScaleX="138524" custScaleY="71221" custRadScaleRad="94832" custRadScaleInc="72307">
        <dgm:presLayoutVars>
          <dgm:bulletEnabled val="1"/>
        </dgm:presLayoutVars>
      </dgm:prSet>
      <dgm:spPr/>
      <dgm:t>
        <a:bodyPr/>
        <a:lstStyle/>
        <a:p>
          <a:endParaRPr lang="ru-RU"/>
        </a:p>
      </dgm:t>
    </dgm:pt>
  </dgm:ptLst>
  <dgm:cxnLst>
    <dgm:cxn modelId="{71761557-CEFB-46C9-885D-91F32DA964D8}" type="presOf" srcId="{8A2C12A5-9579-46E3-B3A0-2DF31D9DE99E}" destId="{E1809993-4014-4080-99B5-68FF9FF110BC}" srcOrd="1" destOrd="0" presId="urn:microsoft.com/office/officeart/2005/8/layout/radial1"/>
    <dgm:cxn modelId="{AEB7309D-69E4-49BB-8A19-39E7247BDF39}" srcId="{E10BC60E-A490-42A8-A4FE-56F57D01B532}" destId="{2DBFC3C2-EF47-4D58-AC94-8B75D7FA501F}" srcOrd="3" destOrd="0" parTransId="{8A2C12A5-9579-46E3-B3A0-2DF31D9DE99E}" sibTransId="{8352E405-C409-4026-A941-C67ADDED7E9B}"/>
    <dgm:cxn modelId="{CFD51DB3-659A-45BB-867F-4F08E66D0665}" type="presOf" srcId="{2DBFC3C2-EF47-4D58-AC94-8B75D7FA501F}" destId="{BFA962EF-DB37-4DC7-A4FD-2693ACBE5129}" srcOrd="0" destOrd="0" presId="urn:microsoft.com/office/officeart/2005/8/layout/radial1"/>
    <dgm:cxn modelId="{1F0A3C4E-8D13-4D17-8946-82422B99B050}" srcId="{E983A1B5-4B33-4702-91CF-C1585201597D}" destId="{E10BC60E-A490-42A8-A4FE-56F57D01B532}" srcOrd="0" destOrd="0" parTransId="{86CBA70C-2338-4E74-8A47-91FA7C34B265}" sibTransId="{6C13F041-B1A9-4D58-9ABB-53AAE5858EA0}"/>
    <dgm:cxn modelId="{DBAE0C65-3096-4A1F-AFF6-07FFD368090A}" srcId="{E10BC60E-A490-42A8-A4FE-56F57D01B532}" destId="{28C1A239-4678-4EAC-B7BC-9C235CDFD954}" srcOrd="4" destOrd="0" parTransId="{00A0950E-5073-40C2-A5D9-8EA19665A20B}" sibTransId="{78DDE8EC-068B-4FC0-9C87-3416EE169A40}"/>
    <dgm:cxn modelId="{32DD6C81-CC44-4D9C-B35C-16EC8CA17728}" type="presOf" srcId="{267759F3-6E0B-4C7B-BA03-AB7AE2FA2501}" destId="{E50E9780-1636-421F-BE9A-1C36E8D87BFA}" srcOrd="0" destOrd="0" presId="urn:microsoft.com/office/officeart/2005/8/layout/radial1"/>
    <dgm:cxn modelId="{C183093E-C3C8-481D-8507-CEC5E2BEC840}" type="presOf" srcId="{8A2C12A5-9579-46E3-B3A0-2DF31D9DE99E}" destId="{C398EF07-375D-4B73-947F-32194F0AAA3A}" srcOrd="0" destOrd="0" presId="urn:microsoft.com/office/officeart/2005/8/layout/radial1"/>
    <dgm:cxn modelId="{44A5C522-F1B0-4A13-8111-230FEB5920A2}" type="presOf" srcId="{D7156E02-F525-4CD2-B358-176CE8BE24E1}" destId="{F7B61189-7FFC-4E06-A3E2-C59EE83884AA}" srcOrd="0" destOrd="0" presId="urn:microsoft.com/office/officeart/2005/8/layout/radial1"/>
    <dgm:cxn modelId="{59D21DF5-A2EF-4B06-9CB7-02D99458BAA0}" type="presOf" srcId="{01703E55-12D0-4C29-B775-2C2E44DD5850}" destId="{126FFB85-7EF2-4674-AECD-8217D0A42163}" srcOrd="0" destOrd="0" presId="urn:microsoft.com/office/officeart/2005/8/layout/radial1"/>
    <dgm:cxn modelId="{1B6AA306-3DDA-41BB-9AB8-73B7A0B6EAF1}" type="presOf" srcId="{28C1A239-4678-4EAC-B7BC-9C235CDFD954}" destId="{0F22FB41-9297-4AF4-8A14-97415D10840B}" srcOrd="0" destOrd="0" presId="urn:microsoft.com/office/officeart/2005/8/layout/radial1"/>
    <dgm:cxn modelId="{06F2927B-EE18-432E-8764-D9A4F109BB18}" type="presOf" srcId="{D9560A3F-1574-4023-9C96-4657E1209596}" destId="{CB671F6F-811B-4224-A74B-27438EC14D91}" srcOrd="0" destOrd="0" presId="urn:microsoft.com/office/officeart/2005/8/layout/radial1"/>
    <dgm:cxn modelId="{75FD559F-0FC6-4862-9171-86700A371868}" srcId="{E10BC60E-A490-42A8-A4FE-56F57D01B532}" destId="{D7156E02-F525-4CD2-B358-176CE8BE24E1}" srcOrd="2" destOrd="0" parTransId="{D9560A3F-1574-4023-9C96-4657E1209596}" sibTransId="{682A724A-C6FE-44CB-ABC4-402045253527}"/>
    <dgm:cxn modelId="{2DA5439E-8FDE-449A-9E15-7BC66CB085C7}" type="presOf" srcId="{58196D00-6C69-4FF7-8EC1-E6237747DD68}" destId="{CB1123B2-D318-4704-9333-39673272B2EB}" srcOrd="0" destOrd="0" presId="urn:microsoft.com/office/officeart/2005/8/layout/radial1"/>
    <dgm:cxn modelId="{D9888D4F-5976-4747-BC78-751BF313CAD9}" type="presOf" srcId="{F4DBB6EF-24D9-4055-BD35-CA2CD46EF1D8}" destId="{2ADE1ADE-3987-4711-942A-0514E9729867}" srcOrd="0" destOrd="0" presId="urn:microsoft.com/office/officeart/2005/8/layout/radial1"/>
    <dgm:cxn modelId="{87B97990-B11C-478E-B796-4B4C8112D279}" type="presOf" srcId="{E10BC60E-A490-42A8-A4FE-56F57D01B532}" destId="{C41874D9-C4E0-4760-A4ED-68C5E9BCCCE0}" srcOrd="0" destOrd="0" presId="urn:microsoft.com/office/officeart/2005/8/layout/radial1"/>
    <dgm:cxn modelId="{8512D3CA-41A8-4056-985D-FE9BA1C61156}" type="presOf" srcId="{00A0950E-5073-40C2-A5D9-8EA19665A20B}" destId="{29575524-AC58-413E-BE01-BD552A75CB8F}" srcOrd="0" destOrd="0" presId="urn:microsoft.com/office/officeart/2005/8/layout/radial1"/>
    <dgm:cxn modelId="{01A8163D-9D74-4872-A27A-76849507EA0E}" type="presOf" srcId="{00A0950E-5073-40C2-A5D9-8EA19665A20B}" destId="{B1D9D635-571A-4F02-9FA0-C80338661CF8}" srcOrd="1" destOrd="0" presId="urn:microsoft.com/office/officeart/2005/8/layout/radial1"/>
    <dgm:cxn modelId="{6288869E-4723-42B8-A648-07ACBC3AC63B}" type="presOf" srcId="{58196D00-6C69-4FF7-8EC1-E6237747DD68}" destId="{3F794E1D-5E55-4F22-A34B-A6D0528D8AD3}" srcOrd="1" destOrd="0" presId="urn:microsoft.com/office/officeart/2005/8/layout/radial1"/>
    <dgm:cxn modelId="{10B9D08F-F955-4BD5-B1BB-CE69AC6456FB}" type="presOf" srcId="{E983A1B5-4B33-4702-91CF-C1585201597D}" destId="{FF1107D9-4876-467A-8861-D7F92C22B0BF}" srcOrd="0" destOrd="0" presId="urn:microsoft.com/office/officeart/2005/8/layout/radial1"/>
    <dgm:cxn modelId="{9C812EDB-21B1-4FFD-8F96-BA806FE90086}" srcId="{E10BC60E-A490-42A8-A4FE-56F57D01B532}" destId="{01703E55-12D0-4C29-B775-2C2E44DD5850}" srcOrd="0" destOrd="0" parTransId="{58196D00-6C69-4FF7-8EC1-E6237747DD68}" sibTransId="{131F9FA0-4EFB-49B4-9143-9B8015F9844D}"/>
    <dgm:cxn modelId="{01AA8D51-4F10-434F-B97A-852355ED8240}" type="presOf" srcId="{D9560A3F-1574-4023-9C96-4657E1209596}" destId="{F012EFE8-04D1-4548-94BB-90155187DC9A}" srcOrd="1" destOrd="0" presId="urn:microsoft.com/office/officeart/2005/8/layout/radial1"/>
    <dgm:cxn modelId="{EE3DE4B4-EAB4-443A-B09E-E8AD4BA7169E}" srcId="{E10BC60E-A490-42A8-A4FE-56F57D01B532}" destId="{267759F3-6E0B-4C7B-BA03-AB7AE2FA2501}" srcOrd="1" destOrd="0" parTransId="{F4DBB6EF-24D9-4055-BD35-CA2CD46EF1D8}" sibTransId="{AEF6341A-8DA6-4FF2-9C31-235D3431D607}"/>
    <dgm:cxn modelId="{F48C387F-F81B-4BFA-85E9-48E3A381AB1C}" type="presOf" srcId="{F4DBB6EF-24D9-4055-BD35-CA2CD46EF1D8}" destId="{BDE458DA-A755-4DB2-A82D-C1DD473F7C21}" srcOrd="1" destOrd="0" presId="urn:microsoft.com/office/officeart/2005/8/layout/radial1"/>
    <dgm:cxn modelId="{A7D0C820-CCBA-4156-A951-19DE8568CCF7}" type="presParOf" srcId="{FF1107D9-4876-467A-8861-D7F92C22B0BF}" destId="{C41874D9-C4E0-4760-A4ED-68C5E9BCCCE0}" srcOrd="0" destOrd="0" presId="urn:microsoft.com/office/officeart/2005/8/layout/radial1"/>
    <dgm:cxn modelId="{3DD64EA8-01C6-4258-9E07-0440C798BAC6}" type="presParOf" srcId="{FF1107D9-4876-467A-8861-D7F92C22B0BF}" destId="{CB1123B2-D318-4704-9333-39673272B2EB}" srcOrd="1" destOrd="0" presId="urn:microsoft.com/office/officeart/2005/8/layout/radial1"/>
    <dgm:cxn modelId="{A69C7269-FFC5-4403-91ED-DEEA807853DD}" type="presParOf" srcId="{CB1123B2-D318-4704-9333-39673272B2EB}" destId="{3F794E1D-5E55-4F22-A34B-A6D0528D8AD3}" srcOrd="0" destOrd="0" presId="urn:microsoft.com/office/officeart/2005/8/layout/radial1"/>
    <dgm:cxn modelId="{9E5C7995-534A-4B44-8097-CAA4691602A5}" type="presParOf" srcId="{FF1107D9-4876-467A-8861-D7F92C22B0BF}" destId="{126FFB85-7EF2-4674-AECD-8217D0A42163}" srcOrd="2" destOrd="0" presId="urn:microsoft.com/office/officeart/2005/8/layout/radial1"/>
    <dgm:cxn modelId="{568FD6B6-48A8-4196-9570-73BAC8839C30}" type="presParOf" srcId="{FF1107D9-4876-467A-8861-D7F92C22B0BF}" destId="{2ADE1ADE-3987-4711-942A-0514E9729867}" srcOrd="3" destOrd="0" presId="urn:microsoft.com/office/officeart/2005/8/layout/radial1"/>
    <dgm:cxn modelId="{1C5B975C-649E-481C-BBF3-1B915C0ED03C}" type="presParOf" srcId="{2ADE1ADE-3987-4711-942A-0514E9729867}" destId="{BDE458DA-A755-4DB2-A82D-C1DD473F7C21}" srcOrd="0" destOrd="0" presId="urn:microsoft.com/office/officeart/2005/8/layout/radial1"/>
    <dgm:cxn modelId="{E341E833-AF91-4AF4-B39F-617B00E33A7E}" type="presParOf" srcId="{FF1107D9-4876-467A-8861-D7F92C22B0BF}" destId="{E50E9780-1636-421F-BE9A-1C36E8D87BFA}" srcOrd="4" destOrd="0" presId="urn:microsoft.com/office/officeart/2005/8/layout/radial1"/>
    <dgm:cxn modelId="{2B8EED2E-E0DC-49EF-BB94-097D41301C74}" type="presParOf" srcId="{FF1107D9-4876-467A-8861-D7F92C22B0BF}" destId="{CB671F6F-811B-4224-A74B-27438EC14D91}" srcOrd="5" destOrd="0" presId="urn:microsoft.com/office/officeart/2005/8/layout/radial1"/>
    <dgm:cxn modelId="{FB75CE12-F407-464A-86A9-34C58202906D}" type="presParOf" srcId="{CB671F6F-811B-4224-A74B-27438EC14D91}" destId="{F012EFE8-04D1-4548-94BB-90155187DC9A}" srcOrd="0" destOrd="0" presId="urn:microsoft.com/office/officeart/2005/8/layout/radial1"/>
    <dgm:cxn modelId="{766D1FC4-273C-46F0-A140-72EC1C0A0A9A}" type="presParOf" srcId="{FF1107D9-4876-467A-8861-D7F92C22B0BF}" destId="{F7B61189-7FFC-4E06-A3E2-C59EE83884AA}" srcOrd="6" destOrd="0" presId="urn:microsoft.com/office/officeart/2005/8/layout/radial1"/>
    <dgm:cxn modelId="{04CEBAA5-655B-4B8A-92E8-28564DACA937}" type="presParOf" srcId="{FF1107D9-4876-467A-8861-D7F92C22B0BF}" destId="{C398EF07-375D-4B73-947F-32194F0AAA3A}" srcOrd="7" destOrd="0" presId="urn:microsoft.com/office/officeart/2005/8/layout/radial1"/>
    <dgm:cxn modelId="{D751043E-25E0-457F-A1A0-EFF59903A054}" type="presParOf" srcId="{C398EF07-375D-4B73-947F-32194F0AAA3A}" destId="{E1809993-4014-4080-99B5-68FF9FF110BC}" srcOrd="0" destOrd="0" presId="urn:microsoft.com/office/officeart/2005/8/layout/radial1"/>
    <dgm:cxn modelId="{0FCE8F42-F050-4D54-BBA2-D8F50DB876C8}" type="presParOf" srcId="{FF1107D9-4876-467A-8861-D7F92C22B0BF}" destId="{BFA962EF-DB37-4DC7-A4FD-2693ACBE5129}" srcOrd="8" destOrd="0" presId="urn:microsoft.com/office/officeart/2005/8/layout/radial1"/>
    <dgm:cxn modelId="{610E51E6-35BF-47BE-904A-4CB5704BADEE}" type="presParOf" srcId="{FF1107D9-4876-467A-8861-D7F92C22B0BF}" destId="{29575524-AC58-413E-BE01-BD552A75CB8F}" srcOrd="9" destOrd="0" presId="urn:microsoft.com/office/officeart/2005/8/layout/radial1"/>
    <dgm:cxn modelId="{BC3B6C9E-DC3F-49D0-B548-169CEC488E11}" type="presParOf" srcId="{29575524-AC58-413E-BE01-BD552A75CB8F}" destId="{B1D9D635-571A-4F02-9FA0-C80338661CF8}" srcOrd="0" destOrd="0" presId="urn:microsoft.com/office/officeart/2005/8/layout/radial1"/>
    <dgm:cxn modelId="{2011E1E6-CB7E-4CD5-B3B9-306D5E48DCD6}" type="presParOf" srcId="{FF1107D9-4876-467A-8861-D7F92C22B0BF}" destId="{0F22FB41-9297-4AF4-8A14-97415D10840B}"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DD2A43-A79E-4FF4-8D52-EAAE16AEE3E6}"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ru-RU"/>
        </a:p>
      </dgm:t>
    </dgm:pt>
    <dgm:pt modelId="{4CAD372D-95E8-4E7F-9862-BB6116B19F9C}">
      <dgm:prSet phldrT="[Текст]" custT="1"/>
      <dgm:spPr/>
      <dgm:t>
        <a:bodyPr/>
        <a:lstStyle/>
        <a:p>
          <a:r>
            <a:rPr lang="ru-RU" sz="1400" b="1" dirty="0" smtClean="0">
              <a:latin typeface="Times New Roman" pitchFamily="18" charset="0"/>
              <a:cs typeface="Times New Roman" pitchFamily="18" charset="0"/>
            </a:rPr>
            <a:t>Графики</a:t>
          </a:r>
          <a:endParaRPr lang="ru-RU" sz="1400" b="1" dirty="0">
            <a:latin typeface="Times New Roman" pitchFamily="18" charset="0"/>
            <a:cs typeface="Times New Roman" pitchFamily="18" charset="0"/>
          </a:endParaRPr>
        </a:p>
      </dgm:t>
    </dgm:pt>
    <dgm:pt modelId="{765D6CD7-B783-4637-923F-66CBDD8831A7}" type="parTrans" cxnId="{8B7921F9-E53B-4514-88C5-C041DA697E86}">
      <dgm:prSet/>
      <dgm:spPr/>
      <dgm:t>
        <a:bodyPr/>
        <a:lstStyle/>
        <a:p>
          <a:endParaRPr lang="ru-RU"/>
        </a:p>
      </dgm:t>
    </dgm:pt>
    <dgm:pt modelId="{1D266701-24F2-4228-A7AB-3E223287EBBC}" type="sibTrans" cxnId="{8B7921F9-E53B-4514-88C5-C041DA697E86}">
      <dgm:prSet/>
      <dgm:spPr/>
      <dgm:t>
        <a:bodyPr/>
        <a:lstStyle/>
        <a:p>
          <a:endParaRPr lang="ru-RU"/>
        </a:p>
      </dgm:t>
    </dgm:pt>
    <dgm:pt modelId="{81C65B2A-1FBC-48E8-BD08-55FAC05DDFAB}">
      <dgm:prSet phldrT="[Текст]" custT="1"/>
      <dgm:spPr/>
      <dgm:t>
        <a:bodyPr/>
        <a:lstStyle/>
        <a:p>
          <a:r>
            <a:rPr lang="ru-RU" sz="1400" b="1" dirty="0" smtClean="0">
              <a:latin typeface="Times New Roman" pitchFamily="18" charset="0"/>
              <a:cs typeface="Times New Roman" pitchFamily="18" charset="0"/>
            </a:rPr>
            <a:t>Диаграммы</a:t>
          </a:r>
          <a:endParaRPr lang="ru-RU" sz="1400" b="1" dirty="0">
            <a:latin typeface="Times New Roman" pitchFamily="18" charset="0"/>
            <a:cs typeface="Times New Roman" pitchFamily="18" charset="0"/>
          </a:endParaRPr>
        </a:p>
      </dgm:t>
    </dgm:pt>
    <dgm:pt modelId="{33970055-E3A7-4D9B-AFA8-46B1AF5F9628}" type="parTrans" cxnId="{CE3D2119-F57E-4760-84B2-20262C7E4970}">
      <dgm:prSet/>
      <dgm:spPr/>
      <dgm:t>
        <a:bodyPr/>
        <a:lstStyle/>
        <a:p>
          <a:endParaRPr lang="ru-RU"/>
        </a:p>
      </dgm:t>
    </dgm:pt>
    <dgm:pt modelId="{F65C45A3-31D2-4F22-8A6D-6BB891EE14D3}" type="sibTrans" cxnId="{CE3D2119-F57E-4760-84B2-20262C7E4970}">
      <dgm:prSet/>
      <dgm:spPr/>
      <dgm:t>
        <a:bodyPr/>
        <a:lstStyle/>
        <a:p>
          <a:endParaRPr lang="ru-RU"/>
        </a:p>
      </dgm:t>
    </dgm:pt>
    <dgm:pt modelId="{1F248F16-BF3C-46CA-BA4D-97AB249F25D3}">
      <dgm:prSet phldrT="[Текст]" custT="1"/>
      <dgm:spPr/>
      <dgm:t>
        <a:bodyPr/>
        <a:lstStyle/>
        <a:p>
          <a:r>
            <a:rPr lang="ru-RU" sz="1400" b="1" dirty="0" smtClean="0">
              <a:latin typeface="Times New Roman" pitchFamily="18" charset="0"/>
              <a:cs typeface="Times New Roman" pitchFamily="18" charset="0"/>
            </a:rPr>
            <a:t>Входные билеты</a:t>
          </a:r>
          <a:endParaRPr lang="ru-RU" sz="1400" b="1" dirty="0">
            <a:latin typeface="Times New Roman" pitchFamily="18" charset="0"/>
            <a:cs typeface="Times New Roman" pitchFamily="18" charset="0"/>
          </a:endParaRPr>
        </a:p>
      </dgm:t>
    </dgm:pt>
    <dgm:pt modelId="{C63E3F20-3E56-4EE8-81EE-43897EA7959A}" type="parTrans" cxnId="{9EC8F52C-BAF9-450B-9FE8-3106C97A1184}">
      <dgm:prSet/>
      <dgm:spPr/>
      <dgm:t>
        <a:bodyPr/>
        <a:lstStyle/>
        <a:p>
          <a:endParaRPr lang="ru-RU"/>
        </a:p>
      </dgm:t>
    </dgm:pt>
    <dgm:pt modelId="{8F636E65-625E-4729-A054-C2EFB4B61978}" type="sibTrans" cxnId="{9EC8F52C-BAF9-450B-9FE8-3106C97A1184}">
      <dgm:prSet/>
      <dgm:spPr/>
      <dgm:t>
        <a:bodyPr/>
        <a:lstStyle/>
        <a:p>
          <a:endParaRPr lang="ru-RU"/>
        </a:p>
      </dgm:t>
    </dgm:pt>
    <dgm:pt modelId="{C3B7F8E1-F93A-428B-A927-1374A340CBCD}">
      <dgm:prSet phldrT="[Текст]" custT="1"/>
      <dgm:spPr/>
      <dgm:t>
        <a:bodyPr/>
        <a:lstStyle/>
        <a:p>
          <a:r>
            <a:rPr lang="ru-RU" sz="1400" b="1" dirty="0" smtClean="0">
              <a:latin typeface="Times New Roman" pitchFamily="18" charset="0"/>
              <a:cs typeface="Times New Roman" pitchFamily="18" charset="0"/>
            </a:rPr>
            <a:t>Расписание движения транспорта</a:t>
          </a:r>
          <a:endParaRPr lang="ru-RU" sz="1400" b="1" dirty="0">
            <a:latin typeface="Times New Roman" pitchFamily="18" charset="0"/>
            <a:cs typeface="Times New Roman" pitchFamily="18" charset="0"/>
          </a:endParaRPr>
        </a:p>
      </dgm:t>
    </dgm:pt>
    <dgm:pt modelId="{BD76718F-B504-4D0C-B300-484709958B86}" type="parTrans" cxnId="{569403EC-7A18-4109-8E15-A583797DDC26}">
      <dgm:prSet/>
      <dgm:spPr/>
      <dgm:t>
        <a:bodyPr/>
        <a:lstStyle/>
        <a:p>
          <a:endParaRPr lang="ru-RU"/>
        </a:p>
      </dgm:t>
    </dgm:pt>
    <dgm:pt modelId="{F9521496-329A-4011-95C0-D8CCEAA59EDB}" type="sibTrans" cxnId="{569403EC-7A18-4109-8E15-A583797DDC26}">
      <dgm:prSet/>
      <dgm:spPr/>
      <dgm:t>
        <a:bodyPr/>
        <a:lstStyle/>
        <a:p>
          <a:endParaRPr lang="ru-RU"/>
        </a:p>
      </dgm:t>
    </dgm:pt>
    <dgm:pt modelId="{21237F86-5347-4AFB-8B71-194486F4DBCE}">
      <dgm:prSet phldrT="[Текст]" custT="1"/>
      <dgm:spPr/>
      <dgm:t>
        <a:bodyPr/>
        <a:lstStyle/>
        <a:p>
          <a:r>
            <a:rPr lang="ru-RU" sz="1400" b="1" dirty="0" smtClean="0">
              <a:latin typeface="Times New Roman" pitchFamily="18" charset="0"/>
              <a:cs typeface="Times New Roman" pitchFamily="18" charset="0"/>
            </a:rPr>
            <a:t>Карты сайтов</a:t>
          </a:r>
          <a:endParaRPr lang="ru-RU" sz="1400" b="1" dirty="0">
            <a:latin typeface="Times New Roman" pitchFamily="18" charset="0"/>
            <a:cs typeface="Times New Roman" pitchFamily="18" charset="0"/>
          </a:endParaRPr>
        </a:p>
      </dgm:t>
    </dgm:pt>
    <dgm:pt modelId="{EDDC6ECD-1A6C-4EDB-ADE4-DAEB09584A97}" type="parTrans" cxnId="{5E1D7504-5A4B-4F5E-A779-E56CAF3479DE}">
      <dgm:prSet/>
      <dgm:spPr/>
      <dgm:t>
        <a:bodyPr/>
        <a:lstStyle/>
        <a:p>
          <a:endParaRPr lang="ru-RU"/>
        </a:p>
      </dgm:t>
    </dgm:pt>
    <dgm:pt modelId="{C7653980-61A4-4AB8-895D-0FA0876CC728}" type="sibTrans" cxnId="{5E1D7504-5A4B-4F5E-A779-E56CAF3479DE}">
      <dgm:prSet/>
      <dgm:spPr/>
      <dgm:t>
        <a:bodyPr/>
        <a:lstStyle/>
        <a:p>
          <a:endParaRPr lang="ru-RU"/>
        </a:p>
      </dgm:t>
    </dgm:pt>
    <dgm:pt modelId="{D74911FE-DA7B-4743-9F10-C4BE509E72C3}">
      <dgm:prSet phldrT="[Текст]" custT="1"/>
      <dgm:spPr/>
      <dgm:t>
        <a:bodyPr/>
        <a:lstStyle/>
        <a:p>
          <a:r>
            <a:rPr lang="ru-RU" sz="1400" b="1" dirty="0" smtClean="0">
              <a:latin typeface="Times New Roman" pitchFamily="18" charset="0"/>
              <a:cs typeface="Times New Roman" pitchFamily="18" charset="0"/>
            </a:rPr>
            <a:t>Схемы</a:t>
          </a:r>
          <a:endParaRPr lang="ru-RU" sz="1400" b="1" dirty="0">
            <a:latin typeface="Times New Roman" pitchFamily="18" charset="0"/>
            <a:cs typeface="Times New Roman" pitchFamily="18" charset="0"/>
          </a:endParaRPr>
        </a:p>
      </dgm:t>
    </dgm:pt>
    <dgm:pt modelId="{0607F0B0-8686-4E94-BB65-C7742C39C0E8}" type="parTrans" cxnId="{3120D009-B8CE-4D55-B753-4ABE958375A9}">
      <dgm:prSet/>
      <dgm:spPr/>
      <dgm:t>
        <a:bodyPr/>
        <a:lstStyle/>
        <a:p>
          <a:endParaRPr lang="ru-RU"/>
        </a:p>
      </dgm:t>
    </dgm:pt>
    <dgm:pt modelId="{92D4C9B4-7FAA-47C5-B54C-C1A2D6056A5C}" type="sibTrans" cxnId="{3120D009-B8CE-4D55-B753-4ABE958375A9}">
      <dgm:prSet/>
      <dgm:spPr/>
      <dgm:t>
        <a:bodyPr/>
        <a:lstStyle/>
        <a:p>
          <a:endParaRPr lang="ru-RU"/>
        </a:p>
      </dgm:t>
    </dgm:pt>
    <dgm:pt modelId="{65F0405E-D3F9-4536-A1CF-D7EBD4FFCD04}">
      <dgm:prSet phldrT="[Текст]" custT="1"/>
      <dgm:spPr/>
      <dgm:t>
        <a:bodyPr/>
        <a:lstStyle/>
        <a:p>
          <a:r>
            <a:rPr lang="ru-RU" sz="1400" b="1" dirty="0" smtClean="0">
              <a:latin typeface="Times New Roman" pitchFamily="18" charset="0"/>
              <a:cs typeface="Times New Roman" pitchFamily="18" charset="0"/>
            </a:rPr>
            <a:t>Таблицы</a:t>
          </a:r>
          <a:endParaRPr lang="ru-RU" sz="1400" b="1" dirty="0">
            <a:latin typeface="Times New Roman" pitchFamily="18" charset="0"/>
            <a:cs typeface="Times New Roman" pitchFamily="18" charset="0"/>
          </a:endParaRPr>
        </a:p>
      </dgm:t>
    </dgm:pt>
    <dgm:pt modelId="{70DABFA5-D554-4E5E-B7D6-A9795164D4AE}" type="parTrans" cxnId="{859237CC-2081-4B66-A6AD-3149A774CD77}">
      <dgm:prSet/>
      <dgm:spPr/>
      <dgm:t>
        <a:bodyPr/>
        <a:lstStyle/>
        <a:p>
          <a:endParaRPr lang="ru-RU"/>
        </a:p>
      </dgm:t>
    </dgm:pt>
    <dgm:pt modelId="{1ACE204C-76F0-45BF-9019-DE1222321B67}" type="sibTrans" cxnId="{859237CC-2081-4B66-A6AD-3149A774CD77}">
      <dgm:prSet/>
      <dgm:spPr/>
      <dgm:t>
        <a:bodyPr/>
        <a:lstStyle/>
        <a:p>
          <a:endParaRPr lang="ru-RU"/>
        </a:p>
      </dgm:t>
    </dgm:pt>
    <dgm:pt modelId="{51127EC2-76ED-4D41-BB9E-EC7750D8ABDA}">
      <dgm:prSet phldrT="[Текст]" custT="1"/>
      <dgm:spPr/>
      <dgm:t>
        <a:bodyPr/>
        <a:lstStyle/>
        <a:p>
          <a:r>
            <a:rPr lang="ru-RU" sz="1400" b="1" dirty="0" smtClean="0">
              <a:latin typeface="Times New Roman" pitchFamily="18" charset="0"/>
              <a:cs typeface="Times New Roman" pitchFamily="18" charset="0"/>
            </a:rPr>
            <a:t>Географические карты и карты местности</a:t>
          </a:r>
          <a:endParaRPr lang="ru-RU" sz="1400" b="1" dirty="0">
            <a:latin typeface="Times New Roman" pitchFamily="18" charset="0"/>
            <a:cs typeface="Times New Roman" pitchFamily="18" charset="0"/>
          </a:endParaRPr>
        </a:p>
      </dgm:t>
    </dgm:pt>
    <dgm:pt modelId="{BC1B131F-F33B-48CB-A95A-26D457A4130E}" type="parTrans" cxnId="{B86524B2-3885-47F0-91BE-50862F838974}">
      <dgm:prSet/>
      <dgm:spPr/>
      <dgm:t>
        <a:bodyPr/>
        <a:lstStyle/>
        <a:p>
          <a:endParaRPr lang="ru-RU"/>
        </a:p>
      </dgm:t>
    </dgm:pt>
    <dgm:pt modelId="{9389C5ED-6846-4FEE-893E-84EC8E6BFD98}" type="sibTrans" cxnId="{B86524B2-3885-47F0-91BE-50862F838974}">
      <dgm:prSet/>
      <dgm:spPr/>
      <dgm:t>
        <a:bodyPr/>
        <a:lstStyle/>
        <a:p>
          <a:endParaRPr lang="ru-RU"/>
        </a:p>
      </dgm:t>
    </dgm:pt>
    <dgm:pt modelId="{87C2EBF9-58F3-4EB8-9D5C-84184CA2E1A5}">
      <dgm:prSet phldrT="[Текст]" custT="1"/>
      <dgm:spPr/>
      <dgm:t>
        <a:bodyPr/>
        <a:lstStyle/>
        <a:p>
          <a:r>
            <a:rPr lang="ru-RU" sz="1400" b="1" dirty="0" smtClean="0">
              <a:latin typeface="Times New Roman" pitchFamily="18" charset="0"/>
              <a:cs typeface="Times New Roman" pitchFamily="18" charset="0"/>
            </a:rPr>
            <a:t>План помещения, местности, сооружения</a:t>
          </a:r>
          <a:endParaRPr lang="ru-RU" sz="1400" b="1" dirty="0">
            <a:latin typeface="Times New Roman" pitchFamily="18" charset="0"/>
            <a:cs typeface="Times New Roman" pitchFamily="18" charset="0"/>
          </a:endParaRPr>
        </a:p>
      </dgm:t>
    </dgm:pt>
    <dgm:pt modelId="{8E12B4E4-E1CA-42D8-AEED-E741595D8950}" type="parTrans" cxnId="{2AC5A0C6-CADA-49F4-99CF-15338AA02047}">
      <dgm:prSet/>
      <dgm:spPr/>
      <dgm:t>
        <a:bodyPr/>
        <a:lstStyle/>
        <a:p>
          <a:endParaRPr lang="ru-RU"/>
        </a:p>
      </dgm:t>
    </dgm:pt>
    <dgm:pt modelId="{A1740ABF-8781-4C70-93F1-3AA1F56700BF}" type="sibTrans" cxnId="{2AC5A0C6-CADA-49F4-99CF-15338AA02047}">
      <dgm:prSet/>
      <dgm:spPr/>
      <dgm:t>
        <a:bodyPr/>
        <a:lstStyle/>
        <a:p>
          <a:endParaRPr lang="ru-RU"/>
        </a:p>
      </dgm:t>
    </dgm:pt>
    <dgm:pt modelId="{17322D5C-A634-4C6F-B5FA-CDC3B09B204A}" type="pres">
      <dgm:prSet presAssocID="{D5DD2A43-A79E-4FF4-8D52-EAAE16AEE3E6}" presName="cycle" presStyleCnt="0">
        <dgm:presLayoutVars>
          <dgm:dir/>
          <dgm:resizeHandles val="exact"/>
        </dgm:presLayoutVars>
      </dgm:prSet>
      <dgm:spPr/>
      <dgm:t>
        <a:bodyPr/>
        <a:lstStyle/>
        <a:p>
          <a:endParaRPr lang="ru-RU"/>
        </a:p>
      </dgm:t>
    </dgm:pt>
    <dgm:pt modelId="{3704672F-D7FA-4395-8303-C507D24B0FA8}" type="pres">
      <dgm:prSet presAssocID="{4CAD372D-95E8-4E7F-9862-BB6116B19F9C}" presName="node" presStyleLbl="node1" presStyleIdx="0" presStyleCnt="9" custScaleX="136291" custRadScaleRad="83454" custRadScaleInc="-15125">
        <dgm:presLayoutVars>
          <dgm:bulletEnabled val="1"/>
        </dgm:presLayoutVars>
      </dgm:prSet>
      <dgm:spPr/>
      <dgm:t>
        <a:bodyPr/>
        <a:lstStyle/>
        <a:p>
          <a:endParaRPr lang="ru-RU"/>
        </a:p>
      </dgm:t>
    </dgm:pt>
    <dgm:pt modelId="{3CDA5726-E2B1-45DF-B5D9-C11F803A9712}" type="pres">
      <dgm:prSet presAssocID="{4CAD372D-95E8-4E7F-9862-BB6116B19F9C}" presName="spNode" presStyleCnt="0"/>
      <dgm:spPr/>
      <dgm:t>
        <a:bodyPr/>
        <a:lstStyle/>
        <a:p>
          <a:endParaRPr lang="ru-RU"/>
        </a:p>
      </dgm:t>
    </dgm:pt>
    <dgm:pt modelId="{6258F759-B3E6-4969-BEAF-C1D97E55728E}" type="pres">
      <dgm:prSet presAssocID="{1D266701-24F2-4228-A7AB-3E223287EBBC}" presName="sibTrans" presStyleLbl="sibTrans1D1" presStyleIdx="0" presStyleCnt="9"/>
      <dgm:spPr/>
      <dgm:t>
        <a:bodyPr/>
        <a:lstStyle/>
        <a:p>
          <a:endParaRPr lang="ru-RU"/>
        </a:p>
      </dgm:t>
    </dgm:pt>
    <dgm:pt modelId="{8357D348-97B5-4BA8-AE75-03E4F71337F0}" type="pres">
      <dgm:prSet presAssocID="{81C65B2A-1FBC-48E8-BD08-55FAC05DDFAB}" presName="node" presStyleLbl="node1" presStyleIdx="1" presStyleCnt="9" custScaleX="165940" custRadScaleRad="101457" custRadScaleInc="134090">
        <dgm:presLayoutVars>
          <dgm:bulletEnabled val="1"/>
        </dgm:presLayoutVars>
      </dgm:prSet>
      <dgm:spPr/>
      <dgm:t>
        <a:bodyPr/>
        <a:lstStyle/>
        <a:p>
          <a:endParaRPr lang="ru-RU"/>
        </a:p>
      </dgm:t>
    </dgm:pt>
    <dgm:pt modelId="{C77A9489-CD0F-45CD-B353-72F7219897A8}" type="pres">
      <dgm:prSet presAssocID="{81C65B2A-1FBC-48E8-BD08-55FAC05DDFAB}" presName="spNode" presStyleCnt="0"/>
      <dgm:spPr/>
      <dgm:t>
        <a:bodyPr/>
        <a:lstStyle/>
        <a:p>
          <a:endParaRPr lang="ru-RU"/>
        </a:p>
      </dgm:t>
    </dgm:pt>
    <dgm:pt modelId="{F2B4A18C-D539-470C-98AE-A1B855A1DD33}" type="pres">
      <dgm:prSet presAssocID="{F65C45A3-31D2-4F22-8A6D-6BB891EE14D3}" presName="sibTrans" presStyleLbl="sibTrans1D1" presStyleIdx="1" presStyleCnt="9"/>
      <dgm:spPr/>
      <dgm:t>
        <a:bodyPr/>
        <a:lstStyle/>
        <a:p>
          <a:endParaRPr lang="ru-RU"/>
        </a:p>
      </dgm:t>
    </dgm:pt>
    <dgm:pt modelId="{45B4BBDC-BFF8-44D3-A736-AC250EB1F510}" type="pres">
      <dgm:prSet presAssocID="{D74911FE-DA7B-4743-9F10-C4BE509E72C3}" presName="node" presStyleLbl="node1" presStyleIdx="2" presStyleCnt="9" custRadScaleRad="112012" custRadScaleInc="81498">
        <dgm:presLayoutVars>
          <dgm:bulletEnabled val="1"/>
        </dgm:presLayoutVars>
      </dgm:prSet>
      <dgm:spPr/>
      <dgm:t>
        <a:bodyPr/>
        <a:lstStyle/>
        <a:p>
          <a:endParaRPr lang="ru-RU"/>
        </a:p>
      </dgm:t>
    </dgm:pt>
    <dgm:pt modelId="{1BADB15B-77DB-4570-BD03-A1A1C2474964}" type="pres">
      <dgm:prSet presAssocID="{D74911FE-DA7B-4743-9F10-C4BE509E72C3}" presName="spNode" presStyleCnt="0"/>
      <dgm:spPr/>
      <dgm:t>
        <a:bodyPr/>
        <a:lstStyle/>
        <a:p>
          <a:endParaRPr lang="ru-RU"/>
        </a:p>
      </dgm:t>
    </dgm:pt>
    <dgm:pt modelId="{9A546E41-52ED-4655-894E-4B5EF8583FC9}" type="pres">
      <dgm:prSet presAssocID="{92D4C9B4-7FAA-47C5-B54C-C1A2D6056A5C}" presName="sibTrans" presStyleLbl="sibTrans1D1" presStyleIdx="2" presStyleCnt="9"/>
      <dgm:spPr/>
      <dgm:t>
        <a:bodyPr/>
        <a:lstStyle/>
        <a:p>
          <a:endParaRPr lang="ru-RU"/>
        </a:p>
      </dgm:t>
    </dgm:pt>
    <dgm:pt modelId="{9F4D3565-BD24-464D-AE75-F3BFE77B86D0}" type="pres">
      <dgm:prSet presAssocID="{65F0405E-D3F9-4536-A1CF-D7EBD4FFCD04}" presName="node" presStyleLbl="node1" presStyleIdx="3" presStyleCnt="9" custScaleX="132402" custRadScaleRad="112668" custRadScaleInc="-37595">
        <dgm:presLayoutVars>
          <dgm:bulletEnabled val="1"/>
        </dgm:presLayoutVars>
      </dgm:prSet>
      <dgm:spPr/>
      <dgm:t>
        <a:bodyPr/>
        <a:lstStyle/>
        <a:p>
          <a:endParaRPr lang="ru-RU"/>
        </a:p>
      </dgm:t>
    </dgm:pt>
    <dgm:pt modelId="{9C97E993-B203-495E-9905-BCA6226FEF48}" type="pres">
      <dgm:prSet presAssocID="{65F0405E-D3F9-4536-A1CF-D7EBD4FFCD04}" presName="spNode" presStyleCnt="0"/>
      <dgm:spPr/>
      <dgm:t>
        <a:bodyPr/>
        <a:lstStyle/>
        <a:p>
          <a:endParaRPr lang="ru-RU"/>
        </a:p>
      </dgm:t>
    </dgm:pt>
    <dgm:pt modelId="{841552B4-E5D8-4C61-8CDC-646267D21B2A}" type="pres">
      <dgm:prSet presAssocID="{1ACE204C-76F0-45BF-9019-DE1222321B67}" presName="sibTrans" presStyleLbl="sibTrans1D1" presStyleIdx="3" presStyleCnt="9"/>
      <dgm:spPr/>
      <dgm:t>
        <a:bodyPr/>
        <a:lstStyle/>
        <a:p>
          <a:endParaRPr lang="ru-RU"/>
        </a:p>
      </dgm:t>
    </dgm:pt>
    <dgm:pt modelId="{776EF845-B64A-4FBF-9A5E-3E736748B2D2}" type="pres">
      <dgm:prSet presAssocID="{51127EC2-76ED-4D41-BB9E-EC7750D8ABDA}" presName="node" presStyleLbl="node1" presStyleIdx="4" presStyleCnt="9" custScaleX="218701" custScaleY="153931">
        <dgm:presLayoutVars>
          <dgm:bulletEnabled val="1"/>
        </dgm:presLayoutVars>
      </dgm:prSet>
      <dgm:spPr/>
      <dgm:t>
        <a:bodyPr/>
        <a:lstStyle/>
        <a:p>
          <a:endParaRPr lang="ru-RU"/>
        </a:p>
      </dgm:t>
    </dgm:pt>
    <dgm:pt modelId="{7B5C6BC9-93B0-49C3-A232-FA54081CC4BC}" type="pres">
      <dgm:prSet presAssocID="{51127EC2-76ED-4D41-BB9E-EC7750D8ABDA}" presName="spNode" presStyleCnt="0"/>
      <dgm:spPr/>
      <dgm:t>
        <a:bodyPr/>
        <a:lstStyle/>
        <a:p>
          <a:endParaRPr lang="ru-RU"/>
        </a:p>
      </dgm:t>
    </dgm:pt>
    <dgm:pt modelId="{1C5C6736-270E-4F1C-BDBC-7D38767F7E42}" type="pres">
      <dgm:prSet presAssocID="{9389C5ED-6846-4FEE-893E-84EC8E6BFD98}" presName="sibTrans" presStyleLbl="sibTrans1D1" presStyleIdx="4" presStyleCnt="9"/>
      <dgm:spPr/>
      <dgm:t>
        <a:bodyPr/>
        <a:lstStyle/>
        <a:p>
          <a:endParaRPr lang="ru-RU"/>
        </a:p>
      </dgm:t>
    </dgm:pt>
    <dgm:pt modelId="{E6B166FF-ACF8-45A4-8617-893310A6A34D}" type="pres">
      <dgm:prSet presAssocID="{87C2EBF9-58F3-4EB8-9D5C-84184CA2E1A5}" presName="node" presStyleLbl="node1" presStyleIdx="5" presStyleCnt="9" custScaleX="208315" custScaleY="127908" custRadScaleRad="120108" custRadScaleInc="158722">
        <dgm:presLayoutVars>
          <dgm:bulletEnabled val="1"/>
        </dgm:presLayoutVars>
      </dgm:prSet>
      <dgm:spPr/>
      <dgm:t>
        <a:bodyPr/>
        <a:lstStyle/>
        <a:p>
          <a:endParaRPr lang="ru-RU"/>
        </a:p>
      </dgm:t>
    </dgm:pt>
    <dgm:pt modelId="{5CBA65CF-8DC9-4E8A-8BDA-126FA0967D68}" type="pres">
      <dgm:prSet presAssocID="{87C2EBF9-58F3-4EB8-9D5C-84184CA2E1A5}" presName="spNode" presStyleCnt="0"/>
      <dgm:spPr/>
      <dgm:t>
        <a:bodyPr/>
        <a:lstStyle/>
        <a:p>
          <a:endParaRPr lang="ru-RU"/>
        </a:p>
      </dgm:t>
    </dgm:pt>
    <dgm:pt modelId="{8B364738-3CEA-4207-9BD2-B98F9CC9A3C9}" type="pres">
      <dgm:prSet presAssocID="{A1740ABF-8781-4C70-93F1-3AA1F56700BF}" presName="sibTrans" presStyleLbl="sibTrans1D1" presStyleIdx="5" presStyleCnt="9"/>
      <dgm:spPr/>
      <dgm:t>
        <a:bodyPr/>
        <a:lstStyle/>
        <a:p>
          <a:endParaRPr lang="ru-RU"/>
        </a:p>
      </dgm:t>
    </dgm:pt>
    <dgm:pt modelId="{028888AE-CFD9-418E-9AF1-10CA97FC5A28}" type="pres">
      <dgm:prSet presAssocID="{1F248F16-BF3C-46CA-BA4D-97AB249F25D3}" presName="node" presStyleLbl="node1" presStyleIdx="6" presStyleCnt="9" custScaleX="192049" custRadScaleRad="125999" custRadScaleInc="58554">
        <dgm:presLayoutVars>
          <dgm:bulletEnabled val="1"/>
        </dgm:presLayoutVars>
      </dgm:prSet>
      <dgm:spPr/>
      <dgm:t>
        <a:bodyPr/>
        <a:lstStyle/>
        <a:p>
          <a:endParaRPr lang="ru-RU"/>
        </a:p>
      </dgm:t>
    </dgm:pt>
    <dgm:pt modelId="{E235F2BA-C628-4A95-A892-5A01F246E84B}" type="pres">
      <dgm:prSet presAssocID="{1F248F16-BF3C-46CA-BA4D-97AB249F25D3}" presName="spNode" presStyleCnt="0"/>
      <dgm:spPr/>
      <dgm:t>
        <a:bodyPr/>
        <a:lstStyle/>
        <a:p>
          <a:endParaRPr lang="ru-RU"/>
        </a:p>
      </dgm:t>
    </dgm:pt>
    <dgm:pt modelId="{E333BBBC-2C42-4AA6-8F8D-F31FCEB113F4}" type="pres">
      <dgm:prSet presAssocID="{8F636E65-625E-4729-A054-C2EFB4B61978}" presName="sibTrans" presStyleLbl="sibTrans1D1" presStyleIdx="6" presStyleCnt="9"/>
      <dgm:spPr/>
      <dgm:t>
        <a:bodyPr/>
        <a:lstStyle/>
        <a:p>
          <a:endParaRPr lang="ru-RU"/>
        </a:p>
      </dgm:t>
    </dgm:pt>
    <dgm:pt modelId="{7C1BD3BE-05E7-4AA7-BCDA-B71D25AB9756}" type="pres">
      <dgm:prSet presAssocID="{C3B7F8E1-F93A-428B-A927-1374A340CBCD}" presName="node" presStyleLbl="node1" presStyleIdx="7" presStyleCnt="9" custScaleX="194726" custScaleY="102250" custRadScaleRad="124509" custRadScaleInc="-98454">
        <dgm:presLayoutVars>
          <dgm:bulletEnabled val="1"/>
        </dgm:presLayoutVars>
      </dgm:prSet>
      <dgm:spPr/>
      <dgm:t>
        <a:bodyPr/>
        <a:lstStyle/>
        <a:p>
          <a:endParaRPr lang="ru-RU"/>
        </a:p>
      </dgm:t>
    </dgm:pt>
    <dgm:pt modelId="{9985B850-7CA7-45CF-917E-31679835CBA7}" type="pres">
      <dgm:prSet presAssocID="{C3B7F8E1-F93A-428B-A927-1374A340CBCD}" presName="spNode" presStyleCnt="0"/>
      <dgm:spPr/>
      <dgm:t>
        <a:bodyPr/>
        <a:lstStyle/>
        <a:p>
          <a:endParaRPr lang="ru-RU"/>
        </a:p>
      </dgm:t>
    </dgm:pt>
    <dgm:pt modelId="{0BADEBDD-8260-48C5-A4C3-B346EDF10016}" type="pres">
      <dgm:prSet presAssocID="{F9521496-329A-4011-95C0-D8CCEAA59EDB}" presName="sibTrans" presStyleLbl="sibTrans1D1" presStyleIdx="7" presStyleCnt="9"/>
      <dgm:spPr/>
      <dgm:t>
        <a:bodyPr/>
        <a:lstStyle/>
        <a:p>
          <a:endParaRPr lang="ru-RU"/>
        </a:p>
      </dgm:t>
    </dgm:pt>
    <dgm:pt modelId="{C84BD7F2-D941-4CD7-BDAD-B94AF8F11D32}" type="pres">
      <dgm:prSet presAssocID="{21237F86-5347-4AFB-8B71-194486F4DBCE}" presName="node" presStyleLbl="node1" presStyleIdx="8" presStyleCnt="9" custScaleX="170880" custRadScaleRad="109848" custRadScaleInc="-188297">
        <dgm:presLayoutVars>
          <dgm:bulletEnabled val="1"/>
        </dgm:presLayoutVars>
      </dgm:prSet>
      <dgm:spPr/>
      <dgm:t>
        <a:bodyPr/>
        <a:lstStyle/>
        <a:p>
          <a:endParaRPr lang="ru-RU"/>
        </a:p>
      </dgm:t>
    </dgm:pt>
    <dgm:pt modelId="{151146BA-D724-4219-BC50-CE23F94357C8}" type="pres">
      <dgm:prSet presAssocID="{21237F86-5347-4AFB-8B71-194486F4DBCE}" presName="spNode" presStyleCnt="0"/>
      <dgm:spPr/>
      <dgm:t>
        <a:bodyPr/>
        <a:lstStyle/>
        <a:p>
          <a:endParaRPr lang="ru-RU"/>
        </a:p>
      </dgm:t>
    </dgm:pt>
    <dgm:pt modelId="{1FD995F8-CC0A-4F2B-9B21-9711AF60B243}" type="pres">
      <dgm:prSet presAssocID="{C7653980-61A4-4AB8-895D-0FA0876CC728}" presName="sibTrans" presStyleLbl="sibTrans1D1" presStyleIdx="8" presStyleCnt="9"/>
      <dgm:spPr/>
      <dgm:t>
        <a:bodyPr/>
        <a:lstStyle/>
        <a:p>
          <a:endParaRPr lang="ru-RU"/>
        </a:p>
      </dgm:t>
    </dgm:pt>
  </dgm:ptLst>
  <dgm:cxnLst>
    <dgm:cxn modelId="{859237CC-2081-4B66-A6AD-3149A774CD77}" srcId="{D5DD2A43-A79E-4FF4-8D52-EAAE16AEE3E6}" destId="{65F0405E-D3F9-4536-A1CF-D7EBD4FFCD04}" srcOrd="3" destOrd="0" parTransId="{70DABFA5-D554-4E5E-B7D6-A9795164D4AE}" sibTransId="{1ACE204C-76F0-45BF-9019-DE1222321B67}"/>
    <dgm:cxn modelId="{8B7921F9-E53B-4514-88C5-C041DA697E86}" srcId="{D5DD2A43-A79E-4FF4-8D52-EAAE16AEE3E6}" destId="{4CAD372D-95E8-4E7F-9862-BB6116B19F9C}" srcOrd="0" destOrd="0" parTransId="{765D6CD7-B783-4637-923F-66CBDD8831A7}" sibTransId="{1D266701-24F2-4228-A7AB-3E223287EBBC}"/>
    <dgm:cxn modelId="{7699A01D-EBBA-4805-AFAF-FFBA8D3DACEA}" type="presOf" srcId="{F9521496-329A-4011-95C0-D8CCEAA59EDB}" destId="{0BADEBDD-8260-48C5-A4C3-B346EDF10016}" srcOrd="0" destOrd="0" presId="urn:microsoft.com/office/officeart/2005/8/layout/cycle6"/>
    <dgm:cxn modelId="{8F986BDF-8534-4B94-BA46-1C7184A6826F}" type="presOf" srcId="{51127EC2-76ED-4D41-BB9E-EC7750D8ABDA}" destId="{776EF845-B64A-4FBF-9A5E-3E736748B2D2}" srcOrd="0" destOrd="0" presId="urn:microsoft.com/office/officeart/2005/8/layout/cycle6"/>
    <dgm:cxn modelId="{CE3D2119-F57E-4760-84B2-20262C7E4970}" srcId="{D5DD2A43-A79E-4FF4-8D52-EAAE16AEE3E6}" destId="{81C65B2A-1FBC-48E8-BD08-55FAC05DDFAB}" srcOrd="1" destOrd="0" parTransId="{33970055-E3A7-4D9B-AFA8-46B1AF5F9628}" sibTransId="{F65C45A3-31D2-4F22-8A6D-6BB891EE14D3}"/>
    <dgm:cxn modelId="{89DA1563-0572-4929-A172-487A9696D921}" type="presOf" srcId="{1D266701-24F2-4228-A7AB-3E223287EBBC}" destId="{6258F759-B3E6-4969-BEAF-C1D97E55728E}" srcOrd="0" destOrd="0" presId="urn:microsoft.com/office/officeart/2005/8/layout/cycle6"/>
    <dgm:cxn modelId="{DFA4CD00-2D18-4EE6-8C52-D804DCA92D9F}" type="presOf" srcId="{92D4C9B4-7FAA-47C5-B54C-C1A2D6056A5C}" destId="{9A546E41-52ED-4655-894E-4B5EF8583FC9}" srcOrd="0" destOrd="0" presId="urn:microsoft.com/office/officeart/2005/8/layout/cycle6"/>
    <dgm:cxn modelId="{2AC5A0C6-CADA-49F4-99CF-15338AA02047}" srcId="{D5DD2A43-A79E-4FF4-8D52-EAAE16AEE3E6}" destId="{87C2EBF9-58F3-4EB8-9D5C-84184CA2E1A5}" srcOrd="5" destOrd="0" parTransId="{8E12B4E4-E1CA-42D8-AEED-E741595D8950}" sibTransId="{A1740ABF-8781-4C70-93F1-3AA1F56700BF}"/>
    <dgm:cxn modelId="{898FBB50-748F-4DCB-AC06-B786F42C7ECC}" type="presOf" srcId="{1F248F16-BF3C-46CA-BA4D-97AB249F25D3}" destId="{028888AE-CFD9-418E-9AF1-10CA97FC5A28}" srcOrd="0" destOrd="0" presId="urn:microsoft.com/office/officeart/2005/8/layout/cycle6"/>
    <dgm:cxn modelId="{466F4913-ED03-4EBF-A15B-CDA423ABE291}" type="presOf" srcId="{F65C45A3-31D2-4F22-8A6D-6BB891EE14D3}" destId="{F2B4A18C-D539-470C-98AE-A1B855A1DD33}" srcOrd="0" destOrd="0" presId="urn:microsoft.com/office/officeart/2005/8/layout/cycle6"/>
    <dgm:cxn modelId="{646A6B62-7D06-4D01-90D8-7CFD14F184C3}" type="presOf" srcId="{C7653980-61A4-4AB8-895D-0FA0876CC728}" destId="{1FD995F8-CC0A-4F2B-9B21-9711AF60B243}" srcOrd="0" destOrd="0" presId="urn:microsoft.com/office/officeart/2005/8/layout/cycle6"/>
    <dgm:cxn modelId="{8154589F-43CB-4AE9-A5F0-D9A33CB69E2F}" type="presOf" srcId="{4CAD372D-95E8-4E7F-9862-BB6116B19F9C}" destId="{3704672F-D7FA-4395-8303-C507D24B0FA8}" srcOrd="0" destOrd="0" presId="urn:microsoft.com/office/officeart/2005/8/layout/cycle6"/>
    <dgm:cxn modelId="{6A99F23C-612C-4D36-8B71-1AA3399D125F}" type="presOf" srcId="{8F636E65-625E-4729-A054-C2EFB4B61978}" destId="{E333BBBC-2C42-4AA6-8F8D-F31FCEB113F4}" srcOrd="0" destOrd="0" presId="urn:microsoft.com/office/officeart/2005/8/layout/cycle6"/>
    <dgm:cxn modelId="{3120D009-B8CE-4D55-B753-4ABE958375A9}" srcId="{D5DD2A43-A79E-4FF4-8D52-EAAE16AEE3E6}" destId="{D74911FE-DA7B-4743-9F10-C4BE509E72C3}" srcOrd="2" destOrd="0" parTransId="{0607F0B0-8686-4E94-BB65-C7742C39C0E8}" sibTransId="{92D4C9B4-7FAA-47C5-B54C-C1A2D6056A5C}"/>
    <dgm:cxn modelId="{9EC8F52C-BAF9-450B-9FE8-3106C97A1184}" srcId="{D5DD2A43-A79E-4FF4-8D52-EAAE16AEE3E6}" destId="{1F248F16-BF3C-46CA-BA4D-97AB249F25D3}" srcOrd="6" destOrd="0" parTransId="{C63E3F20-3E56-4EE8-81EE-43897EA7959A}" sibTransId="{8F636E65-625E-4729-A054-C2EFB4B61978}"/>
    <dgm:cxn modelId="{AAB97D09-8863-4054-843B-9C9192ABFBB0}" type="presOf" srcId="{21237F86-5347-4AFB-8B71-194486F4DBCE}" destId="{C84BD7F2-D941-4CD7-BDAD-B94AF8F11D32}" srcOrd="0" destOrd="0" presId="urn:microsoft.com/office/officeart/2005/8/layout/cycle6"/>
    <dgm:cxn modelId="{4D97E56F-2205-4F4E-ACBC-54481671E345}" type="presOf" srcId="{C3B7F8E1-F93A-428B-A927-1374A340CBCD}" destId="{7C1BD3BE-05E7-4AA7-BCDA-B71D25AB9756}" srcOrd="0" destOrd="0" presId="urn:microsoft.com/office/officeart/2005/8/layout/cycle6"/>
    <dgm:cxn modelId="{1DC18E32-C5CD-41DB-B525-A8D00ED824C8}" type="presOf" srcId="{A1740ABF-8781-4C70-93F1-3AA1F56700BF}" destId="{8B364738-3CEA-4207-9BD2-B98F9CC9A3C9}" srcOrd="0" destOrd="0" presId="urn:microsoft.com/office/officeart/2005/8/layout/cycle6"/>
    <dgm:cxn modelId="{B9CCBBB6-B7F2-4461-BBC0-F474161BC676}" type="presOf" srcId="{9389C5ED-6846-4FEE-893E-84EC8E6BFD98}" destId="{1C5C6736-270E-4F1C-BDBC-7D38767F7E42}" srcOrd="0" destOrd="0" presId="urn:microsoft.com/office/officeart/2005/8/layout/cycle6"/>
    <dgm:cxn modelId="{9FDEC928-1A03-422C-A70B-F94BEC1E8FF2}" type="presOf" srcId="{D5DD2A43-A79E-4FF4-8D52-EAAE16AEE3E6}" destId="{17322D5C-A634-4C6F-B5FA-CDC3B09B204A}" srcOrd="0" destOrd="0" presId="urn:microsoft.com/office/officeart/2005/8/layout/cycle6"/>
    <dgm:cxn modelId="{6C37D287-9E72-4B60-81A6-75C84D9081B9}" type="presOf" srcId="{87C2EBF9-58F3-4EB8-9D5C-84184CA2E1A5}" destId="{E6B166FF-ACF8-45A4-8617-893310A6A34D}" srcOrd="0" destOrd="0" presId="urn:microsoft.com/office/officeart/2005/8/layout/cycle6"/>
    <dgm:cxn modelId="{569403EC-7A18-4109-8E15-A583797DDC26}" srcId="{D5DD2A43-A79E-4FF4-8D52-EAAE16AEE3E6}" destId="{C3B7F8E1-F93A-428B-A927-1374A340CBCD}" srcOrd="7" destOrd="0" parTransId="{BD76718F-B504-4D0C-B300-484709958B86}" sibTransId="{F9521496-329A-4011-95C0-D8CCEAA59EDB}"/>
    <dgm:cxn modelId="{E5B9555E-975C-4103-9E83-C13C5B50E27E}" type="presOf" srcId="{D74911FE-DA7B-4743-9F10-C4BE509E72C3}" destId="{45B4BBDC-BFF8-44D3-A736-AC250EB1F510}" srcOrd="0" destOrd="0" presId="urn:microsoft.com/office/officeart/2005/8/layout/cycle6"/>
    <dgm:cxn modelId="{E0081BD7-723B-452C-BB19-CF8EFF1797D5}" type="presOf" srcId="{81C65B2A-1FBC-48E8-BD08-55FAC05DDFAB}" destId="{8357D348-97B5-4BA8-AE75-03E4F71337F0}" srcOrd="0" destOrd="0" presId="urn:microsoft.com/office/officeart/2005/8/layout/cycle6"/>
    <dgm:cxn modelId="{DFD73B82-3D61-474B-8AF9-D31BB0A42303}" type="presOf" srcId="{65F0405E-D3F9-4536-A1CF-D7EBD4FFCD04}" destId="{9F4D3565-BD24-464D-AE75-F3BFE77B86D0}" srcOrd="0" destOrd="0" presId="urn:microsoft.com/office/officeart/2005/8/layout/cycle6"/>
    <dgm:cxn modelId="{B86524B2-3885-47F0-91BE-50862F838974}" srcId="{D5DD2A43-A79E-4FF4-8D52-EAAE16AEE3E6}" destId="{51127EC2-76ED-4D41-BB9E-EC7750D8ABDA}" srcOrd="4" destOrd="0" parTransId="{BC1B131F-F33B-48CB-A95A-26D457A4130E}" sibTransId="{9389C5ED-6846-4FEE-893E-84EC8E6BFD98}"/>
    <dgm:cxn modelId="{5442056A-65D0-491A-8ACD-D51137475638}" type="presOf" srcId="{1ACE204C-76F0-45BF-9019-DE1222321B67}" destId="{841552B4-E5D8-4C61-8CDC-646267D21B2A}" srcOrd="0" destOrd="0" presId="urn:microsoft.com/office/officeart/2005/8/layout/cycle6"/>
    <dgm:cxn modelId="{5E1D7504-5A4B-4F5E-A779-E56CAF3479DE}" srcId="{D5DD2A43-A79E-4FF4-8D52-EAAE16AEE3E6}" destId="{21237F86-5347-4AFB-8B71-194486F4DBCE}" srcOrd="8" destOrd="0" parTransId="{EDDC6ECD-1A6C-4EDB-ADE4-DAEB09584A97}" sibTransId="{C7653980-61A4-4AB8-895D-0FA0876CC728}"/>
    <dgm:cxn modelId="{7176BA5A-E11C-4869-8519-F9D7205C66D6}" type="presParOf" srcId="{17322D5C-A634-4C6F-B5FA-CDC3B09B204A}" destId="{3704672F-D7FA-4395-8303-C507D24B0FA8}" srcOrd="0" destOrd="0" presId="urn:microsoft.com/office/officeart/2005/8/layout/cycle6"/>
    <dgm:cxn modelId="{84C41BAD-315C-4BC8-8D80-86A7BF5F574A}" type="presParOf" srcId="{17322D5C-A634-4C6F-B5FA-CDC3B09B204A}" destId="{3CDA5726-E2B1-45DF-B5D9-C11F803A9712}" srcOrd="1" destOrd="0" presId="urn:microsoft.com/office/officeart/2005/8/layout/cycle6"/>
    <dgm:cxn modelId="{63B2865B-112F-477E-912F-E4060F38C2B3}" type="presParOf" srcId="{17322D5C-A634-4C6F-B5FA-CDC3B09B204A}" destId="{6258F759-B3E6-4969-BEAF-C1D97E55728E}" srcOrd="2" destOrd="0" presId="urn:microsoft.com/office/officeart/2005/8/layout/cycle6"/>
    <dgm:cxn modelId="{121C75DF-327B-4A4E-8633-8C3A6894C041}" type="presParOf" srcId="{17322D5C-A634-4C6F-B5FA-CDC3B09B204A}" destId="{8357D348-97B5-4BA8-AE75-03E4F71337F0}" srcOrd="3" destOrd="0" presId="urn:microsoft.com/office/officeart/2005/8/layout/cycle6"/>
    <dgm:cxn modelId="{9B9255C2-01A0-45F5-9FEA-0B846C998D24}" type="presParOf" srcId="{17322D5C-A634-4C6F-B5FA-CDC3B09B204A}" destId="{C77A9489-CD0F-45CD-B353-72F7219897A8}" srcOrd="4" destOrd="0" presId="urn:microsoft.com/office/officeart/2005/8/layout/cycle6"/>
    <dgm:cxn modelId="{A4C1FDD8-93B0-4AEF-84F0-DF0583EE2B07}" type="presParOf" srcId="{17322D5C-A634-4C6F-B5FA-CDC3B09B204A}" destId="{F2B4A18C-D539-470C-98AE-A1B855A1DD33}" srcOrd="5" destOrd="0" presId="urn:microsoft.com/office/officeart/2005/8/layout/cycle6"/>
    <dgm:cxn modelId="{A63A1F2E-E2A7-425E-A076-A0C6D99525D5}" type="presParOf" srcId="{17322D5C-A634-4C6F-B5FA-CDC3B09B204A}" destId="{45B4BBDC-BFF8-44D3-A736-AC250EB1F510}" srcOrd="6" destOrd="0" presId="urn:microsoft.com/office/officeart/2005/8/layout/cycle6"/>
    <dgm:cxn modelId="{BFF139DE-9B00-4C28-87BD-3017748625E7}" type="presParOf" srcId="{17322D5C-A634-4C6F-B5FA-CDC3B09B204A}" destId="{1BADB15B-77DB-4570-BD03-A1A1C2474964}" srcOrd="7" destOrd="0" presId="urn:microsoft.com/office/officeart/2005/8/layout/cycle6"/>
    <dgm:cxn modelId="{86BA3FFB-5880-4545-B774-FCE08CCF77C7}" type="presParOf" srcId="{17322D5C-A634-4C6F-B5FA-CDC3B09B204A}" destId="{9A546E41-52ED-4655-894E-4B5EF8583FC9}" srcOrd="8" destOrd="0" presId="urn:microsoft.com/office/officeart/2005/8/layout/cycle6"/>
    <dgm:cxn modelId="{AFAB9666-F000-412B-A8AE-519E4DCD28B7}" type="presParOf" srcId="{17322D5C-A634-4C6F-B5FA-CDC3B09B204A}" destId="{9F4D3565-BD24-464D-AE75-F3BFE77B86D0}" srcOrd="9" destOrd="0" presId="urn:microsoft.com/office/officeart/2005/8/layout/cycle6"/>
    <dgm:cxn modelId="{6D0804DD-BE0D-4667-8868-3C32ABABF17D}" type="presParOf" srcId="{17322D5C-A634-4C6F-B5FA-CDC3B09B204A}" destId="{9C97E993-B203-495E-9905-BCA6226FEF48}" srcOrd="10" destOrd="0" presId="urn:microsoft.com/office/officeart/2005/8/layout/cycle6"/>
    <dgm:cxn modelId="{07BF4E46-6A3A-4B97-ADB3-976840174A92}" type="presParOf" srcId="{17322D5C-A634-4C6F-B5FA-CDC3B09B204A}" destId="{841552B4-E5D8-4C61-8CDC-646267D21B2A}" srcOrd="11" destOrd="0" presId="urn:microsoft.com/office/officeart/2005/8/layout/cycle6"/>
    <dgm:cxn modelId="{555A7FE2-9F57-4E23-B487-CB4C1ED93849}" type="presParOf" srcId="{17322D5C-A634-4C6F-B5FA-CDC3B09B204A}" destId="{776EF845-B64A-4FBF-9A5E-3E736748B2D2}" srcOrd="12" destOrd="0" presId="urn:microsoft.com/office/officeart/2005/8/layout/cycle6"/>
    <dgm:cxn modelId="{4EF2C679-7F3A-46D8-BD65-57D049B58E34}" type="presParOf" srcId="{17322D5C-A634-4C6F-B5FA-CDC3B09B204A}" destId="{7B5C6BC9-93B0-49C3-A232-FA54081CC4BC}" srcOrd="13" destOrd="0" presId="urn:microsoft.com/office/officeart/2005/8/layout/cycle6"/>
    <dgm:cxn modelId="{6C824868-539B-4AE5-BFE9-59CEE250808D}" type="presParOf" srcId="{17322D5C-A634-4C6F-B5FA-CDC3B09B204A}" destId="{1C5C6736-270E-4F1C-BDBC-7D38767F7E42}" srcOrd="14" destOrd="0" presId="urn:microsoft.com/office/officeart/2005/8/layout/cycle6"/>
    <dgm:cxn modelId="{5ECCE66A-CD6A-4258-B419-F421BF3651B0}" type="presParOf" srcId="{17322D5C-A634-4C6F-B5FA-CDC3B09B204A}" destId="{E6B166FF-ACF8-45A4-8617-893310A6A34D}" srcOrd="15" destOrd="0" presId="urn:microsoft.com/office/officeart/2005/8/layout/cycle6"/>
    <dgm:cxn modelId="{D1BEF189-A3EC-4002-A262-24FDF1A12D9A}" type="presParOf" srcId="{17322D5C-A634-4C6F-B5FA-CDC3B09B204A}" destId="{5CBA65CF-8DC9-4E8A-8BDA-126FA0967D68}" srcOrd="16" destOrd="0" presId="urn:microsoft.com/office/officeart/2005/8/layout/cycle6"/>
    <dgm:cxn modelId="{542D30DF-C1D9-48EB-A21A-3908EBD05BE5}" type="presParOf" srcId="{17322D5C-A634-4C6F-B5FA-CDC3B09B204A}" destId="{8B364738-3CEA-4207-9BD2-B98F9CC9A3C9}" srcOrd="17" destOrd="0" presId="urn:microsoft.com/office/officeart/2005/8/layout/cycle6"/>
    <dgm:cxn modelId="{6BB0F2F9-818B-4D7E-8EA5-227A1B7F076C}" type="presParOf" srcId="{17322D5C-A634-4C6F-B5FA-CDC3B09B204A}" destId="{028888AE-CFD9-418E-9AF1-10CA97FC5A28}" srcOrd="18" destOrd="0" presId="urn:microsoft.com/office/officeart/2005/8/layout/cycle6"/>
    <dgm:cxn modelId="{228A1ECA-9413-4670-A4E9-2BDFDEB8ED68}" type="presParOf" srcId="{17322D5C-A634-4C6F-B5FA-CDC3B09B204A}" destId="{E235F2BA-C628-4A95-A892-5A01F246E84B}" srcOrd="19" destOrd="0" presId="urn:microsoft.com/office/officeart/2005/8/layout/cycle6"/>
    <dgm:cxn modelId="{60D943AC-4CAD-45FC-BDAE-5F55FA9B73C5}" type="presParOf" srcId="{17322D5C-A634-4C6F-B5FA-CDC3B09B204A}" destId="{E333BBBC-2C42-4AA6-8F8D-F31FCEB113F4}" srcOrd="20" destOrd="0" presId="urn:microsoft.com/office/officeart/2005/8/layout/cycle6"/>
    <dgm:cxn modelId="{9961688E-EDBC-44F6-B4E3-C5DCB66A533A}" type="presParOf" srcId="{17322D5C-A634-4C6F-B5FA-CDC3B09B204A}" destId="{7C1BD3BE-05E7-4AA7-BCDA-B71D25AB9756}" srcOrd="21" destOrd="0" presId="urn:microsoft.com/office/officeart/2005/8/layout/cycle6"/>
    <dgm:cxn modelId="{1D3CB3C0-18FB-45AF-8988-0B769C9B2A30}" type="presParOf" srcId="{17322D5C-A634-4C6F-B5FA-CDC3B09B204A}" destId="{9985B850-7CA7-45CF-917E-31679835CBA7}" srcOrd="22" destOrd="0" presId="urn:microsoft.com/office/officeart/2005/8/layout/cycle6"/>
    <dgm:cxn modelId="{59967351-474E-4EB9-A161-5290DB35D541}" type="presParOf" srcId="{17322D5C-A634-4C6F-B5FA-CDC3B09B204A}" destId="{0BADEBDD-8260-48C5-A4C3-B346EDF10016}" srcOrd="23" destOrd="0" presId="urn:microsoft.com/office/officeart/2005/8/layout/cycle6"/>
    <dgm:cxn modelId="{5357900F-3F0E-4A5E-8C2B-4E82172A9436}" type="presParOf" srcId="{17322D5C-A634-4C6F-B5FA-CDC3B09B204A}" destId="{C84BD7F2-D941-4CD7-BDAD-B94AF8F11D32}" srcOrd="24" destOrd="0" presId="urn:microsoft.com/office/officeart/2005/8/layout/cycle6"/>
    <dgm:cxn modelId="{3DBA411D-13B5-422C-AC7C-5736B5069710}" type="presParOf" srcId="{17322D5C-A634-4C6F-B5FA-CDC3B09B204A}" destId="{151146BA-D724-4219-BC50-CE23F94357C8}" srcOrd="25" destOrd="0" presId="urn:microsoft.com/office/officeart/2005/8/layout/cycle6"/>
    <dgm:cxn modelId="{D77E5B83-9552-4E57-A944-A5A4A12A923C}" type="presParOf" srcId="{17322D5C-A634-4C6F-B5FA-CDC3B09B204A}" destId="{1FD995F8-CC0A-4F2B-9B21-9711AF60B243}" srcOrd="26"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04672F-D7FA-4395-8303-C507D24B0FA8}">
      <dsp:nvSpPr>
        <dsp:cNvPr id="0" name=""/>
        <dsp:cNvSpPr/>
      </dsp:nvSpPr>
      <dsp:spPr>
        <a:xfrm>
          <a:off x="3762950" y="285897"/>
          <a:ext cx="1183004" cy="56419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cs typeface="Times New Roman" pitchFamily="18" charset="0"/>
            </a:rPr>
            <a:t>Графики</a:t>
          </a:r>
          <a:endParaRPr lang="ru-RU" sz="1400" b="1" kern="1200" dirty="0">
            <a:latin typeface="Times New Roman" pitchFamily="18" charset="0"/>
            <a:cs typeface="Times New Roman" pitchFamily="18" charset="0"/>
          </a:endParaRPr>
        </a:p>
      </dsp:txBody>
      <dsp:txXfrm>
        <a:off x="3790492" y="313439"/>
        <a:ext cx="1127920" cy="509115"/>
      </dsp:txXfrm>
    </dsp:sp>
    <dsp:sp modelId="{6258F759-B3E6-4969-BEAF-C1D97E55728E}">
      <dsp:nvSpPr>
        <dsp:cNvPr id="0" name=""/>
        <dsp:cNvSpPr/>
      </dsp:nvSpPr>
      <dsp:spPr>
        <a:xfrm>
          <a:off x="2840681" y="644927"/>
          <a:ext cx="4329274" cy="4329274"/>
        </a:xfrm>
        <a:custGeom>
          <a:avLst/>
          <a:gdLst/>
          <a:ahLst/>
          <a:cxnLst/>
          <a:rect l="0" t="0" r="0" b="0"/>
          <a:pathLst>
            <a:path>
              <a:moveTo>
                <a:pt x="2116825" y="528"/>
              </a:moveTo>
              <a:arcTo wR="2164637" hR="2164637" stAng="16124062" swAng="1820985"/>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357D348-97B5-4BA8-AE75-03E4F71337F0}">
      <dsp:nvSpPr>
        <dsp:cNvPr id="0" name=""/>
        <dsp:cNvSpPr/>
      </dsp:nvSpPr>
      <dsp:spPr>
        <a:xfrm>
          <a:off x="5557838" y="923517"/>
          <a:ext cx="1440357" cy="56419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cs typeface="Times New Roman" pitchFamily="18" charset="0"/>
            </a:rPr>
            <a:t>Диаграммы</a:t>
          </a:r>
          <a:endParaRPr lang="ru-RU" sz="1400" b="1" kern="1200" dirty="0">
            <a:latin typeface="Times New Roman" pitchFamily="18" charset="0"/>
            <a:cs typeface="Times New Roman" pitchFamily="18" charset="0"/>
          </a:endParaRPr>
        </a:p>
      </dsp:txBody>
      <dsp:txXfrm>
        <a:off x="5585380" y="951059"/>
        <a:ext cx="1385273" cy="509115"/>
      </dsp:txXfrm>
    </dsp:sp>
    <dsp:sp modelId="{F2B4A18C-D539-470C-98AE-A1B855A1DD33}">
      <dsp:nvSpPr>
        <dsp:cNvPr id="0" name=""/>
        <dsp:cNvSpPr/>
      </dsp:nvSpPr>
      <dsp:spPr>
        <a:xfrm>
          <a:off x="2659972" y="777633"/>
          <a:ext cx="4329274" cy="4329274"/>
        </a:xfrm>
        <a:custGeom>
          <a:avLst/>
          <a:gdLst/>
          <a:ahLst/>
          <a:cxnLst/>
          <a:rect l="0" t="0" r="0" b="0"/>
          <a:pathLst>
            <a:path>
              <a:moveTo>
                <a:pt x="3772808" y="715692"/>
              </a:moveTo>
              <a:arcTo wR="2164637" hR="2164637" stAng="19078889" swAng="1183163"/>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5B4BBDC-BFF8-44D3-A736-AC250EB1F510}">
      <dsp:nvSpPr>
        <dsp:cNvPr id="0" name=""/>
        <dsp:cNvSpPr/>
      </dsp:nvSpPr>
      <dsp:spPr>
        <a:xfrm>
          <a:off x="6408400" y="2127917"/>
          <a:ext cx="867998" cy="56419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cs typeface="Times New Roman" pitchFamily="18" charset="0"/>
            </a:rPr>
            <a:t>Схемы</a:t>
          </a:r>
          <a:endParaRPr lang="ru-RU" sz="1400" b="1" kern="1200" dirty="0">
            <a:latin typeface="Times New Roman" pitchFamily="18" charset="0"/>
            <a:cs typeface="Times New Roman" pitchFamily="18" charset="0"/>
          </a:endParaRPr>
        </a:p>
      </dsp:txBody>
      <dsp:txXfrm>
        <a:off x="6435942" y="2155459"/>
        <a:ext cx="812914" cy="509115"/>
      </dsp:txXfrm>
    </dsp:sp>
    <dsp:sp modelId="{9A546E41-52ED-4655-894E-4B5EF8583FC9}">
      <dsp:nvSpPr>
        <dsp:cNvPr id="0" name=""/>
        <dsp:cNvSpPr/>
      </dsp:nvSpPr>
      <dsp:spPr>
        <a:xfrm>
          <a:off x="2500791" y="336584"/>
          <a:ext cx="4329274" cy="4329274"/>
        </a:xfrm>
        <a:custGeom>
          <a:avLst/>
          <a:gdLst/>
          <a:ahLst/>
          <a:cxnLst/>
          <a:rect l="0" t="0" r="0" b="0"/>
          <a:pathLst>
            <a:path>
              <a:moveTo>
                <a:pt x="4320450" y="2359887"/>
              </a:moveTo>
              <a:arcTo wR="2164637" hR="2164637" stAng="310506" swAng="681595"/>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F4D3565-BD24-464D-AE75-F3BFE77B86D0}">
      <dsp:nvSpPr>
        <dsp:cNvPr id="0" name=""/>
        <dsp:cNvSpPr/>
      </dsp:nvSpPr>
      <dsp:spPr>
        <a:xfrm>
          <a:off x="6053979" y="3121469"/>
          <a:ext cx="1149247" cy="56419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cs typeface="Times New Roman" pitchFamily="18" charset="0"/>
            </a:rPr>
            <a:t>Таблицы</a:t>
          </a:r>
          <a:endParaRPr lang="ru-RU" sz="1400" b="1" kern="1200" dirty="0">
            <a:latin typeface="Times New Roman" pitchFamily="18" charset="0"/>
            <a:cs typeface="Times New Roman" pitchFamily="18" charset="0"/>
          </a:endParaRPr>
        </a:p>
      </dsp:txBody>
      <dsp:txXfrm>
        <a:off x="6081521" y="3149011"/>
        <a:ext cx="1094163" cy="509115"/>
      </dsp:txXfrm>
    </dsp:sp>
    <dsp:sp modelId="{841552B4-E5D8-4C61-8CDC-646267D21B2A}">
      <dsp:nvSpPr>
        <dsp:cNvPr id="0" name=""/>
        <dsp:cNvSpPr/>
      </dsp:nvSpPr>
      <dsp:spPr>
        <a:xfrm>
          <a:off x="3082775" y="-262744"/>
          <a:ext cx="4329274" cy="4329274"/>
        </a:xfrm>
        <a:custGeom>
          <a:avLst/>
          <a:gdLst/>
          <a:ahLst/>
          <a:cxnLst/>
          <a:rect l="0" t="0" r="0" b="0"/>
          <a:pathLst>
            <a:path>
              <a:moveTo>
                <a:pt x="3385460" y="3952161"/>
              </a:moveTo>
              <a:arcTo wR="2164637" hR="2164637" stAng="3340089" swAng="1036264"/>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76EF845-B64A-4FBF-9A5E-3E736748B2D2}">
      <dsp:nvSpPr>
        <dsp:cNvPr id="0" name=""/>
        <dsp:cNvSpPr/>
      </dsp:nvSpPr>
      <dsp:spPr>
        <a:xfrm>
          <a:off x="4209211" y="3973209"/>
          <a:ext cx="1898322" cy="868477"/>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cs typeface="Times New Roman" pitchFamily="18" charset="0"/>
            </a:rPr>
            <a:t>Географические карты и карты местности</a:t>
          </a:r>
          <a:endParaRPr lang="ru-RU" sz="1400" b="1" kern="1200" dirty="0">
            <a:latin typeface="Times New Roman" pitchFamily="18" charset="0"/>
            <a:cs typeface="Times New Roman" pitchFamily="18" charset="0"/>
          </a:endParaRPr>
        </a:p>
      </dsp:txBody>
      <dsp:txXfrm>
        <a:off x="4251607" y="4015605"/>
        <a:ext cx="1813530" cy="783685"/>
      </dsp:txXfrm>
    </dsp:sp>
    <dsp:sp modelId="{1C5C6736-270E-4F1C-BDBC-7D38767F7E42}">
      <dsp:nvSpPr>
        <dsp:cNvPr id="0" name=""/>
        <dsp:cNvSpPr/>
      </dsp:nvSpPr>
      <dsp:spPr>
        <a:xfrm>
          <a:off x="1209203" y="366309"/>
          <a:ext cx="4329274" cy="4329274"/>
        </a:xfrm>
        <a:custGeom>
          <a:avLst/>
          <a:gdLst/>
          <a:ahLst/>
          <a:cxnLst/>
          <a:rect l="0" t="0" r="0" b="0"/>
          <a:pathLst>
            <a:path>
              <a:moveTo>
                <a:pt x="2990940" y="4165356"/>
              </a:moveTo>
              <a:arcTo wR="2164637" hR="2164637" stAng="4053554" swAng="1542176"/>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6B166FF-ACF8-45A4-8617-893310A6A34D}">
      <dsp:nvSpPr>
        <dsp:cNvPr id="0" name=""/>
        <dsp:cNvSpPr/>
      </dsp:nvSpPr>
      <dsp:spPr>
        <a:xfrm>
          <a:off x="1802674" y="3969839"/>
          <a:ext cx="1808171" cy="72165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cs typeface="Times New Roman" pitchFamily="18" charset="0"/>
            </a:rPr>
            <a:t>План помещения, местности, сооружения</a:t>
          </a:r>
          <a:endParaRPr lang="ru-RU" sz="1400" b="1" kern="1200" dirty="0">
            <a:latin typeface="Times New Roman" pitchFamily="18" charset="0"/>
            <a:cs typeface="Times New Roman" pitchFamily="18" charset="0"/>
          </a:endParaRPr>
        </a:p>
      </dsp:txBody>
      <dsp:txXfrm>
        <a:off x="1837902" y="4005067"/>
        <a:ext cx="1737715" cy="651199"/>
      </dsp:txXfrm>
    </dsp:sp>
    <dsp:sp modelId="{8B364738-3CEA-4207-9BD2-B98F9CC9A3C9}">
      <dsp:nvSpPr>
        <dsp:cNvPr id="0" name=""/>
        <dsp:cNvSpPr/>
      </dsp:nvSpPr>
      <dsp:spPr>
        <a:xfrm>
          <a:off x="1415342" y="13011"/>
          <a:ext cx="4329274" cy="4329274"/>
        </a:xfrm>
        <a:custGeom>
          <a:avLst/>
          <a:gdLst/>
          <a:ahLst/>
          <a:cxnLst/>
          <a:rect l="0" t="0" r="0" b="0"/>
          <a:pathLst>
            <a:path>
              <a:moveTo>
                <a:pt x="947014" y="3954343"/>
              </a:moveTo>
              <a:arcTo wR="2164637" hR="2164637" stAng="7453759" swAng="689631"/>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28888AE-CFD9-418E-9AF1-10CA97FC5A28}">
      <dsp:nvSpPr>
        <dsp:cNvPr id="0" name=""/>
        <dsp:cNvSpPr/>
      </dsp:nvSpPr>
      <dsp:spPr>
        <a:xfrm>
          <a:off x="1059162" y="3121468"/>
          <a:ext cx="1666982" cy="56419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cs typeface="Times New Roman" pitchFamily="18" charset="0"/>
            </a:rPr>
            <a:t>Входные билеты</a:t>
          </a:r>
          <a:endParaRPr lang="ru-RU" sz="1400" b="1" kern="1200" dirty="0">
            <a:latin typeface="Times New Roman" pitchFamily="18" charset="0"/>
            <a:cs typeface="Times New Roman" pitchFamily="18" charset="0"/>
          </a:endParaRPr>
        </a:p>
      </dsp:txBody>
      <dsp:txXfrm>
        <a:off x="1086704" y="3149010"/>
        <a:ext cx="1611898" cy="509115"/>
      </dsp:txXfrm>
    </dsp:sp>
    <dsp:sp modelId="{E333BBBC-2C42-4AA6-8F8D-F31FCEB113F4}">
      <dsp:nvSpPr>
        <dsp:cNvPr id="0" name=""/>
        <dsp:cNvSpPr/>
      </dsp:nvSpPr>
      <dsp:spPr>
        <a:xfrm>
          <a:off x="1756094" y="547184"/>
          <a:ext cx="4329274" cy="4329274"/>
        </a:xfrm>
        <a:custGeom>
          <a:avLst/>
          <a:gdLst/>
          <a:ahLst/>
          <a:cxnLst/>
          <a:rect l="0" t="0" r="0" b="0"/>
          <a:pathLst>
            <a:path>
              <a:moveTo>
                <a:pt x="38521" y="2571192"/>
              </a:moveTo>
              <a:arcTo wR="2164637" hR="2164637" stAng="10150476" swAng="490409"/>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C1BD3BE-05E7-4AA7-BCDA-B71D25AB9756}">
      <dsp:nvSpPr>
        <dsp:cNvPr id="0" name=""/>
        <dsp:cNvSpPr/>
      </dsp:nvSpPr>
      <dsp:spPr>
        <a:xfrm>
          <a:off x="881758" y="2231936"/>
          <a:ext cx="1690219" cy="576893"/>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cs typeface="Times New Roman" pitchFamily="18" charset="0"/>
            </a:rPr>
            <a:t>Расписание движения транспорта</a:t>
          </a:r>
          <a:endParaRPr lang="ru-RU" sz="1400" b="1" kern="1200" dirty="0">
            <a:latin typeface="Times New Roman" pitchFamily="18" charset="0"/>
            <a:cs typeface="Times New Roman" pitchFamily="18" charset="0"/>
          </a:endParaRPr>
        </a:p>
      </dsp:txBody>
      <dsp:txXfrm>
        <a:off x="909920" y="2260098"/>
        <a:ext cx="1633895" cy="520569"/>
      </dsp:txXfrm>
    </dsp:sp>
    <dsp:sp modelId="{0BADEBDD-8260-48C5-A4C3-B346EDF10016}">
      <dsp:nvSpPr>
        <dsp:cNvPr id="0" name=""/>
        <dsp:cNvSpPr/>
      </dsp:nvSpPr>
      <dsp:spPr>
        <a:xfrm>
          <a:off x="1493757" y="1043874"/>
          <a:ext cx="4329274" cy="4329274"/>
        </a:xfrm>
        <a:custGeom>
          <a:avLst/>
          <a:gdLst/>
          <a:ahLst/>
          <a:cxnLst/>
          <a:rect l="0" t="0" r="0" b="0"/>
          <a:pathLst>
            <a:path>
              <a:moveTo>
                <a:pt x="236055" y="1181669"/>
              </a:moveTo>
              <a:arcTo wR="2164637" hR="2164637" stAng="12420433" swAng="1121001"/>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84BD7F2-D941-4CD7-BDAD-B94AF8F11D32}">
      <dsp:nvSpPr>
        <dsp:cNvPr id="0" name=""/>
        <dsp:cNvSpPr/>
      </dsp:nvSpPr>
      <dsp:spPr>
        <a:xfrm>
          <a:off x="1519516" y="1090347"/>
          <a:ext cx="1483236" cy="56419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cs typeface="Times New Roman" pitchFamily="18" charset="0"/>
            </a:rPr>
            <a:t>Карты сайтов</a:t>
          </a:r>
          <a:endParaRPr lang="ru-RU" sz="1400" b="1" kern="1200" dirty="0">
            <a:latin typeface="Times New Roman" pitchFamily="18" charset="0"/>
            <a:cs typeface="Times New Roman" pitchFamily="18" charset="0"/>
          </a:endParaRPr>
        </a:p>
      </dsp:txBody>
      <dsp:txXfrm>
        <a:off x="1547058" y="1117889"/>
        <a:ext cx="1428152" cy="509115"/>
      </dsp:txXfrm>
    </dsp:sp>
    <dsp:sp modelId="{1FD995F8-CC0A-4F2B-9B21-9711AF60B243}">
      <dsp:nvSpPr>
        <dsp:cNvPr id="0" name=""/>
        <dsp:cNvSpPr/>
      </dsp:nvSpPr>
      <dsp:spPr>
        <a:xfrm>
          <a:off x="1508437" y="687968"/>
          <a:ext cx="4329274" cy="4329274"/>
        </a:xfrm>
        <a:custGeom>
          <a:avLst/>
          <a:gdLst/>
          <a:ahLst/>
          <a:cxnLst/>
          <a:rect l="0" t="0" r="0" b="0"/>
          <a:pathLst>
            <a:path>
              <a:moveTo>
                <a:pt x="919083" y="394255"/>
              </a:moveTo>
              <a:arcTo wR="2164637" hR="2164637" stAng="14092299" swAng="2228161"/>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E8502C-C24A-4F41-901E-0470A1D8DFD6}" type="datetimeFigureOut">
              <a:rPr lang="ru-RU" smtClean="0"/>
              <a:t>28.10.2022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522931-224C-4CD1-93D6-EE5C1470B477}" type="slidenum">
              <a:rPr lang="ru-RU" smtClean="0"/>
              <a:t>‹#›</a:t>
            </a:fld>
            <a:endParaRPr lang="ru-RU"/>
          </a:p>
        </p:txBody>
      </p:sp>
    </p:spTree>
    <p:extLst>
      <p:ext uri="{BB962C8B-B14F-4D97-AF65-F5344CB8AC3E}">
        <p14:creationId xmlns:p14="http://schemas.microsoft.com/office/powerpoint/2010/main" val="1342472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altLang="ru-RU" smtClean="0"/>
          </a:p>
        </p:txBody>
      </p:sp>
    </p:spTree>
    <p:extLst>
      <p:ext uri="{BB962C8B-B14F-4D97-AF65-F5344CB8AC3E}">
        <p14:creationId xmlns:p14="http://schemas.microsoft.com/office/powerpoint/2010/main" val="2593850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altLang="ru-RU" smtClean="0"/>
          </a:p>
        </p:txBody>
      </p:sp>
    </p:spTree>
    <p:extLst>
      <p:ext uri="{BB962C8B-B14F-4D97-AF65-F5344CB8AC3E}">
        <p14:creationId xmlns:p14="http://schemas.microsoft.com/office/powerpoint/2010/main" val="1451048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altLang="ru-RU" smtClean="0"/>
          </a:p>
        </p:txBody>
      </p:sp>
    </p:spTree>
    <p:extLst>
      <p:ext uri="{BB962C8B-B14F-4D97-AF65-F5344CB8AC3E}">
        <p14:creationId xmlns:p14="http://schemas.microsoft.com/office/powerpoint/2010/main" val="135032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E00593C-0A57-461E-8E50-9DD2BFB3508B}" type="datetimeFigureOut">
              <a:rPr lang="ru-RU" smtClean="0"/>
              <a:t>28.10.2022</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260887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E00593C-0A57-461E-8E50-9DD2BFB3508B}" type="datetimeFigureOut">
              <a:rPr lang="ru-RU" smtClean="0"/>
              <a:t>28.10.2022</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1875129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E00593C-0A57-461E-8E50-9DD2BFB3508B}" type="datetimeFigureOut">
              <a:rPr lang="ru-RU" smtClean="0"/>
              <a:t>28.10.2022</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1ABC088F-341B-47E6-B017-EB2471C4173D}" type="slidenum">
              <a:rPr lang="ru-RU" smtClean="0"/>
              <a:t>‹#›</a:t>
            </a:fld>
            <a:endParaRPr lang="ru-R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9537529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1E00593C-0A57-461E-8E50-9DD2BFB3508B}" type="datetimeFigureOut">
              <a:rPr lang="ru-RU" smtClean="0"/>
              <a:t>28.10.2022</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2483560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1E00593C-0A57-461E-8E50-9DD2BFB3508B}" type="datetimeFigureOut">
              <a:rPr lang="ru-RU" smtClean="0"/>
              <a:t>28.10.2022</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ABC088F-341B-47E6-B017-EB2471C4173D}" type="slidenum">
              <a:rPr lang="ru-RU" smtClean="0"/>
              <a:t>‹#›</a:t>
            </a:fld>
            <a:endParaRPr lang="ru-R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89273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1E00593C-0A57-461E-8E50-9DD2BFB3508B}" type="datetimeFigureOut">
              <a:rPr lang="ru-RU" smtClean="0"/>
              <a:t>28.10.2022</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16306717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E00593C-0A57-461E-8E50-9DD2BFB3508B}" type="datetimeFigureOut">
              <a:rPr lang="ru-RU" smtClean="0"/>
              <a:t>28.10.2022</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24517368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E00593C-0A57-461E-8E50-9DD2BFB3508B}" type="datetimeFigureOut">
              <a:rPr lang="ru-RU" smtClean="0"/>
              <a:t>28.10.2022</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1430541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E00593C-0A57-461E-8E50-9DD2BFB3508B}" type="datetimeFigureOut">
              <a:rPr lang="ru-RU" smtClean="0"/>
              <a:t>28.10.2022</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2155951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E00593C-0A57-461E-8E50-9DD2BFB3508B}" type="datetimeFigureOut">
              <a:rPr lang="ru-RU" smtClean="0"/>
              <a:t>28.10.2022</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2504672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E00593C-0A57-461E-8E50-9DD2BFB3508B}" type="datetimeFigureOut">
              <a:rPr lang="ru-RU" smtClean="0"/>
              <a:t>28.10.2022</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764892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E00593C-0A57-461E-8E50-9DD2BFB3508B}" type="datetimeFigureOut">
              <a:rPr lang="ru-RU" smtClean="0"/>
              <a:t>28.10.2022</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846610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E00593C-0A57-461E-8E50-9DD2BFB3508B}" type="datetimeFigureOut">
              <a:rPr lang="ru-RU" smtClean="0"/>
              <a:t>28.10.2022</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3030023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00593C-0A57-461E-8E50-9DD2BFB3508B}" type="datetimeFigureOut">
              <a:rPr lang="ru-RU" smtClean="0"/>
              <a:t>28.10.2022</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1477746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E00593C-0A57-461E-8E50-9DD2BFB3508B}" type="datetimeFigureOut">
              <a:rPr lang="ru-RU" smtClean="0"/>
              <a:t>28.10.2022</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1319209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E00593C-0A57-461E-8E50-9DD2BFB3508B}" type="datetimeFigureOut">
              <a:rPr lang="ru-RU" smtClean="0"/>
              <a:t>28.10.2022</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1ABC088F-341B-47E6-B017-EB2471C4173D}" type="slidenum">
              <a:rPr lang="ru-RU" smtClean="0"/>
              <a:t>‹#›</a:t>
            </a:fld>
            <a:endParaRPr lang="ru-RU"/>
          </a:p>
        </p:txBody>
      </p:sp>
    </p:spTree>
    <p:extLst>
      <p:ext uri="{BB962C8B-B14F-4D97-AF65-F5344CB8AC3E}">
        <p14:creationId xmlns:p14="http://schemas.microsoft.com/office/powerpoint/2010/main" val="456889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1E00593C-0A57-461E-8E50-9DD2BFB3508B}" type="datetimeFigureOut">
              <a:rPr lang="ru-RU" smtClean="0"/>
              <a:t>28.10.2022</a:t>
            </a:fld>
            <a:endParaRPr lang="ru-R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1ABC088F-341B-47E6-B017-EB2471C4173D}" type="slidenum">
              <a:rPr lang="ru-RU" smtClean="0"/>
              <a:t>‹#›</a:t>
            </a:fld>
            <a:endParaRPr lang="ru-RU"/>
          </a:p>
        </p:txBody>
      </p:sp>
    </p:spTree>
    <p:extLst>
      <p:ext uri="{BB962C8B-B14F-4D97-AF65-F5344CB8AC3E}">
        <p14:creationId xmlns:p14="http://schemas.microsoft.com/office/powerpoint/2010/main" val="3778756651"/>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sites.google.com/site/kursusfunctreading/4-piramida-bluma/material-dla-zadanij/splosnoj-tekst-raboty-ucastnikov/1.JPG?attredirects=0" TargetMode="Externa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hyperlink" Target="https://sites.google.com/site/kursusfunctreading/4-piramida-bluma/material-dla-zadanij/splosnoj-tekst-raboty-ucastnikov/2.JPG?attredirects=0"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484785"/>
            <a:ext cx="7772400" cy="2097578"/>
          </a:xfrm>
        </p:spPr>
        <p:txBody>
          <a:bodyPr>
            <a:noAutofit/>
          </a:bodyPr>
          <a:lstStyle/>
          <a:p>
            <a:pPr algn="ctr"/>
            <a:r>
              <a:rPr lang="ru-RU" dirty="0">
                <a:latin typeface="Times New Roman" pitchFamily="18" charset="0"/>
                <a:cs typeface="Times New Roman" pitchFamily="18" charset="0"/>
              </a:rPr>
              <a:t>Развитие функциональной грамотности учащихся </a:t>
            </a:r>
            <a:r>
              <a:rPr lang="ru-RU">
                <a:latin typeface="Times New Roman" pitchFamily="18" charset="0"/>
                <a:cs typeface="Times New Roman" pitchFamily="18" charset="0"/>
              </a:rPr>
              <a:t>на </a:t>
            </a:r>
            <a:r>
              <a:rPr lang="ru-RU" smtClean="0">
                <a:latin typeface="Times New Roman" pitchFamily="18" charset="0"/>
                <a:cs typeface="Times New Roman" pitchFamily="18" charset="0"/>
              </a:rPr>
              <a:t>уроках</a:t>
            </a:r>
            <a:endParaRPr lang="ru-RU"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539552" y="3501008"/>
            <a:ext cx="7772400" cy="1199704"/>
          </a:xfrm>
        </p:spPr>
        <p:txBody>
          <a:bodyPr>
            <a:noAutofit/>
          </a:bodyPr>
          <a:lstStyle/>
          <a:p>
            <a:pPr algn="ctr"/>
            <a:r>
              <a:rPr lang="ru-RU" sz="4000" i="1" dirty="0" smtClean="0">
                <a:latin typeface="Times New Roman" pitchFamily="18" charset="0"/>
                <a:cs typeface="Times New Roman" pitchFamily="18" charset="0"/>
              </a:rPr>
              <a:t>Семинар-тренинг </a:t>
            </a:r>
            <a:r>
              <a:rPr lang="ru-RU" sz="4000" i="1" dirty="0">
                <a:latin typeface="Times New Roman" pitchFamily="18" charset="0"/>
                <a:cs typeface="Times New Roman" pitchFamily="18" charset="0"/>
              </a:rPr>
              <a:t>для </a:t>
            </a:r>
            <a:r>
              <a:rPr lang="ru-RU" sz="4000" i="1" dirty="0" smtClean="0">
                <a:latin typeface="Times New Roman" pitchFamily="18" charset="0"/>
                <a:cs typeface="Times New Roman" pitchFamily="18" charset="0"/>
              </a:rPr>
              <a:t>учителей</a:t>
            </a:r>
            <a:endParaRPr lang="ru-RU" sz="4000" i="1" dirty="0">
              <a:latin typeface="Times New Roman" pitchFamily="18" charset="0"/>
              <a:cs typeface="Times New Roman" pitchFamily="18" charset="0"/>
            </a:endParaRPr>
          </a:p>
        </p:txBody>
      </p:sp>
      <p:sp>
        <p:nvSpPr>
          <p:cNvPr id="5" name="TextBox 4"/>
          <p:cNvSpPr txBox="1"/>
          <p:nvPr/>
        </p:nvSpPr>
        <p:spPr>
          <a:xfrm>
            <a:off x="3131840" y="5517232"/>
            <a:ext cx="3886000" cy="369332"/>
          </a:xfrm>
          <a:prstGeom prst="rect">
            <a:avLst/>
          </a:prstGeom>
          <a:noFill/>
        </p:spPr>
        <p:txBody>
          <a:bodyPr wrap="none" rtlCol="0">
            <a:spAutoFit/>
          </a:bodyPr>
          <a:lstStyle/>
          <a:p>
            <a:r>
              <a:rPr lang="ru-RU" b="1" dirty="0" smtClean="0">
                <a:solidFill>
                  <a:schemeClr val="accent1">
                    <a:lumMod val="60000"/>
                    <a:lumOff val="40000"/>
                  </a:schemeClr>
                </a:solidFill>
              </a:rPr>
              <a:t>МБОУ СОШ №12 </a:t>
            </a:r>
            <a:r>
              <a:rPr lang="ru-RU" b="1" dirty="0" err="1" smtClean="0">
                <a:solidFill>
                  <a:schemeClr val="accent1">
                    <a:lumMod val="60000"/>
                    <a:lumOff val="40000"/>
                  </a:schemeClr>
                </a:solidFill>
              </a:rPr>
              <a:t>с.Глафировка</a:t>
            </a:r>
            <a:endParaRPr lang="ru-RU" b="1" dirty="0">
              <a:solidFill>
                <a:schemeClr val="accent1">
                  <a:lumMod val="60000"/>
                  <a:lumOff val="40000"/>
                </a:schemeClr>
              </a:solidFill>
            </a:endParaRPr>
          </a:p>
        </p:txBody>
      </p:sp>
    </p:spTree>
    <p:extLst>
      <p:ext uri="{BB962C8B-B14F-4D97-AF65-F5344CB8AC3E}">
        <p14:creationId xmlns:p14="http://schemas.microsoft.com/office/powerpoint/2010/main" val="377130310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836712"/>
            <a:ext cx="8019773" cy="5207830"/>
          </a:xfrm>
        </p:spPr>
        <p:txBody>
          <a:bodyPr>
            <a:normAutofit/>
          </a:bodyPr>
          <a:lstStyle/>
          <a:p>
            <a:pPr marL="109728" indent="0" algn="ctr">
              <a:buNone/>
            </a:pPr>
            <a:endParaRPr lang="ru-RU" sz="4400" b="1" i="1" dirty="0" smtClean="0">
              <a:latin typeface="Times New Roman" pitchFamily="18" charset="0"/>
              <a:cs typeface="Times New Roman" pitchFamily="18" charset="0"/>
            </a:endParaRPr>
          </a:p>
          <a:p>
            <a:pPr marL="109728" indent="0" algn="ctr">
              <a:buNone/>
            </a:pPr>
            <a:r>
              <a:rPr lang="ru-RU" sz="4000" b="1" i="1" dirty="0" smtClean="0">
                <a:latin typeface="Times New Roman" pitchFamily="18" charset="0"/>
                <a:cs typeface="Times New Roman" pitchFamily="18" charset="0"/>
              </a:rPr>
              <a:t>Обсудите </a:t>
            </a:r>
            <a:r>
              <a:rPr lang="ru-RU" sz="4000" b="1" i="1" dirty="0">
                <a:latin typeface="Times New Roman" pitchFamily="18" charset="0"/>
                <a:cs typeface="Times New Roman" pitchFamily="18" charset="0"/>
              </a:rPr>
              <a:t>в группах и </a:t>
            </a:r>
            <a:r>
              <a:rPr lang="ru-RU" sz="4000" b="1" i="1" dirty="0" smtClean="0">
                <a:latin typeface="Times New Roman" pitchFamily="18" charset="0"/>
                <a:cs typeface="Times New Roman" pitchFamily="18" charset="0"/>
              </a:rPr>
              <a:t>скажите, что, по-вашему,  является «текстом»?</a:t>
            </a:r>
          </a:p>
          <a:p>
            <a:pPr marL="109728" indent="0" algn="ctr">
              <a:buNone/>
            </a:pPr>
            <a:r>
              <a:rPr lang="ru-RU" sz="4000" b="1" i="1" dirty="0" smtClean="0">
                <a:latin typeface="Times New Roman" pitchFamily="18" charset="0"/>
                <a:cs typeface="Times New Roman" pitchFamily="18" charset="0"/>
              </a:rPr>
              <a:t>Какие тексты используются в международном исследовании </a:t>
            </a:r>
            <a:r>
              <a:rPr lang="en-US" sz="4000" b="1" i="1" dirty="0" smtClean="0">
                <a:latin typeface="Times New Roman" pitchFamily="18" charset="0"/>
                <a:cs typeface="Times New Roman" pitchFamily="18" charset="0"/>
              </a:rPr>
              <a:t>PISA?</a:t>
            </a:r>
            <a:endParaRPr lang="ru-RU" sz="4000" b="1" i="1" dirty="0">
              <a:latin typeface="Times New Roman" pitchFamily="18" charset="0"/>
              <a:cs typeface="Times New Roman" pitchFamily="18" charset="0"/>
            </a:endParaRPr>
          </a:p>
          <a:p>
            <a:endParaRPr lang="ru-RU" dirty="0"/>
          </a:p>
        </p:txBody>
      </p:sp>
      <p:sp>
        <p:nvSpPr>
          <p:cNvPr id="5" name="Заголовок 1"/>
          <p:cNvSpPr txBox="1">
            <a:spLocks/>
          </p:cNvSpPr>
          <p:nvPr/>
        </p:nvSpPr>
        <p:spPr>
          <a:xfrm>
            <a:off x="323528" y="116632"/>
            <a:ext cx="7920880" cy="720080"/>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lvl="0" algn="ctr" defTabSz="1333500">
              <a:lnSpc>
                <a:spcPct val="90000"/>
              </a:lnSpc>
              <a:spcAft>
                <a:spcPct val="35000"/>
              </a:spcAft>
            </a:pPr>
            <a:r>
              <a:rPr lang="ru-RU" sz="4800" i="1" dirty="0" smtClean="0">
                <a:latin typeface="Times New Roman" pitchFamily="18" charset="0"/>
                <a:cs typeface="Times New Roman" pitchFamily="18" charset="0"/>
              </a:rPr>
              <a:t>Задание:</a:t>
            </a:r>
            <a:endParaRPr lang="ru-RU" sz="4800" dirty="0">
              <a:latin typeface="Times New Roman" pitchFamily="18" charset="0"/>
              <a:cs typeface="Times New Roman" pitchFamily="18" charset="0"/>
            </a:endParaRPr>
          </a:p>
        </p:txBody>
      </p:sp>
    </p:spTree>
    <p:extLst>
      <p:ext uri="{BB962C8B-B14F-4D97-AF65-F5344CB8AC3E}">
        <p14:creationId xmlns:p14="http://schemas.microsoft.com/office/powerpoint/2010/main" val="447301957"/>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6286" y="224555"/>
            <a:ext cx="8229600" cy="576064"/>
          </a:xfrm>
        </p:spPr>
        <p:txBody>
          <a:bodyPr>
            <a:noAutofit/>
          </a:bodyPr>
          <a:lstStyle/>
          <a:p>
            <a:pPr algn="ctr"/>
            <a:r>
              <a:rPr lang="ru-RU" sz="4400" b="1" dirty="0" smtClean="0">
                <a:latin typeface="Times New Roman" pitchFamily="18" charset="0"/>
                <a:cs typeface="Times New Roman" pitchFamily="18" charset="0"/>
              </a:rPr>
              <a:t>ТЕКСТ</a:t>
            </a:r>
            <a:endParaRPr lang="ru-RU" sz="4400" b="1" dirty="0">
              <a:latin typeface="Times New Roman" pitchFamily="18" charset="0"/>
              <a:cs typeface="Times New Roman" pitchFamily="18" charset="0"/>
            </a:endParaRPr>
          </a:p>
        </p:txBody>
      </p:sp>
      <p:sp>
        <p:nvSpPr>
          <p:cNvPr id="4" name="Скругленный прямоугольник 3"/>
          <p:cNvSpPr/>
          <p:nvPr/>
        </p:nvSpPr>
        <p:spPr>
          <a:xfrm>
            <a:off x="251520" y="1052736"/>
            <a:ext cx="8280920" cy="1794496"/>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r>
              <a:rPr lang="ru-RU" sz="2000" b="1" i="1" dirty="0" smtClean="0">
                <a:solidFill>
                  <a:schemeClr val="tx1"/>
                </a:solidFill>
                <a:latin typeface="Times New Roman" pitchFamily="18" charset="0"/>
                <a:cs typeface="Times New Roman" pitchFamily="18" charset="0"/>
              </a:rPr>
              <a:t>Текст</a:t>
            </a:r>
            <a:r>
              <a:rPr lang="ru-RU" sz="2000" i="1" dirty="0">
                <a:solidFill>
                  <a:schemeClr val="tx1"/>
                </a:solidFill>
                <a:latin typeface="Times New Roman" pitchFamily="18" charset="0"/>
                <a:cs typeface="Times New Roman" pitchFamily="18" charset="0"/>
              </a:rPr>
              <a:t> </a:t>
            </a:r>
            <a:r>
              <a:rPr lang="ru-RU" sz="2000" dirty="0">
                <a:solidFill>
                  <a:schemeClr val="tx1"/>
                </a:solidFill>
                <a:latin typeface="Times New Roman" pitchFamily="18" charset="0"/>
                <a:cs typeface="Times New Roman" pitchFamily="18" charset="0"/>
              </a:rPr>
              <a:t>(от латинского </a:t>
            </a:r>
            <a:r>
              <a:rPr lang="ru-RU" sz="2000" dirty="0" err="1">
                <a:solidFill>
                  <a:schemeClr val="tx1"/>
                </a:solidFill>
                <a:latin typeface="Times New Roman" pitchFamily="18" charset="0"/>
                <a:cs typeface="Times New Roman" pitchFamily="18" charset="0"/>
              </a:rPr>
              <a:t>textus</a:t>
            </a:r>
            <a:r>
              <a:rPr lang="ru-RU" sz="2000" dirty="0">
                <a:solidFill>
                  <a:schemeClr val="tx1"/>
                </a:solidFill>
                <a:latin typeface="Times New Roman" pitchFamily="18" charset="0"/>
                <a:cs typeface="Times New Roman" pitchFamily="18" charset="0"/>
              </a:rPr>
              <a:t> - «ткань», «сплетение», «соединение», «структура», «связь») - это речевое произведение, состоящее из ряда предложений, расположенных в определённой последовательности и объединённых в целое единством темы, основной мысли и с помощью различных языковых средств</a:t>
            </a:r>
            <a:r>
              <a:rPr lang="ru-RU" sz="2000" dirty="0" smtClean="0">
                <a:solidFill>
                  <a:schemeClr val="tx1"/>
                </a:solidFill>
                <a:latin typeface="Times New Roman" pitchFamily="18" charset="0"/>
                <a:cs typeface="Times New Roman" pitchFamily="18" charset="0"/>
              </a:rPr>
              <a:t>.</a:t>
            </a:r>
            <a:endParaRPr lang="ru-RU" sz="2000" dirty="0">
              <a:solidFill>
                <a:schemeClr val="tx1"/>
              </a:solidFill>
              <a:latin typeface="Times New Roman" pitchFamily="18" charset="0"/>
              <a:cs typeface="Times New Roman" pitchFamily="18" charset="0"/>
            </a:endParaRPr>
          </a:p>
        </p:txBody>
      </p:sp>
      <p:sp>
        <p:nvSpPr>
          <p:cNvPr id="5" name="Скругленный прямоугольник 4"/>
          <p:cNvSpPr/>
          <p:nvPr/>
        </p:nvSpPr>
        <p:spPr>
          <a:xfrm>
            <a:off x="251520" y="3136777"/>
            <a:ext cx="4032448" cy="2664296"/>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r>
              <a:rPr lang="ru-RU" sz="2400" b="1" i="1" dirty="0" smtClean="0">
                <a:solidFill>
                  <a:schemeClr val="tx1"/>
                </a:solidFill>
                <a:latin typeface="Times New Roman" pitchFamily="18" charset="0"/>
                <a:cs typeface="Times New Roman" pitchFamily="18" charset="0"/>
              </a:rPr>
              <a:t>Основные</a:t>
            </a:r>
            <a:r>
              <a:rPr lang="ru-RU" sz="2400" b="1" i="1" dirty="0">
                <a:solidFill>
                  <a:schemeClr val="tx1"/>
                </a:solidFill>
                <a:latin typeface="Times New Roman" pitchFamily="18" charset="0"/>
                <a:cs typeface="Times New Roman" pitchFamily="18" charset="0"/>
              </a:rPr>
              <a:t> </a:t>
            </a:r>
            <a:r>
              <a:rPr lang="ru-RU" sz="2400" b="1" i="1" dirty="0" smtClean="0">
                <a:solidFill>
                  <a:schemeClr val="tx1"/>
                </a:solidFill>
                <a:latin typeface="Times New Roman" pitchFamily="18" charset="0"/>
                <a:cs typeface="Times New Roman" pitchFamily="18" charset="0"/>
              </a:rPr>
              <a:t>признаки текста</a:t>
            </a:r>
            <a:r>
              <a:rPr lang="ru-RU" sz="2400" i="1" dirty="0" smtClean="0">
                <a:solidFill>
                  <a:schemeClr val="tx1"/>
                </a:solidFill>
                <a:latin typeface="Times New Roman" pitchFamily="18" charset="0"/>
                <a:cs typeface="Times New Roman" pitchFamily="18" charset="0"/>
              </a:rPr>
              <a:t>:</a:t>
            </a:r>
            <a:endParaRPr lang="ru-RU" sz="2400" i="1" dirty="0">
              <a:solidFill>
                <a:schemeClr val="tx1"/>
              </a:solidFill>
              <a:latin typeface="Times New Roman" pitchFamily="18" charset="0"/>
              <a:cs typeface="Times New Roman" pitchFamily="18" charset="0"/>
            </a:endParaRPr>
          </a:p>
          <a:p>
            <a:r>
              <a:rPr lang="ru-RU" sz="2400" dirty="0">
                <a:solidFill>
                  <a:schemeClr val="tx1"/>
                </a:solidFill>
                <a:latin typeface="Times New Roman" pitchFamily="18" charset="0"/>
                <a:cs typeface="Times New Roman" pitchFamily="18" charset="0"/>
              </a:rPr>
              <a:t>1)  </a:t>
            </a:r>
            <a:r>
              <a:rPr lang="ru-RU" sz="2400" i="1" dirty="0" smtClean="0">
                <a:solidFill>
                  <a:schemeClr val="tx1"/>
                </a:solidFill>
                <a:latin typeface="Times New Roman" pitchFamily="18" charset="0"/>
                <a:cs typeface="Times New Roman" pitchFamily="18" charset="0"/>
              </a:rPr>
              <a:t>завершённость</a:t>
            </a:r>
            <a:r>
              <a:rPr lang="ru-RU" sz="2400" dirty="0" smtClean="0">
                <a:solidFill>
                  <a:schemeClr val="tx1"/>
                </a:solidFill>
                <a:latin typeface="Times New Roman" pitchFamily="18" charset="0"/>
                <a:cs typeface="Times New Roman" pitchFamily="18" charset="0"/>
              </a:rPr>
              <a:t>;</a:t>
            </a:r>
            <a:endParaRPr lang="ru-RU" sz="2400" dirty="0">
              <a:solidFill>
                <a:schemeClr val="tx1"/>
              </a:solidFill>
              <a:latin typeface="Times New Roman" pitchFamily="18" charset="0"/>
              <a:cs typeface="Times New Roman" pitchFamily="18" charset="0"/>
            </a:endParaRPr>
          </a:p>
          <a:p>
            <a:r>
              <a:rPr lang="ru-RU" sz="2400" dirty="0">
                <a:solidFill>
                  <a:schemeClr val="tx1"/>
                </a:solidFill>
                <a:latin typeface="Times New Roman" pitchFamily="18" charset="0"/>
                <a:cs typeface="Times New Roman" pitchFamily="18" charset="0"/>
              </a:rPr>
              <a:t>2)  </a:t>
            </a:r>
            <a:r>
              <a:rPr lang="ru-RU" sz="2400" i="1" dirty="0" smtClean="0">
                <a:solidFill>
                  <a:schemeClr val="tx1"/>
                </a:solidFill>
                <a:latin typeface="Times New Roman" pitchFamily="18" charset="0"/>
                <a:cs typeface="Times New Roman" pitchFamily="18" charset="0"/>
              </a:rPr>
              <a:t>связность</a:t>
            </a:r>
            <a:r>
              <a:rPr lang="ru-RU" sz="2400" dirty="0" smtClean="0">
                <a:solidFill>
                  <a:schemeClr val="tx1"/>
                </a:solidFill>
                <a:latin typeface="Times New Roman" pitchFamily="18" charset="0"/>
                <a:cs typeface="Times New Roman" pitchFamily="18" charset="0"/>
              </a:rPr>
              <a:t>;</a:t>
            </a:r>
            <a:endParaRPr lang="ru-RU" sz="2400" dirty="0">
              <a:solidFill>
                <a:schemeClr val="tx1"/>
              </a:solidFill>
              <a:latin typeface="Times New Roman" pitchFamily="18" charset="0"/>
              <a:cs typeface="Times New Roman" pitchFamily="18" charset="0"/>
            </a:endParaRPr>
          </a:p>
          <a:p>
            <a:r>
              <a:rPr lang="ru-RU" sz="2400" dirty="0">
                <a:solidFill>
                  <a:schemeClr val="tx1"/>
                </a:solidFill>
                <a:latin typeface="Times New Roman" pitchFamily="18" charset="0"/>
                <a:cs typeface="Times New Roman" pitchFamily="18" charset="0"/>
              </a:rPr>
              <a:t>3)  </a:t>
            </a:r>
            <a:r>
              <a:rPr lang="ru-RU" sz="2400" i="1" dirty="0">
                <a:solidFill>
                  <a:schemeClr val="tx1"/>
                </a:solidFill>
                <a:latin typeface="Times New Roman" pitchFamily="18" charset="0"/>
                <a:cs typeface="Times New Roman" pitchFamily="18" charset="0"/>
              </a:rPr>
              <a:t>стилевое </a:t>
            </a:r>
            <a:r>
              <a:rPr lang="ru-RU" sz="2400" i="1" dirty="0" smtClean="0">
                <a:solidFill>
                  <a:schemeClr val="tx1"/>
                </a:solidFill>
                <a:latin typeface="Times New Roman" pitchFamily="18" charset="0"/>
                <a:cs typeface="Times New Roman" pitchFamily="18" charset="0"/>
              </a:rPr>
              <a:t>единство;</a:t>
            </a:r>
            <a:endParaRPr lang="ru-RU" sz="2400" dirty="0">
              <a:solidFill>
                <a:schemeClr val="tx1"/>
              </a:solidFill>
              <a:latin typeface="Times New Roman" pitchFamily="18" charset="0"/>
              <a:cs typeface="Times New Roman" pitchFamily="18" charset="0"/>
            </a:endParaRPr>
          </a:p>
          <a:p>
            <a:r>
              <a:rPr lang="ru-RU" sz="2400" dirty="0">
                <a:solidFill>
                  <a:schemeClr val="tx1"/>
                </a:solidFill>
                <a:latin typeface="Times New Roman" pitchFamily="18" charset="0"/>
                <a:cs typeface="Times New Roman" pitchFamily="18" charset="0"/>
              </a:rPr>
              <a:t>4)  </a:t>
            </a:r>
            <a:r>
              <a:rPr lang="ru-RU" sz="2400" i="1" dirty="0" smtClean="0">
                <a:solidFill>
                  <a:schemeClr val="tx1"/>
                </a:solidFill>
                <a:latin typeface="Times New Roman" pitchFamily="18" charset="0"/>
                <a:cs typeface="Times New Roman" pitchFamily="18" charset="0"/>
              </a:rPr>
              <a:t>цельность</a:t>
            </a:r>
            <a:r>
              <a:rPr lang="ru-RU" sz="2400" dirty="0" smtClean="0">
                <a:solidFill>
                  <a:schemeClr val="tx1"/>
                </a:solidFill>
                <a:latin typeface="Times New Roman" pitchFamily="18" charset="0"/>
                <a:cs typeface="Times New Roman" pitchFamily="18" charset="0"/>
              </a:rPr>
              <a:t>.</a:t>
            </a:r>
            <a:endParaRPr lang="ru-RU" sz="2400" dirty="0">
              <a:solidFill>
                <a:schemeClr val="tx1"/>
              </a:solidFill>
              <a:latin typeface="Times New Roman" pitchFamily="18" charset="0"/>
              <a:cs typeface="Times New Roman" pitchFamily="18" charset="0"/>
            </a:endParaRPr>
          </a:p>
          <a:p>
            <a:pPr algn="ctr"/>
            <a:endParaRPr lang="ru-RU" dirty="0">
              <a:latin typeface="Times New Roman" pitchFamily="18" charset="0"/>
              <a:cs typeface="Times New Roman" pitchFamily="18" charset="0"/>
            </a:endParaRPr>
          </a:p>
        </p:txBody>
      </p:sp>
      <p:pic>
        <p:nvPicPr>
          <p:cNvPr id="1026" name="Picture 2" descr="C:\Users\User\Desktop\img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3136777"/>
            <a:ext cx="4091466"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3947845"/>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323527" y="1916832"/>
            <a:ext cx="2448273" cy="72008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b="1" dirty="0" smtClean="0">
                <a:solidFill>
                  <a:schemeClr val="tx1"/>
                </a:solidFill>
                <a:latin typeface="Times New Roman" pitchFamily="18" charset="0"/>
                <a:cs typeface="Times New Roman" pitchFamily="18" charset="0"/>
              </a:rPr>
              <a:t>ОПИСАНИЕ</a:t>
            </a:r>
            <a:endParaRPr lang="ru-RU" b="1" dirty="0">
              <a:solidFill>
                <a:schemeClr val="tx1"/>
              </a:solidFill>
              <a:latin typeface="Times New Roman" pitchFamily="18" charset="0"/>
              <a:cs typeface="Times New Roman" pitchFamily="18" charset="0"/>
            </a:endParaRPr>
          </a:p>
        </p:txBody>
      </p:sp>
      <p:sp>
        <p:nvSpPr>
          <p:cNvPr id="4" name="Скругленный прямоугольник 3"/>
          <p:cNvSpPr/>
          <p:nvPr/>
        </p:nvSpPr>
        <p:spPr>
          <a:xfrm>
            <a:off x="2915816" y="1916832"/>
            <a:ext cx="5904656" cy="72008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lvl="0" algn="just"/>
            <a:r>
              <a:rPr lang="ru-RU" b="1" dirty="0">
                <a:solidFill>
                  <a:schemeClr val="tx1"/>
                </a:solidFill>
                <a:latin typeface="Times New Roman" pitchFamily="18" charset="0"/>
                <a:cs typeface="Times New Roman" pitchFamily="18" charset="0"/>
              </a:rPr>
              <a:t>Отрывок из рассказа, стихотворение, описание человека, места, предмета и т.д</a:t>
            </a:r>
            <a:r>
              <a:rPr lang="ru-RU" b="1" dirty="0" smtClean="0">
                <a:solidFill>
                  <a:schemeClr val="tx1"/>
                </a:solidFill>
                <a:latin typeface="Times New Roman" pitchFamily="18" charset="0"/>
                <a:cs typeface="Times New Roman" pitchFamily="18" charset="0"/>
              </a:rPr>
              <a:t>.</a:t>
            </a:r>
            <a:endParaRPr lang="ru-RU" b="1" dirty="0">
              <a:solidFill>
                <a:schemeClr val="tx1"/>
              </a:solidFill>
              <a:latin typeface="Times New Roman" pitchFamily="18" charset="0"/>
              <a:cs typeface="Times New Roman" pitchFamily="18" charset="0"/>
            </a:endParaRPr>
          </a:p>
        </p:txBody>
      </p:sp>
      <p:sp>
        <p:nvSpPr>
          <p:cNvPr id="5" name="Скругленный прямоугольник 4"/>
          <p:cNvSpPr/>
          <p:nvPr/>
        </p:nvSpPr>
        <p:spPr>
          <a:xfrm>
            <a:off x="310232" y="2924944"/>
            <a:ext cx="2461567" cy="1296144"/>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b="1" dirty="0" smtClean="0">
                <a:solidFill>
                  <a:schemeClr val="tx1"/>
                </a:solidFill>
                <a:latin typeface="Times New Roman" pitchFamily="18" charset="0"/>
                <a:cs typeface="Times New Roman" pitchFamily="18" charset="0"/>
              </a:rPr>
              <a:t>ПОВЕСТВОВАНИЕ</a:t>
            </a:r>
            <a:endParaRPr lang="ru-RU" b="1" dirty="0">
              <a:solidFill>
                <a:schemeClr val="tx1"/>
              </a:solidFill>
              <a:latin typeface="Times New Roman" pitchFamily="18" charset="0"/>
              <a:cs typeface="Times New Roman" pitchFamily="18" charset="0"/>
            </a:endParaRPr>
          </a:p>
        </p:txBody>
      </p:sp>
      <p:sp>
        <p:nvSpPr>
          <p:cNvPr id="6" name="Скругленный прямоугольник 5"/>
          <p:cNvSpPr/>
          <p:nvPr/>
        </p:nvSpPr>
        <p:spPr>
          <a:xfrm>
            <a:off x="2915816" y="2924944"/>
            <a:ext cx="5904656" cy="1296144"/>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lvl="0" algn="just"/>
            <a:r>
              <a:rPr lang="ru-RU" b="1" dirty="0">
                <a:solidFill>
                  <a:schemeClr val="tx1"/>
                </a:solidFill>
                <a:latin typeface="Times New Roman" pitchFamily="18" charset="0"/>
                <a:cs typeface="Times New Roman" pitchFamily="18" charset="0"/>
              </a:rPr>
              <a:t>Рассказ, повесть, басня, письмо, статья в газете или журнале, статья в учебнике, инструкция, реклама, краткое содержание фильма, спектакля, пост блога, материалы различных </a:t>
            </a:r>
            <a:r>
              <a:rPr lang="ru-RU" b="1" dirty="0" smtClean="0">
                <a:solidFill>
                  <a:schemeClr val="tx1"/>
                </a:solidFill>
                <a:latin typeface="Times New Roman" pitchFamily="18" charset="0"/>
                <a:cs typeface="Times New Roman" pitchFamily="18" charset="0"/>
              </a:rPr>
              <a:t>сайтов.</a:t>
            </a:r>
            <a:endParaRPr lang="ru-RU" b="1" dirty="0">
              <a:solidFill>
                <a:schemeClr val="tx1"/>
              </a:solidFill>
              <a:latin typeface="Times New Roman" pitchFamily="18" charset="0"/>
              <a:cs typeface="Times New Roman" pitchFamily="18" charset="0"/>
            </a:endParaRPr>
          </a:p>
        </p:txBody>
      </p:sp>
      <p:sp>
        <p:nvSpPr>
          <p:cNvPr id="7" name="Скругленный прямоугольник 6"/>
          <p:cNvSpPr/>
          <p:nvPr/>
        </p:nvSpPr>
        <p:spPr>
          <a:xfrm>
            <a:off x="341747" y="4581128"/>
            <a:ext cx="2430051" cy="72008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b="1" dirty="0" smtClean="0">
                <a:solidFill>
                  <a:schemeClr val="tx1"/>
                </a:solidFill>
                <a:latin typeface="Times New Roman" pitchFamily="18" charset="0"/>
                <a:cs typeface="Times New Roman" pitchFamily="18" charset="0"/>
              </a:rPr>
              <a:t>РАССУЖДЕНИЕ</a:t>
            </a:r>
            <a:endParaRPr lang="ru-RU" b="1" dirty="0">
              <a:solidFill>
                <a:schemeClr val="tx1"/>
              </a:solidFill>
              <a:latin typeface="Times New Roman" pitchFamily="18" charset="0"/>
              <a:cs typeface="Times New Roman" pitchFamily="18" charset="0"/>
            </a:endParaRPr>
          </a:p>
        </p:txBody>
      </p:sp>
      <p:sp>
        <p:nvSpPr>
          <p:cNvPr id="8" name="Скругленный прямоугольник 7"/>
          <p:cNvSpPr/>
          <p:nvPr/>
        </p:nvSpPr>
        <p:spPr>
          <a:xfrm>
            <a:off x="2915816" y="4581128"/>
            <a:ext cx="5904656" cy="72008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lvl="0" algn="just"/>
            <a:r>
              <a:rPr lang="ru-RU" b="1" dirty="0">
                <a:solidFill>
                  <a:schemeClr val="tx1"/>
                </a:solidFill>
                <a:latin typeface="Times New Roman" pitchFamily="18" charset="0"/>
                <a:cs typeface="Times New Roman" pitchFamily="18" charset="0"/>
              </a:rPr>
              <a:t>Сочинение-размышление, комментарий, </a:t>
            </a:r>
            <a:r>
              <a:rPr lang="ru-RU" b="1" dirty="0" smtClean="0">
                <a:solidFill>
                  <a:schemeClr val="tx1"/>
                </a:solidFill>
                <a:latin typeface="Times New Roman" pitchFamily="18" charset="0"/>
                <a:cs typeface="Times New Roman" pitchFamily="18" charset="0"/>
              </a:rPr>
              <a:t>аргумента-</a:t>
            </a:r>
            <a:r>
              <a:rPr lang="ru-RU" b="1" dirty="0" err="1" smtClean="0">
                <a:solidFill>
                  <a:schemeClr val="tx1"/>
                </a:solidFill>
                <a:latin typeface="Times New Roman" pitchFamily="18" charset="0"/>
                <a:cs typeface="Times New Roman" pitchFamily="18" charset="0"/>
              </a:rPr>
              <a:t>ция</a:t>
            </a:r>
            <a:r>
              <a:rPr lang="ru-RU" b="1" dirty="0" smtClean="0">
                <a:solidFill>
                  <a:schemeClr val="tx1"/>
                </a:solidFill>
                <a:latin typeface="Times New Roman" pitchFamily="18" charset="0"/>
                <a:cs typeface="Times New Roman" pitchFamily="18" charset="0"/>
              </a:rPr>
              <a:t> </a:t>
            </a:r>
            <a:r>
              <a:rPr lang="ru-RU" b="1" dirty="0">
                <a:solidFill>
                  <a:schemeClr val="tx1"/>
                </a:solidFill>
                <a:latin typeface="Times New Roman" pitchFamily="18" charset="0"/>
                <a:cs typeface="Times New Roman" pitchFamily="18" charset="0"/>
              </a:rPr>
              <a:t>собственного мнения.</a:t>
            </a:r>
          </a:p>
        </p:txBody>
      </p:sp>
      <p:sp>
        <p:nvSpPr>
          <p:cNvPr id="12" name="Заголовок 1"/>
          <p:cNvSpPr txBox="1">
            <a:spLocks/>
          </p:cNvSpPr>
          <p:nvPr/>
        </p:nvSpPr>
        <p:spPr>
          <a:xfrm>
            <a:off x="366286" y="224555"/>
            <a:ext cx="8229600" cy="576064"/>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000" dirty="0">
                <a:latin typeface="Times New Roman" pitchFamily="18" charset="0"/>
                <a:cs typeface="Times New Roman" pitchFamily="18" charset="0"/>
              </a:rPr>
              <a:t>ВИДЫ ТЕКСТОВ: </a:t>
            </a:r>
            <a:endParaRPr lang="ru-RU" sz="4000" dirty="0" smtClean="0">
              <a:latin typeface="Times New Roman" pitchFamily="18" charset="0"/>
              <a:cs typeface="Times New Roman" pitchFamily="18" charset="0"/>
            </a:endParaRPr>
          </a:p>
          <a:p>
            <a:pPr algn="ctr"/>
            <a:r>
              <a:rPr lang="ru-RU" sz="4000" dirty="0" smtClean="0">
                <a:latin typeface="Times New Roman" pitchFamily="18" charset="0"/>
                <a:cs typeface="Times New Roman" pitchFamily="18" charset="0"/>
              </a:rPr>
              <a:t>СПЛОШНЫЕ </a:t>
            </a:r>
            <a:r>
              <a:rPr lang="ru-RU" sz="4000" dirty="0">
                <a:latin typeface="Times New Roman" pitchFamily="18" charset="0"/>
                <a:cs typeface="Times New Roman" pitchFamily="18" charset="0"/>
              </a:rPr>
              <a:t>ТЕКСТЫ</a:t>
            </a:r>
          </a:p>
        </p:txBody>
      </p:sp>
    </p:spTree>
    <p:extLst>
      <p:ext uri="{BB962C8B-B14F-4D97-AF65-F5344CB8AC3E}">
        <p14:creationId xmlns:p14="http://schemas.microsoft.com/office/powerpoint/2010/main" val="1454170427"/>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800619"/>
            <a:ext cx="8928992" cy="5940749"/>
          </a:xfrm>
        </p:spPr>
        <p:txBody>
          <a:bodyPr>
            <a:normAutofit/>
          </a:bodyPr>
          <a:lstStyle/>
          <a:p>
            <a:pPr marL="109728" indent="0" algn="ctr">
              <a:buNone/>
            </a:pPr>
            <a:endParaRPr lang="ru-RU" sz="2000" b="1" dirty="0" smtClean="0">
              <a:latin typeface="Times New Roman" pitchFamily="18" charset="0"/>
              <a:cs typeface="Times New Roman" pitchFamily="18" charset="0"/>
            </a:endParaRPr>
          </a:p>
          <a:p>
            <a:pPr marL="109728" indent="0" algn="ctr">
              <a:buNone/>
            </a:pPr>
            <a:r>
              <a:rPr lang="ru-RU" sz="2000" b="1" dirty="0" smtClean="0">
                <a:latin typeface="Times New Roman" pitchFamily="18" charset="0"/>
                <a:cs typeface="Times New Roman" pitchFamily="18" charset="0"/>
              </a:rPr>
              <a:t>Перевёрнутые </a:t>
            </a:r>
            <a:r>
              <a:rPr lang="ru-RU" sz="2000" b="1" dirty="0">
                <a:latin typeface="Times New Roman" pitchFamily="18" charset="0"/>
                <a:cs typeface="Times New Roman" pitchFamily="18" charset="0"/>
              </a:rPr>
              <a:t>мыши</a:t>
            </a:r>
          </a:p>
          <a:p>
            <a:pPr marL="109728" indent="0">
              <a:buNone/>
            </a:pPr>
            <a:r>
              <a:rPr lang="ru-RU" sz="1600" b="1" dirty="0">
                <a:latin typeface="Times New Roman" pitchFamily="18" charset="0"/>
                <a:cs typeface="Times New Roman" pitchFamily="18" charset="0"/>
              </a:rPr>
              <a:t> </a:t>
            </a:r>
            <a:endParaRPr lang="ru-RU" sz="1600" dirty="0">
              <a:latin typeface="Times New Roman" pitchFamily="18" charset="0"/>
              <a:cs typeface="Times New Roman" pitchFamily="18" charset="0"/>
            </a:endParaRPr>
          </a:p>
          <a:p>
            <a:pPr marL="109728" indent="0">
              <a:buNone/>
            </a:pPr>
            <a:r>
              <a:rPr lang="ru-RU" sz="1600" dirty="0">
                <a:latin typeface="Times New Roman" pitchFamily="18" charset="0"/>
                <a:cs typeface="Times New Roman" pitchFamily="18" charset="0"/>
              </a:rPr>
              <a:t>Жил-был старик по имени Левон. Было ему 87 лет. Всю свою жизнь он был тихим и спокойным человеком. Он был очень беден и очень счастлив.</a:t>
            </a:r>
          </a:p>
          <a:p>
            <a:pPr marL="109728" indent="0">
              <a:buNone/>
            </a:pPr>
            <a:r>
              <a:rPr lang="ru-RU" sz="1600" dirty="0">
                <a:latin typeface="Times New Roman" pitchFamily="18" charset="0"/>
                <a:cs typeface="Times New Roman" pitchFamily="18" charset="0"/>
              </a:rPr>
              <a:t>   Когда Левон обнаружил у себя дома мышей, он сначала не очень переживал по этому поводу. Но мышей становилось всё больше и больше.</a:t>
            </a:r>
          </a:p>
          <a:p>
            <a:pPr marL="109728" indent="0">
              <a:buNone/>
            </a:pPr>
            <a:r>
              <a:rPr lang="ru-RU" sz="1600" dirty="0">
                <a:latin typeface="Times New Roman" pitchFamily="18" charset="0"/>
                <a:cs typeface="Times New Roman" pitchFamily="18" charset="0"/>
              </a:rPr>
              <a:t>   Они начали мешать ему. Наконец наступило время, когда даже Левон не мог этого больше выносить.</a:t>
            </a:r>
          </a:p>
          <a:p>
            <a:pPr marL="109728" indent="0">
              <a:buNone/>
            </a:pPr>
            <a:r>
              <a:rPr lang="ru-RU" sz="1600" dirty="0">
                <a:latin typeface="Times New Roman" pitchFamily="18" charset="0"/>
                <a:cs typeface="Times New Roman" pitchFamily="18" charset="0"/>
              </a:rPr>
              <a:t>   «Это уж слишком, – сказал он. – Это становится невыносимо». Старик вышел из дома и, хромая, пошёл по дороге в магазин. Там он купил несколько мышеловок, кусок сыра и клей.</a:t>
            </a:r>
          </a:p>
          <a:p>
            <a:pPr marL="109728" indent="0">
              <a:buNone/>
            </a:pPr>
            <a:r>
              <a:rPr lang="ru-RU" sz="1600" dirty="0">
                <a:latin typeface="Times New Roman" pitchFamily="18" charset="0"/>
                <a:cs typeface="Times New Roman" pitchFamily="18" charset="0"/>
              </a:rPr>
              <a:t>    Когда Левон вернулся домой,  он намазал основание  мышеловок  клеем  и поместил их</a:t>
            </a:r>
          </a:p>
          <a:p>
            <a:pPr marL="109728" indent="0">
              <a:buNone/>
            </a:pPr>
            <a:r>
              <a:rPr lang="ru-RU" sz="1600" dirty="0">
                <a:latin typeface="Times New Roman" pitchFamily="18" charset="0"/>
                <a:cs typeface="Times New Roman" pitchFamily="18" charset="0"/>
              </a:rPr>
              <a:t>на потолок. Затем он закрепил в мышеловках по кусочку сыра и привёл  их в готовность.</a:t>
            </a:r>
          </a:p>
          <a:p>
            <a:pPr marL="109728" indent="0">
              <a:buNone/>
            </a:pPr>
            <a:r>
              <a:rPr lang="ru-RU" sz="1600" dirty="0">
                <a:latin typeface="Times New Roman" pitchFamily="18" charset="0"/>
                <a:cs typeface="Times New Roman" pitchFamily="18" charset="0"/>
              </a:rPr>
              <a:t>   Ночью, когда мыши вышли из своих норок и увидели мышеловки на потолке, они реши-ли, что это шутка. Они разгуливали по полу, толкая друг друга и показывая передними лапками вверх, и давились от смеха. В конце концов, довольно глупо прикреплять мышеловки на потолок.</a:t>
            </a:r>
          </a:p>
          <a:p>
            <a:pPr marL="109728" indent="0">
              <a:buNone/>
            </a:pPr>
            <a:r>
              <a:rPr lang="ru-RU" sz="1600" dirty="0" smtClean="0">
                <a:latin typeface="Times New Roman" pitchFamily="18" charset="0"/>
                <a:cs typeface="Times New Roman" pitchFamily="18" charset="0"/>
              </a:rPr>
              <a:t>   Когда на следующее утро Левон вошёл в комнату и увидел,  что  ни  одна мышка не попала в    ловушку, он улыбнулся, но ничего не сказал.</a:t>
            </a:r>
          </a:p>
          <a:p>
            <a:pPr marL="109728" indent="0">
              <a:buNone/>
            </a:pPr>
            <a:endParaRPr lang="ru-RU" sz="1600" dirty="0">
              <a:latin typeface="Times New Roman" pitchFamily="18" charset="0"/>
              <a:cs typeface="Times New Roman" pitchFamily="18" charset="0"/>
            </a:endParaRPr>
          </a:p>
        </p:txBody>
      </p:sp>
      <p:sp>
        <p:nvSpPr>
          <p:cNvPr id="4" name="Заголовок 1"/>
          <p:cNvSpPr txBox="1">
            <a:spLocks/>
          </p:cNvSpPr>
          <p:nvPr/>
        </p:nvSpPr>
        <p:spPr>
          <a:xfrm>
            <a:off x="366286" y="224555"/>
            <a:ext cx="8229600" cy="576064"/>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000" dirty="0">
                <a:latin typeface="Times New Roman" pitchFamily="18" charset="0"/>
                <a:cs typeface="Times New Roman" pitchFamily="18" charset="0"/>
              </a:rPr>
              <a:t>Сплошной текст: пример</a:t>
            </a:r>
          </a:p>
        </p:txBody>
      </p:sp>
    </p:spTree>
    <p:extLst>
      <p:ext uri="{BB962C8B-B14F-4D97-AF65-F5344CB8AC3E}">
        <p14:creationId xmlns:p14="http://schemas.microsoft.com/office/powerpoint/2010/main" val="148922867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вал 5"/>
          <p:cNvSpPr/>
          <p:nvPr/>
        </p:nvSpPr>
        <p:spPr>
          <a:xfrm>
            <a:off x="539552" y="1196752"/>
            <a:ext cx="8136904" cy="4752529"/>
          </a:xfrm>
          <a:prstGeom prst="ellipse">
            <a:avLst/>
          </a:prstGeom>
          <a:solidFill>
            <a:srgbClr val="11E9B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 name="Группа 4"/>
          <p:cNvGrpSpPr/>
          <p:nvPr/>
        </p:nvGrpSpPr>
        <p:grpSpPr>
          <a:xfrm>
            <a:off x="251520" y="964952"/>
            <a:ext cx="8424936" cy="4768304"/>
            <a:chOff x="611560" y="1412776"/>
            <a:chExt cx="7776864" cy="4840312"/>
          </a:xfrm>
        </p:grpSpPr>
        <p:graphicFrame>
          <p:nvGraphicFramePr>
            <p:cNvPr id="3" name="Схема 2"/>
            <p:cNvGraphicFramePr/>
            <p:nvPr>
              <p:extLst>
                <p:ext uri="{D42A27DB-BD31-4B8C-83A1-F6EECF244321}">
                  <p14:modId xmlns:p14="http://schemas.microsoft.com/office/powerpoint/2010/main" val="669826942"/>
                </p:ext>
              </p:extLst>
            </p:nvPr>
          </p:nvGraphicFramePr>
          <p:xfrm>
            <a:off x="611560" y="1412776"/>
            <a:ext cx="7776864" cy="4840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Овал 3"/>
            <p:cNvSpPr/>
            <p:nvPr/>
          </p:nvSpPr>
          <p:spPr>
            <a:xfrm>
              <a:off x="2987824" y="2492896"/>
              <a:ext cx="3312368" cy="2376264"/>
            </a:xfrm>
            <a:prstGeom prst="ellipse">
              <a:avLst/>
            </a:prstGeom>
            <a:solidFill>
              <a:srgbClr val="11E9B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Times New Roman" pitchFamily="18" charset="0"/>
                  <a:cs typeface="Times New Roman" pitchFamily="18" charset="0"/>
                </a:rPr>
                <a:t>НЕСПЛОШНЫЕ ТЕКСТЫ</a:t>
              </a:r>
              <a:endParaRPr lang="ru-RU" sz="2000" b="1" dirty="0">
                <a:solidFill>
                  <a:schemeClr val="tx1"/>
                </a:solidFill>
                <a:latin typeface="Times New Roman" pitchFamily="18" charset="0"/>
                <a:cs typeface="Times New Roman" pitchFamily="18" charset="0"/>
              </a:endParaRPr>
            </a:p>
          </p:txBody>
        </p:sp>
      </p:grpSp>
      <p:sp>
        <p:nvSpPr>
          <p:cNvPr id="9" name="Заголовок 1"/>
          <p:cNvSpPr txBox="1">
            <a:spLocks/>
          </p:cNvSpPr>
          <p:nvPr/>
        </p:nvSpPr>
        <p:spPr>
          <a:xfrm>
            <a:off x="179512" y="0"/>
            <a:ext cx="8784976" cy="800619"/>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3600" dirty="0">
                <a:latin typeface="Times New Roman" pitchFamily="18" charset="0"/>
                <a:cs typeface="Times New Roman" pitchFamily="18" charset="0"/>
              </a:rPr>
              <a:t>ВИДЫ ТЕКСТОВ: НЕСПЛОШНЫЕ ТЕКСТЫ</a:t>
            </a:r>
          </a:p>
        </p:txBody>
      </p:sp>
    </p:spTree>
    <p:extLst>
      <p:ext uri="{BB962C8B-B14F-4D97-AF65-F5344CB8AC3E}">
        <p14:creationId xmlns:p14="http://schemas.microsoft.com/office/powerpoint/2010/main" val="2807673315"/>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2914206105"/>
              </p:ext>
            </p:extLst>
          </p:nvPr>
        </p:nvGraphicFramePr>
        <p:xfrm>
          <a:off x="323528" y="802788"/>
          <a:ext cx="8640960" cy="5650548"/>
        </p:xfrm>
        <a:graphic>
          <a:graphicData uri="http://schemas.openxmlformats.org/drawingml/2006/chart">
            <c:chart xmlns:c="http://schemas.openxmlformats.org/drawingml/2006/chart" xmlns:r="http://schemas.openxmlformats.org/officeDocument/2006/relationships" r:id="rId2"/>
          </a:graphicData>
        </a:graphic>
      </p:graphicFrame>
      <p:sp>
        <p:nvSpPr>
          <p:cNvPr id="8" name="Заголовок 1"/>
          <p:cNvSpPr txBox="1">
            <a:spLocks/>
          </p:cNvSpPr>
          <p:nvPr/>
        </p:nvSpPr>
        <p:spPr>
          <a:xfrm>
            <a:off x="107504" y="0"/>
            <a:ext cx="8856984" cy="800619"/>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3600" dirty="0" err="1" smtClean="0">
                <a:latin typeface="Times New Roman" pitchFamily="18" charset="0"/>
                <a:cs typeface="Times New Roman" pitchFamily="18" charset="0"/>
              </a:rPr>
              <a:t>Несплошной</a:t>
            </a:r>
            <a:r>
              <a:rPr lang="ru-RU" sz="3600" dirty="0" smtClean="0">
                <a:latin typeface="Times New Roman" pitchFamily="18" charset="0"/>
                <a:cs typeface="Times New Roman" pitchFamily="18" charset="0"/>
              </a:rPr>
              <a:t> текст: пример</a:t>
            </a:r>
          </a:p>
          <a:p>
            <a:pPr algn="ctr"/>
            <a:endParaRPr lang="ru-RU" sz="3600" dirty="0">
              <a:latin typeface="Times New Roman" pitchFamily="18" charset="0"/>
              <a:cs typeface="Times New Roman" pitchFamily="18" charset="0"/>
            </a:endParaRPr>
          </a:p>
        </p:txBody>
      </p:sp>
    </p:spTree>
    <p:extLst>
      <p:ext uri="{BB962C8B-B14F-4D97-AF65-F5344CB8AC3E}">
        <p14:creationId xmlns:p14="http://schemas.microsoft.com/office/powerpoint/2010/main" val="1367116644"/>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grandars.ru/images/1/review/id/1882/a46d6dfde4.jpg"/>
          <p:cNvPicPr/>
          <p:nvPr/>
        </p:nvPicPr>
        <p:blipFill>
          <a:blip r:embed="rId2" cstate="print"/>
          <a:srcRect/>
          <a:stretch>
            <a:fillRect/>
          </a:stretch>
        </p:blipFill>
        <p:spPr bwMode="auto">
          <a:xfrm>
            <a:off x="0" y="908721"/>
            <a:ext cx="9144000" cy="4824536"/>
          </a:xfrm>
          <a:prstGeom prst="rect">
            <a:avLst/>
          </a:prstGeom>
          <a:ln>
            <a:solidFill>
              <a:schemeClr val="tx1"/>
            </a:solidFill>
          </a:ln>
          <a:effectLst>
            <a:outerShdw blurRad="190500" algn="tl" rotWithShape="0">
              <a:srgbClr val="000000">
                <a:alpha val="70000"/>
              </a:srgbClr>
            </a:outerShdw>
          </a:effectLst>
        </p:spPr>
      </p:pic>
      <p:sp>
        <p:nvSpPr>
          <p:cNvPr id="6" name="Заголовок 1"/>
          <p:cNvSpPr txBox="1">
            <a:spLocks/>
          </p:cNvSpPr>
          <p:nvPr/>
        </p:nvSpPr>
        <p:spPr>
          <a:xfrm>
            <a:off x="107504" y="0"/>
            <a:ext cx="8856984" cy="800619"/>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800" dirty="0" err="1" smtClean="0">
                <a:latin typeface="Times New Roman" pitchFamily="18" charset="0"/>
                <a:cs typeface="Times New Roman" pitchFamily="18" charset="0"/>
              </a:rPr>
              <a:t>Несплошной</a:t>
            </a:r>
            <a:r>
              <a:rPr lang="ru-RU" sz="4800" dirty="0" smtClean="0">
                <a:latin typeface="Times New Roman" pitchFamily="18" charset="0"/>
                <a:cs typeface="Times New Roman" pitchFamily="18" charset="0"/>
              </a:rPr>
              <a:t> текст: пример</a:t>
            </a:r>
          </a:p>
          <a:p>
            <a:pPr algn="ctr"/>
            <a:endParaRPr lang="ru-RU" sz="4800" dirty="0">
              <a:latin typeface="Times New Roman" pitchFamily="18" charset="0"/>
              <a:cs typeface="Times New Roman" pitchFamily="18" charset="0"/>
            </a:endParaRPr>
          </a:p>
        </p:txBody>
      </p:sp>
    </p:spTree>
    <p:extLst>
      <p:ext uri="{BB962C8B-B14F-4D97-AF65-F5344CB8AC3E}">
        <p14:creationId xmlns:p14="http://schemas.microsoft.com/office/powerpoint/2010/main" val="1708041624"/>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sites.google.com/site/kursusfunctreading/_/rsrc/1333375185057/4-piramida-bluma/material-dla-zadanij/splosnoj-tekst-raboty-ucastnikov/1.JPG?height=266&amp;width=400">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2231740" y="980729"/>
            <a:ext cx="4644516" cy="2567294"/>
          </a:xfrm>
          <a:prstGeom prst="rect">
            <a:avLst/>
          </a:prstGeom>
          <a:noFill/>
          <a:ln>
            <a:noFill/>
          </a:ln>
        </p:spPr>
      </p:pic>
      <p:pic>
        <p:nvPicPr>
          <p:cNvPr id="6" name="Рисунок 5" descr="https://sites.google.com/site/kursusfunctreading/_/rsrc/1333375214584/4-piramida-bluma/material-dla-zadanij/splosnoj-tekst-raboty-ucastnikov/2.JPG?height=266&amp;width=400">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2231740" y="3645024"/>
            <a:ext cx="4644516" cy="2674405"/>
          </a:xfrm>
          <a:prstGeom prst="rect">
            <a:avLst/>
          </a:prstGeom>
          <a:noFill/>
          <a:ln>
            <a:noFill/>
          </a:ln>
        </p:spPr>
      </p:pic>
      <p:sp>
        <p:nvSpPr>
          <p:cNvPr id="10" name="Заголовок 1"/>
          <p:cNvSpPr txBox="1">
            <a:spLocks/>
          </p:cNvSpPr>
          <p:nvPr/>
        </p:nvSpPr>
        <p:spPr>
          <a:xfrm>
            <a:off x="107504" y="0"/>
            <a:ext cx="8856984" cy="800619"/>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800" dirty="0" err="1" smtClean="0">
                <a:latin typeface="Times New Roman" pitchFamily="18" charset="0"/>
                <a:cs typeface="Times New Roman" pitchFamily="18" charset="0"/>
              </a:rPr>
              <a:t>Несплошной</a:t>
            </a:r>
            <a:r>
              <a:rPr lang="ru-RU" sz="4800" dirty="0" smtClean="0">
                <a:latin typeface="Times New Roman" pitchFamily="18" charset="0"/>
                <a:cs typeface="Times New Roman" pitchFamily="18" charset="0"/>
              </a:rPr>
              <a:t> текст: пример</a:t>
            </a:r>
          </a:p>
          <a:p>
            <a:pPr algn="ctr"/>
            <a:endParaRPr lang="ru-RU" sz="4800" dirty="0">
              <a:latin typeface="Times New Roman" pitchFamily="18" charset="0"/>
              <a:cs typeface="Times New Roman" pitchFamily="18" charset="0"/>
            </a:endParaRPr>
          </a:p>
        </p:txBody>
      </p:sp>
    </p:spTree>
    <p:extLst>
      <p:ext uri="{BB962C8B-B14F-4D97-AF65-F5344CB8AC3E}">
        <p14:creationId xmlns:p14="http://schemas.microsoft.com/office/powerpoint/2010/main" val="2497800157"/>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noGrp="1"/>
          </p:cNvSpPr>
          <p:nvPr>
            <p:ph type="title"/>
          </p:nvPr>
        </p:nvSpPr>
        <p:spPr>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800" dirty="0" smtClean="0">
                <a:latin typeface="Times New Roman" pitchFamily="18" charset="0"/>
                <a:cs typeface="Times New Roman" pitchFamily="18" charset="0"/>
              </a:rPr>
              <a:t>Задание для групповой работы</a:t>
            </a:r>
            <a:endParaRPr lang="ru-RU" sz="4800" dirty="0">
              <a:latin typeface="Times New Roman" pitchFamily="18" charset="0"/>
              <a:cs typeface="Times New Roman" pitchFamily="18" charset="0"/>
            </a:endParaRPr>
          </a:p>
        </p:txBody>
      </p:sp>
      <p:sp>
        <p:nvSpPr>
          <p:cNvPr id="2" name="Объект 1"/>
          <p:cNvSpPr>
            <a:spLocks noGrp="1"/>
          </p:cNvSpPr>
          <p:nvPr>
            <p:ph idx="1"/>
          </p:nvPr>
        </p:nvSpPr>
        <p:spPr/>
        <p:txBody>
          <a:bodyPr>
            <a:normAutofit fontScale="92500" lnSpcReduction="20000"/>
          </a:bodyPr>
          <a:lstStyle/>
          <a:p>
            <a:pPr marL="109728" indent="0">
              <a:buNone/>
            </a:pPr>
            <a:r>
              <a:rPr lang="en-US" sz="4000" dirty="0" smtClean="0">
                <a:latin typeface="Times New Roman" pitchFamily="18" charset="0"/>
                <a:cs typeface="Times New Roman" pitchFamily="18" charset="0"/>
              </a:rPr>
              <a:t> </a:t>
            </a:r>
          </a:p>
          <a:p>
            <a:pPr marL="109728" indent="0">
              <a:buNone/>
            </a:pPr>
            <a:r>
              <a:rPr lang="en-US" sz="4000" dirty="0" smtClean="0">
                <a:latin typeface="Times New Roman" pitchFamily="18" charset="0"/>
                <a:cs typeface="Times New Roman" pitchFamily="18" charset="0"/>
              </a:rPr>
              <a:t> </a:t>
            </a:r>
            <a:r>
              <a:rPr lang="ru-RU" sz="4000" dirty="0" smtClean="0">
                <a:latin typeface="Times New Roman" pitchFamily="18" charset="0"/>
                <a:cs typeface="Times New Roman" pitchFamily="18" charset="0"/>
              </a:rPr>
              <a:t>Обсудите и ответьте на вопросы:</a:t>
            </a:r>
          </a:p>
          <a:p>
            <a:pPr marL="109728" indent="0">
              <a:buNone/>
            </a:pPr>
            <a:r>
              <a:rPr lang="ru-RU" sz="4000" dirty="0" smtClean="0">
                <a:latin typeface="Times New Roman" pitchFamily="18" charset="0"/>
                <a:cs typeface="Times New Roman" pitchFamily="18" charset="0"/>
              </a:rPr>
              <a:t>1) Что такое таксономия </a:t>
            </a:r>
            <a:r>
              <a:rPr lang="ru-RU" sz="4000" dirty="0" err="1" smtClean="0">
                <a:latin typeface="Times New Roman" pitchFamily="18" charset="0"/>
                <a:cs typeface="Times New Roman" pitchFamily="18" charset="0"/>
              </a:rPr>
              <a:t>Блума</a:t>
            </a:r>
            <a:r>
              <a:rPr lang="ru-RU" sz="4000" dirty="0" smtClean="0">
                <a:latin typeface="Times New Roman" pitchFamily="18" charset="0"/>
                <a:cs typeface="Times New Roman" pitchFamily="18" charset="0"/>
              </a:rPr>
              <a:t>?</a:t>
            </a:r>
          </a:p>
          <a:p>
            <a:pPr marL="109728" indent="0">
              <a:buNone/>
            </a:pPr>
            <a:r>
              <a:rPr lang="ru-RU" sz="4000" dirty="0" smtClean="0">
                <a:latin typeface="Times New Roman" pitchFamily="18" charset="0"/>
                <a:cs typeface="Times New Roman" pitchFamily="18" charset="0"/>
              </a:rPr>
              <a:t>2) Что она определяет?</a:t>
            </a:r>
          </a:p>
          <a:p>
            <a:pPr marL="109728" indent="0">
              <a:buNone/>
            </a:pPr>
            <a:r>
              <a:rPr lang="ru-RU" sz="4000" dirty="0" smtClean="0">
                <a:latin typeface="Times New Roman" pitchFamily="18" charset="0"/>
                <a:cs typeface="Times New Roman" pitchFamily="18" charset="0"/>
              </a:rPr>
              <a:t>3) Для чего она нужна?</a:t>
            </a:r>
          </a:p>
          <a:p>
            <a:pPr marL="109728" indent="0">
              <a:buNone/>
            </a:pPr>
            <a:endParaRPr lang="ru-RU" sz="4000" dirty="0" smtClean="0">
              <a:latin typeface="Times New Roman" pitchFamily="18" charset="0"/>
              <a:cs typeface="Times New Roman" pitchFamily="18" charset="0"/>
            </a:endParaRPr>
          </a:p>
          <a:p>
            <a:pPr marL="109728" indent="0">
              <a:buNone/>
            </a:pP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val="3773275224"/>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descr="C:\Users\User\Desktop\Blu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9"/>
            <a:ext cx="9144001" cy="5731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572717"/>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pPr algn="ctr"/>
            <a:r>
              <a:rPr lang="ru-RU" sz="4800" i="1" dirty="0">
                <a:latin typeface="Times New Roman" pitchFamily="18" charset="0"/>
                <a:cs typeface="Times New Roman" pitchFamily="18" charset="0"/>
              </a:rPr>
              <a:t>Цели</a:t>
            </a:r>
            <a:r>
              <a:rPr lang="ru-RU" sz="4800" i="1" dirty="0" smtClean="0">
                <a:latin typeface="Times New Roman" pitchFamily="18" charset="0"/>
                <a:cs typeface="Times New Roman" pitchFamily="18" charset="0"/>
              </a:rPr>
              <a:t>:</a:t>
            </a:r>
            <a:endParaRPr lang="ru-RU" sz="4400" i="1" dirty="0">
              <a:latin typeface="Times New Roman" pitchFamily="18" charset="0"/>
              <a:cs typeface="Times New Roman" pitchFamily="18" charset="0"/>
            </a:endParaRPr>
          </a:p>
        </p:txBody>
      </p:sp>
      <p:sp>
        <p:nvSpPr>
          <p:cNvPr id="6" name="Объект 5"/>
          <p:cNvSpPr>
            <a:spLocks noGrp="1"/>
          </p:cNvSpPr>
          <p:nvPr>
            <p:ph idx="1"/>
          </p:nvPr>
        </p:nvSpPr>
        <p:spPr>
          <a:xfrm>
            <a:off x="1763688" y="1556792"/>
            <a:ext cx="6591985" cy="3777622"/>
          </a:xfrm>
        </p:spPr>
        <p:txBody>
          <a:bodyPr>
            <a:noAutofit/>
          </a:bodyPr>
          <a:lstStyle/>
          <a:p>
            <a:r>
              <a:rPr lang="ru-RU" sz="3200" dirty="0" smtClean="0">
                <a:latin typeface="Times New Roman" pitchFamily="18" charset="0"/>
                <a:cs typeface="Times New Roman" pitchFamily="18" charset="0"/>
              </a:rPr>
              <a:t>1.Рассмотреть </a:t>
            </a:r>
            <a:r>
              <a:rPr lang="ru-RU" sz="3200" dirty="0">
                <a:latin typeface="Times New Roman" pitchFamily="18" charset="0"/>
                <a:cs typeface="Times New Roman" pitchFamily="18" charset="0"/>
              </a:rPr>
              <a:t>понятия «функциональная  грамотность», «</a:t>
            </a:r>
            <a:r>
              <a:rPr lang="ru-RU" sz="3200" dirty="0" smtClean="0">
                <a:latin typeface="Times New Roman" pitchFamily="18" charset="0"/>
                <a:cs typeface="Times New Roman" pitchFamily="18" charset="0"/>
              </a:rPr>
              <a:t>сплошной, </a:t>
            </a:r>
            <a:r>
              <a:rPr lang="ru-RU" sz="3200" dirty="0" err="1" smtClean="0">
                <a:latin typeface="Times New Roman" pitchFamily="18" charset="0"/>
                <a:cs typeface="Times New Roman" pitchFamily="18" charset="0"/>
              </a:rPr>
              <a:t>несплошной</a:t>
            </a:r>
            <a:r>
              <a:rPr lang="ru-RU" sz="3200" dirty="0" smtClean="0">
                <a:latin typeface="Times New Roman" pitchFamily="18" charset="0"/>
                <a:cs typeface="Times New Roman" pitchFamily="18" charset="0"/>
              </a:rPr>
              <a:t> тексты», </a:t>
            </a:r>
            <a:r>
              <a:rPr lang="ru-RU" sz="3200" dirty="0">
                <a:latin typeface="Times New Roman" pitchFamily="18" charset="0"/>
                <a:cs typeface="Times New Roman" pitchFamily="18" charset="0"/>
              </a:rPr>
              <a:t>«таксономия </a:t>
            </a:r>
            <a:r>
              <a:rPr lang="ru-RU" sz="3200" dirty="0" err="1">
                <a:latin typeface="Times New Roman" pitchFamily="18" charset="0"/>
                <a:cs typeface="Times New Roman" pitchFamily="18" charset="0"/>
              </a:rPr>
              <a:t>Блума</a:t>
            </a:r>
            <a:r>
              <a:rPr lang="ru-RU" sz="3200" dirty="0">
                <a:latin typeface="Times New Roman" pitchFamily="18" charset="0"/>
                <a:cs typeface="Times New Roman" pitchFamily="18" charset="0"/>
              </a:rPr>
              <a:t>», а также их роль в заданиях формата PISA. </a:t>
            </a:r>
          </a:p>
          <a:p>
            <a:r>
              <a:rPr lang="ru-RU" sz="3200" dirty="0">
                <a:latin typeface="Times New Roman" pitchFamily="18" charset="0"/>
                <a:cs typeface="Times New Roman" pitchFamily="18" charset="0"/>
              </a:rPr>
              <a:t>2</a:t>
            </a:r>
            <a:r>
              <a:rPr lang="ru-RU" sz="3200" dirty="0" smtClean="0">
                <a:latin typeface="Times New Roman" pitchFamily="18" charset="0"/>
                <a:cs typeface="Times New Roman" pitchFamily="18" charset="0"/>
              </a:rPr>
              <a:t>. </a:t>
            </a:r>
            <a:r>
              <a:rPr lang="ru-RU" sz="3200" dirty="0">
                <a:latin typeface="Times New Roman" pitchFamily="18" charset="0"/>
                <a:cs typeface="Times New Roman" pitchFamily="18" charset="0"/>
              </a:rPr>
              <a:t>Сформировать навыки составления </a:t>
            </a:r>
            <a:r>
              <a:rPr lang="ru-RU" sz="3200" dirty="0" smtClean="0">
                <a:solidFill>
                  <a:prstClr val="black"/>
                </a:solidFill>
                <a:latin typeface="Times New Roman" pitchFamily="18" charset="0"/>
                <a:cs typeface="Times New Roman" pitchFamily="18" charset="0"/>
              </a:rPr>
              <a:t>заданий </a:t>
            </a:r>
            <a:r>
              <a:rPr lang="ru-RU" sz="3200" dirty="0">
                <a:solidFill>
                  <a:prstClr val="black"/>
                </a:solidFill>
                <a:latin typeface="Times New Roman" pitchFamily="18" charset="0"/>
                <a:cs typeface="Times New Roman" pitchFamily="18" charset="0"/>
              </a:rPr>
              <a:t>на развитие функциональной грамотности на уроках </a:t>
            </a:r>
            <a:r>
              <a:rPr lang="ru-RU" sz="3200" dirty="0" smtClean="0">
                <a:latin typeface="Times New Roman" pitchFamily="18" charset="0"/>
                <a:cs typeface="Times New Roman" pitchFamily="18" charset="0"/>
              </a:rPr>
              <a:t>в </a:t>
            </a:r>
            <a:r>
              <a:rPr lang="ru-RU" sz="3200" dirty="0">
                <a:latin typeface="Times New Roman" pitchFamily="18" charset="0"/>
                <a:cs typeface="Times New Roman" pitchFamily="18" charset="0"/>
              </a:rPr>
              <a:t>соответствии с требованиями </a:t>
            </a:r>
            <a:r>
              <a:rPr lang="en-US" sz="3200" dirty="0" smtClean="0">
                <a:latin typeface="Times New Roman" pitchFamily="18" charset="0"/>
                <a:cs typeface="Times New Roman" pitchFamily="18" charset="0"/>
              </a:rPr>
              <a:t>PISA</a:t>
            </a:r>
            <a:r>
              <a:rPr lang="ru-RU" sz="3200" dirty="0">
                <a:latin typeface="Times New Roman" pitchFamily="18" charset="0"/>
                <a:cs typeface="Times New Roman" pitchFamily="18" charset="0"/>
              </a:rPr>
              <a:t>.</a:t>
            </a:r>
          </a:p>
        </p:txBody>
      </p:sp>
    </p:spTree>
    <p:extLst>
      <p:ext uri="{BB962C8B-B14F-4D97-AF65-F5344CB8AC3E}">
        <p14:creationId xmlns:p14="http://schemas.microsoft.com/office/powerpoint/2010/main" val="3515426956"/>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Номер слайда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eaLnBrk="0" fontAlgn="base" hangingPunct="0">
              <a:spcAft>
                <a:spcPct val="0"/>
              </a:spcAft>
              <a:buChar char="»"/>
              <a:defRPr>
                <a:solidFill>
                  <a:schemeClr val="tx1"/>
                </a:solidFill>
                <a:latin typeface="Calibri" pitchFamily="34" charset="0"/>
              </a:defRPr>
            </a:lvl6pPr>
            <a:lvl7pPr eaLnBrk="0" fontAlgn="base" hangingPunct="0">
              <a:spcAft>
                <a:spcPct val="0"/>
              </a:spcAft>
              <a:buChar char="»"/>
              <a:defRPr>
                <a:solidFill>
                  <a:schemeClr val="tx1"/>
                </a:solidFill>
                <a:latin typeface="Calibri" pitchFamily="34" charset="0"/>
              </a:defRPr>
            </a:lvl7pPr>
            <a:lvl8pPr eaLnBrk="0" fontAlgn="base" hangingPunct="0">
              <a:spcAft>
                <a:spcPct val="0"/>
              </a:spcAft>
              <a:buChar char="»"/>
              <a:defRPr>
                <a:solidFill>
                  <a:schemeClr val="tx1"/>
                </a:solidFill>
                <a:latin typeface="Calibri" pitchFamily="34" charset="0"/>
              </a:defRPr>
            </a:lvl8pPr>
            <a:lvl9pPr eaLnBrk="0" fontAlgn="base" hangingPunct="0">
              <a:spcAft>
                <a:spcPct val="0"/>
              </a:spcAft>
              <a:buChar char="»"/>
              <a:defRPr>
                <a:solidFill>
                  <a:schemeClr val="tx1"/>
                </a:solidFill>
                <a:latin typeface="Calibri" pitchFamily="34" charset="0"/>
              </a:defRPr>
            </a:lvl9pPr>
          </a:lstStyle>
          <a:p>
            <a:fld id="{B005675C-89B3-45FC-AA10-3CBC453AA8A4}" type="slidenum">
              <a:rPr lang="ru-RU" altLang="ru-RU" sz="1200">
                <a:latin typeface="Arial" pitchFamily="34" charset="0"/>
              </a:rPr>
              <a:pPr/>
              <a:t>20</a:t>
            </a:fld>
            <a:endParaRPr lang="ru-RU" altLang="ru-RU" sz="1200">
              <a:latin typeface="Arial" pitchFamily="34" charset="0"/>
            </a:endParaRPr>
          </a:p>
        </p:txBody>
      </p:sp>
      <p:sp>
        <p:nvSpPr>
          <p:cNvPr id="2" name="Прямоугольник 1"/>
          <p:cNvSpPr/>
          <p:nvPr/>
        </p:nvSpPr>
        <p:spPr>
          <a:xfrm>
            <a:off x="251520" y="980728"/>
            <a:ext cx="8568952" cy="4770537"/>
          </a:xfrm>
          <a:prstGeom prst="rect">
            <a:avLst/>
          </a:prstGeom>
        </p:spPr>
        <p:txBody>
          <a:bodyPr wrap="square">
            <a:spAutoFit/>
          </a:bodyPr>
          <a:lstStyle/>
          <a:p>
            <a:pPr algn="ctr"/>
            <a:endParaRPr lang="ru-RU" altLang="ru-RU" sz="3200" dirty="0">
              <a:latin typeface="Times New Roman" pitchFamily="18" charset="0"/>
              <a:cs typeface="Times New Roman" pitchFamily="18" charset="0"/>
            </a:endParaRPr>
          </a:p>
          <a:p>
            <a:r>
              <a:rPr lang="ru-RU" altLang="ru-RU" sz="3200" dirty="0" smtClean="0">
                <a:latin typeface="Times New Roman" pitchFamily="18" charset="0"/>
                <a:cs typeface="Times New Roman" pitchFamily="18" charset="0"/>
              </a:rPr>
              <a:t>   </a:t>
            </a:r>
            <a:r>
              <a:rPr lang="ru-RU" altLang="ru-RU" sz="3400" dirty="0" smtClean="0">
                <a:latin typeface="Times New Roman" pitchFamily="18" charset="0"/>
                <a:cs typeface="Times New Roman" pitchFamily="18" charset="0"/>
              </a:rPr>
              <a:t>Таксономия </a:t>
            </a:r>
            <a:r>
              <a:rPr lang="ru-RU" altLang="ru-RU" sz="3400" dirty="0" err="1">
                <a:latin typeface="Times New Roman" pitchFamily="18" charset="0"/>
                <a:cs typeface="Times New Roman" pitchFamily="18" charset="0"/>
              </a:rPr>
              <a:t>Блума</a:t>
            </a:r>
            <a:r>
              <a:rPr lang="ru-RU" altLang="ru-RU" sz="3400" dirty="0">
                <a:latin typeface="Times New Roman" pitchFamily="18" charset="0"/>
                <a:cs typeface="Times New Roman" pitchFamily="18" charset="0"/>
              </a:rPr>
              <a:t> определяет способы классификации мыслительных умений, начиная  от  простейших учебных действий до самых сложных. </a:t>
            </a:r>
            <a:r>
              <a:rPr lang="ru-RU" altLang="ru-RU" sz="3400" dirty="0" err="1">
                <a:latin typeface="Times New Roman" pitchFamily="18" charset="0"/>
                <a:cs typeface="Times New Roman" pitchFamily="18" charset="0"/>
              </a:rPr>
              <a:t>Блум</a:t>
            </a:r>
            <a:r>
              <a:rPr lang="ru-RU" altLang="ru-RU" sz="3400" dirty="0">
                <a:latin typeface="Times New Roman" pitchFamily="18" charset="0"/>
                <a:cs typeface="Times New Roman" pitchFamily="18" charset="0"/>
              </a:rPr>
              <a:t> и его команда разработали иерархию мыслительных умений, в которой более высокие уровни мышления включают все познавательные умения нижележащих уровней.</a:t>
            </a:r>
          </a:p>
        </p:txBody>
      </p:sp>
      <p:sp>
        <p:nvSpPr>
          <p:cNvPr id="5" name="Заголовок 1"/>
          <p:cNvSpPr txBox="1">
            <a:spLocks/>
          </p:cNvSpPr>
          <p:nvPr/>
        </p:nvSpPr>
        <p:spPr>
          <a:xfrm>
            <a:off x="107504" y="44440"/>
            <a:ext cx="8856984" cy="800619"/>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800" dirty="0" smtClean="0">
                <a:latin typeface="Times New Roman" pitchFamily="18" charset="0"/>
                <a:cs typeface="Times New Roman" pitchFamily="18" charset="0"/>
              </a:rPr>
              <a:t>Что такое таксономия?</a:t>
            </a:r>
          </a:p>
          <a:p>
            <a:pPr algn="ctr"/>
            <a:endParaRPr lang="ru-RU" sz="4800" dirty="0">
              <a:latin typeface="Times New Roman" pitchFamily="18" charset="0"/>
              <a:cs typeface="Times New Roman" pitchFamily="18" charset="0"/>
            </a:endParaRPr>
          </a:p>
        </p:txBody>
      </p:sp>
    </p:spTree>
    <p:extLst>
      <p:ext uri="{BB962C8B-B14F-4D97-AF65-F5344CB8AC3E}">
        <p14:creationId xmlns:p14="http://schemas.microsoft.com/office/powerpoint/2010/main" val="3383796929"/>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Operator\Desktop\проект и сам работа по ИПК PISA\таксономия Блума.jpg"/>
          <p:cNvPicPr>
            <a:picLocks noChangeAspect="1" noChangeArrowheads="1"/>
          </p:cNvPicPr>
          <p:nvPr/>
        </p:nvPicPr>
        <p:blipFill>
          <a:blip r:embed="rId2" cstate="print"/>
          <a:srcRect/>
          <a:stretch>
            <a:fillRect/>
          </a:stretch>
        </p:blipFill>
        <p:spPr bwMode="auto">
          <a:xfrm>
            <a:off x="20278" y="0"/>
            <a:ext cx="9123721" cy="6858000"/>
          </a:xfrm>
          <a:prstGeom prst="rect">
            <a:avLst/>
          </a:prstGeom>
          <a:noFill/>
        </p:spPr>
      </p:pic>
      <p:sp>
        <p:nvSpPr>
          <p:cNvPr id="3" name="Прямоугольник 2"/>
          <p:cNvSpPr/>
          <p:nvPr/>
        </p:nvSpPr>
        <p:spPr>
          <a:xfrm>
            <a:off x="8820472" y="3140968"/>
            <a:ext cx="144016"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985422985"/>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perator\Desktop\проект и сам работа по ИПК PISA\для СРС уровни грамотности чтения.jpg"/>
          <p:cNvPicPr>
            <a:picLocks noChangeAspect="1" noChangeArrowheads="1"/>
          </p:cNvPicPr>
          <p:nvPr/>
        </p:nvPicPr>
        <p:blipFill>
          <a:blip r:embed="rId2" cstate="print"/>
          <a:srcRect/>
          <a:stretch>
            <a:fillRect/>
          </a:stretch>
        </p:blipFill>
        <p:spPr bwMode="auto">
          <a:xfrm>
            <a:off x="0" y="260648"/>
            <a:ext cx="9144000" cy="6597352"/>
          </a:xfrm>
          <a:prstGeom prst="rect">
            <a:avLst/>
          </a:prstGeom>
          <a:noFill/>
        </p:spPr>
      </p:pic>
      <p:sp>
        <p:nvSpPr>
          <p:cNvPr id="7" name="TextBox 6"/>
          <p:cNvSpPr txBox="1"/>
          <p:nvPr/>
        </p:nvSpPr>
        <p:spPr>
          <a:xfrm>
            <a:off x="20226" y="0"/>
            <a:ext cx="9103548"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sz="1600" b="1" dirty="0" smtClean="0">
                <a:latin typeface="Times New Roman" pitchFamily="18" charset="0"/>
                <a:cs typeface="Times New Roman" pitchFamily="18" charset="0"/>
              </a:rPr>
              <a:t>Уровни грамотности чтения  текстов  </a:t>
            </a:r>
            <a:r>
              <a:rPr lang="en-US" sz="1600" b="1" dirty="0" smtClean="0">
                <a:latin typeface="Times New Roman" pitchFamily="18" charset="0"/>
                <a:cs typeface="Times New Roman" pitchFamily="18" charset="0"/>
              </a:rPr>
              <a:t>PISA</a:t>
            </a:r>
            <a:r>
              <a:rPr lang="ru-RU" sz="1600" b="1" dirty="0" smtClean="0">
                <a:latin typeface="Times New Roman" pitchFamily="18" charset="0"/>
                <a:cs typeface="Times New Roman" pitchFamily="18" charset="0"/>
              </a:rPr>
              <a:t> по таксономии </a:t>
            </a:r>
            <a:r>
              <a:rPr lang="ru-RU" sz="1600" b="1" dirty="0" err="1" smtClean="0">
                <a:latin typeface="Times New Roman" pitchFamily="18" charset="0"/>
                <a:cs typeface="Times New Roman" pitchFamily="18" charset="0"/>
              </a:rPr>
              <a:t>Блума</a:t>
            </a:r>
            <a:r>
              <a:rPr lang="ru-RU" sz="1600" b="1"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(6 уровней)</a:t>
            </a:r>
            <a:endParaRPr lang="ru-RU" sz="1400" b="1" dirty="0">
              <a:latin typeface="Times New Roman" pitchFamily="18" charset="0"/>
              <a:cs typeface="Times New Roman" pitchFamily="18" charset="0"/>
            </a:endParaRPr>
          </a:p>
        </p:txBody>
      </p:sp>
    </p:spTree>
    <p:extLst>
      <p:ext uri="{BB962C8B-B14F-4D97-AF65-F5344CB8AC3E}">
        <p14:creationId xmlns:p14="http://schemas.microsoft.com/office/powerpoint/2010/main" val="1480165988"/>
      </p:ext>
    </p:extLst>
  </p:cSld>
  <p:clrMapOvr>
    <a:masterClrMapping/>
  </p:clrMapOvr>
  <p:transition spd="slow">
    <p:push dir="u"/>
    <p:sndAc>
      <p:end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a:xfrm>
            <a:off x="179512" y="1597025"/>
            <a:ext cx="8659688" cy="4297363"/>
          </a:xfrm>
        </p:spPr>
        <p:txBody>
          <a:bodyPr>
            <a:noAutofit/>
          </a:bodyPr>
          <a:lstStyle/>
          <a:p>
            <a:pPr marL="469900" indent="-469900"/>
            <a:r>
              <a:rPr altLang="ru-RU" sz="3400" dirty="0" err="1" smtClean="0">
                <a:latin typeface="Times New Roman" pitchFamily="18" charset="0"/>
                <a:cs typeface="Times New Roman" pitchFamily="18" charset="0"/>
              </a:rPr>
              <a:t>Чтобы</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правильно</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ставить</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цели</a:t>
            </a:r>
            <a:r>
              <a:rPr altLang="ru-RU" sz="3400" dirty="0" smtClean="0">
                <a:latin typeface="Times New Roman" pitchFamily="18" charset="0"/>
                <a:cs typeface="Times New Roman" pitchFamily="18" charset="0"/>
              </a:rPr>
              <a:t> в </a:t>
            </a:r>
            <a:r>
              <a:rPr altLang="ru-RU" sz="3400" dirty="0" err="1" smtClean="0">
                <a:latin typeface="Times New Roman" pitchFamily="18" charset="0"/>
                <a:cs typeface="Times New Roman" pitchFamily="18" charset="0"/>
              </a:rPr>
              <a:t>обучении</a:t>
            </a:r>
            <a:r>
              <a:rPr altLang="ru-RU" sz="3400" dirty="0" smtClean="0">
                <a:latin typeface="Times New Roman" pitchFamily="18" charset="0"/>
                <a:cs typeface="Times New Roman" pitchFamily="18" charset="0"/>
              </a:rPr>
              <a:t>;</a:t>
            </a:r>
          </a:p>
          <a:p>
            <a:pPr marL="469900" indent="-469900"/>
            <a:r>
              <a:rPr altLang="ru-RU" sz="3400" dirty="0" err="1" smtClean="0">
                <a:latin typeface="Times New Roman" pitchFamily="18" charset="0"/>
                <a:cs typeface="Times New Roman" pitchFamily="18" charset="0"/>
              </a:rPr>
              <a:t>Чтобы</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правильно</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формулировать</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проблемы</a:t>
            </a:r>
            <a:r>
              <a:rPr altLang="ru-RU" sz="3400" dirty="0" smtClean="0">
                <a:latin typeface="Times New Roman" pitchFamily="18" charset="0"/>
                <a:cs typeface="Times New Roman" pitchFamily="18" charset="0"/>
              </a:rPr>
              <a:t> и </a:t>
            </a:r>
            <a:r>
              <a:rPr altLang="ru-RU" sz="3400" dirty="0" err="1" smtClean="0">
                <a:latin typeface="Times New Roman" pitchFamily="18" charset="0"/>
                <a:cs typeface="Times New Roman" pitchFamily="18" charset="0"/>
              </a:rPr>
              <a:t>задания</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для</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учащихся</a:t>
            </a:r>
            <a:r>
              <a:rPr altLang="ru-RU" sz="3400" dirty="0" smtClean="0">
                <a:latin typeface="Times New Roman" pitchFamily="18" charset="0"/>
                <a:cs typeface="Times New Roman" pitchFamily="18" charset="0"/>
              </a:rPr>
              <a:t>;</a:t>
            </a:r>
          </a:p>
          <a:p>
            <a:pPr marL="469900" indent="-469900"/>
            <a:r>
              <a:rPr altLang="ru-RU" sz="3400" dirty="0" err="1" smtClean="0">
                <a:latin typeface="Times New Roman" pitchFamily="18" charset="0"/>
                <a:cs typeface="Times New Roman" pitchFamily="18" charset="0"/>
              </a:rPr>
              <a:t>Чтобы</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подбирать</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адекватные</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оценочные</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инструменты</a:t>
            </a:r>
            <a:r>
              <a:rPr altLang="ru-RU" sz="3400" dirty="0" smtClean="0">
                <a:latin typeface="Times New Roman" pitchFamily="18" charset="0"/>
                <a:cs typeface="Times New Roman" pitchFamily="18" charset="0"/>
              </a:rPr>
              <a:t>;</a:t>
            </a:r>
          </a:p>
          <a:p>
            <a:pPr marL="469900" indent="-469900"/>
            <a:r>
              <a:rPr altLang="ru-RU" sz="3400" dirty="0" err="1" smtClean="0">
                <a:latin typeface="Times New Roman" pitchFamily="18" charset="0"/>
                <a:cs typeface="Times New Roman" pitchFamily="18" charset="0"/>
              </a:rPr>
              <a:t>Чтобы</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правильно</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проводить</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рефлексию</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по</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результатам</a:t>
            </a:r>
            <a:r>
              <a:rPr altLang="ru-RU" sz="3400" dirty="0" smtClean="0">
                <a:latin typeface="Times New Roman" pitchFamily="18" charset="0"/>
                <a:cs typeface="Times New Roman" pitchFamily="18" charset="0"/>
              </a:rPr>
              <a:t> </a:t>
            </a:r>
            <a:r>
              <a:rPr altLang="ru-RU" sz="3400" dirty="0" err="1" smtClean="0">
                <a:latin typeface="Times New Roman" pitchFamily="18" charset="0"/>
                <a:cs typeface="Times New Roman" pitchFamily="18" charset="0"/>
              </a:rPr>
              <a:t>обучения</a:t>
            </a:r>
            <a:endParaRPr altLang="ru-RU" sz="3400" dirty="0" smtClean="0">
              <a:latin typeface="Times New Roman" pitchFamily="18" charset="0"/>
              <a:cs typeface="Times New Roman" pitchFamily="18" charset="0"/>
            </a:endParaRPr>
          </a:p>
        </p:txBody>
      </p:sp>
      <p:sp>
        <p:nvSpPr>
          <p:cNvPr id="5" name="Заголовок 1"/>
          <p:cNvSpPr txBox="1">
            <a:spLocks/>
          </p:cNvSpPr>
          <p:nvPr/>
        </p:nvSpPr>
        <p:spPr>
          <a:xfrm>
            <a:off x="179512" y="0"/>
            <a:ext cx="8856984" cy="800619"/>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800" dirty="0" smtClean="0">
                <a:latin typeface="Times New Roman" pitchFamily="18" charset="0"/>
                <a:cs typeface="Times New Roman" pitchFamily="18" charset="0"/>
              </a:rPr>
              <a:t>Зачем нужна таксономи</a:t>
            </a:r>
            <a:r>
              <a:rPr lang="ru-RU" sz="4800" dirty="0">
                <a:latin typeface="Times New Roman" pitchFamily="18" charset="0"/>
                <a:cs typeface="Times New Roman" pitchFamily="18" charset="0"/>
              </a:rPr>
              <a:t>я</a:t>
            </a:r>
            <a:r>
              <a:rPr lang="ru-RU" sz="4800" dirty="0" smtClean="0">
                <a:latin typeface="Times New Roman" pitchFamily="18" charset="0"/>
                <a:cs typeface="Times New Roman" pitchFamily="18" charset="0"/>
              </a:rPr>
              <a:t> в обучении?</a:t>
            </a:r>
          </a:p>
          <a:p>
            <a:pPr algn="ctr"/>
            <a:endParaRPr lang="ru-RU" sz="4800" dirty="0">
              <a:latin typeface="Times New Roman" pitchFamily="18" charset="0"/>
              <a:cs typeface="Times New Roman" pitchFamily="18" charset="0"/>
            </a:endParaRPr>
          </a:p>
        </p:txBody>
      </p:sp>
    </p:spTree>
    <p:extLst>
      <p:ext uri="{BB962C8B-B14F-4D97-AF65-F5344CB8AC3E}">
        <p14:creationId xmlns:p14="http://schemas.microsoft.com/office/powerpoint/2010/main" val="4036002288"/>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07" name="Group 19"/>
          <p:cNvGraphicFramePr>
            <a:graphicFrameLocks noGrp="1"/>
          </p:cNvGraphicFramePr>
          <p:nvPr>
            <p:extLst>
              <p:ext uri="{D42A27DB-BD31-4B8C-83A1-F6EECF244321}">
                <p14:modId xmlns:p14="http://schemas.microsoft.com/office/powerpoint/2010/main" val="58047491"/>
              </p:ext>
            </p:extLst>
          </p:nvPr>
        </p:nvGraphicFramePr>
        <p:xfrm>
          <a:off x="-1" y="1"/>
          <a:ext cx="9144001" cy="6858000"/>
        </p:xfrm>
        <a:graphic>
          <a:graphicData uri="http://schemas.openxmlformats.org/drawingml/2006/table">
            <a:tbl>
              <a:tblPr/>
              <a:tblGrid>
                <a:gridCol w="2588830"/>
                <a:gridCol w="3540398"/>
                <a:gridCol w="3014773"/>
              </a:tblGrid>
              <a:tr h="1828801">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Уровень 1 (знание, понимание)</a:t>
                      </a: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6990" marR="6699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Содержание деятельности ученика (ключевые глаголы)</a:t>
                      </a: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6990" marR="669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400" b="1"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Примеры типов вопросов, основанных на таксономии</a:t>
                      </a:r>
                      <a:endParaRPr kumimoji="0" lang="ru-RU" sz="24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endParaRPr>
                    </a:p>
                  </a:txBody>
                  <a:tcPr marL="66990" marR="669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29199">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Может ли </a:t>
                      </a: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ученик извлекать необходимую информацию из памяти, текста или запомнить информацию? </a:t>
                      </a:r>
                    </a:p>
                    <a:p>
                      <a:pPr marL="0" marR="0" lvl="0" indent="0" algn="just" defTabSz="914400" rtl="0" eaLnBrk="1" fontAlgn="base" latinLnBrk="0" hangingPunct="1">
                        <a:lnSpc>
                          <a:spcPct val="115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6990" marR="669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Узнаёт, припоминает, называет, воспроизводит, описывает, повторяет.</a:t>
                      </a: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6990" marR="669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Кто, что, где, когда, как..?</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Что такое…? Верно ли, что…?</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6990" marR="669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826732037"/>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34" name="Group 22"/>
          <p:cNvGraphicFramePr>
            <a:graphicFrameLocks noGrp="1"/>
          </p:cNvGraphicFramePr>
          <p:nvPr>
            <p:extLst>
              <p:ext uri="{D42A27DB-BD31-4B8C-83A1-F6EECF244321}">
                <p14:modId xmlns:p14="http://schemas.microsoft.com/office/powerpoint/2010/main" val="1828030821"/>
              </p:ext>
            </p:extLst>
          </p:nvPr>
        </p:nvGraphicFramePr>
        <p:xfrm>
          <a:off x="0" y="0"/>
          <a:ext cx="9144001" cy="8765668"/>
        </p:xfrm>
        <a:graphic>
          <a:graphicData uri="http://schemas.openxmlformats.org/drawingml/2006/table">
            <a:tbl>
              <a:tblPr/>
              <a:tblGrid>
                <a:gridCol w="2463507"/>
                <a:gridCol w="3719609"/>
                <a:gridCol w="2960885"/>
              </a:tblGrid>
              <a:tr h="1495109">
                <a:tc>
                  <a:txBody>
                    <a:bodyPr/>
                    <a:lstStyle>
                      <a:lvl1pPr eaLnBrk="0" hangingPunct="0">
                        <a:spcBef>
                          <a:spcPct val="20000"/>
                        </a:spcBef>
                        <a:defRPr sz="2800">
                          <a:solidFill>
                            <a:schemeClr val="tx1"/>
                          </a:solidFill>
                          <a:latin typeface="Calibri" panose="020F0502020204030204" pitchFamily="34" charset="0"/>
                        </a:defRPr>
                      </a:lvl1pPr>
                      <a:lvl2pPr marL="742950" indent="-285750" eaLnBrk="0" hangingPunct="0">
                        <a:spcBef>
                          <a:spcPct val="20000"/>
                        </a:spcBef>
                        <a:defRPr sz="2400">
                          <a:solidFill>
                            <a:schemeClr val="tx1"/>
                          </a:solidFill>
                          <a:latin typeface="Calibri" panose="020F0502020204030204" pitchFamily="34" charset="0"/>
                        </a:defRPr>
                      </a:lvl2pPr>
                      <a:lvl3pPr marL="1143000" indent="-228600" eaLnBrk="0" hangingPunct="0">
                        <a:spcBef>
                          <a:spcPct val="20000"/>
                        </a:spcBef>
                        <a:defRPr sz="2000">
                          <a:solidFill>
                            <a:schemeClr val="tx1"/>
                          </a:solidFill>
                          <a:latin typeface="Calibri" panose="020F0502020204030204" pitchFamily="34" charset="0"/>
                        </a:defRPr>
                      </a:lvl3pPr>
                      <a:lvl4pPr marL="1600200" indent="-228600" eaLnBrk="0" hangingPunct="0">
                        <a:spcBef>
                          <a:spcPct val="20000"/>
                        </a:spcBef>
                        <a:defRPr>
                          <a:solidFill>
                            <a:schemeClr val="tx1"/>
                          </a:solidFill>
                          <a:latin typeface="Calibri" panose="020F0502020204030204" pitchFamily="34" charset="0"/>
                        </a:defRPr>
                      </a:lvl4pPr>
                      <a:lvl5pPr marL="2057400" indent="-228600" eaLnBrk="0" hangingPunct="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2400" b="1"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Уровень 2 (применение, анализ, синтез)</a:t>
                      </a: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txBody>
                  <a:tcPr marL="66985" marR="669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anose="020F0502020204030204" pitchFamily="34" charset="0"/>
                        </a:defRPr>
                      </a:lvl1pPr>
                      <a:lvl2pPr marL="742950" indent="-285750" eaLnBrk="0" hangingPunct="0">
                        <a:spcBef>
                          <a:spcPct val="20000"/>
                        </a:spcBef>
                        <a:defRPr sz="2400">
                          <a:solidFill>
                            <a:schemeClr val="tx1"/>
                          </a:solidFill>
                          <a:latin typeface="Calibri" panose="020F0502020204030204" pitchFamily="34" charset="0"/>
                        </a:defRPr>
                      </a:lvl2pPr>
                      <a:lvl3pPr marL="1143000" indent="-228600" eaLnBrk="0" hangingPunct="0">
                        <a:spcBef>
                          <a:spcPct val="20000"/>
                        </a:spcBef>
                        <a:defRPr sz="2000">
                          <a:solidFill>
                            <a:schemeClr val="tx1"/>
                          </a:solidFill>
                          <a:latin typeface="Calibri" panose="020F0502020204030204" pitchFamily="34" charset="0"/>
                        </a:defRPr>
                      </a:lvl3pPr>
                      <a:lvl4pPr marL="1600200" indent="-228600" eaLnBrk="0" hangingPunct="0">
                        <a:spcBef>
                          <a:spcPct val="20000"/>
                        </a:spcBef>
                        <a:defRPr>
                          <a:solidFill>
                            <a:schemeClr val="tx1"/>
                          </a:solidFill>
                          <a:latin typeface="Calibri" panose="020F0502020204030204" pitchFamily="34" charset="0"/>
                        </a:defRPr>
                      </a:lvl4pPr>
                      <a:lvl5pPr marL="2057400" indent="-228600" eaLnBrk="0" hangingPunct="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2400" b="1"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Содержание деятельности ученика (ключевые глаголы)</a:t>
                      </a: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txBody>
                  <a:tcPr marL="66985" marR="6698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anose="020F0502020204030204" pitchFamily="34" charset="0"/>
                        </a:defRPr>
                      </a:lvl1pPr>
                      <a:lvl2pPr marL="742950" indent="-285750" eaLnBrk="0" hangingPunct="0">
                        <a:spcBef>
                          <a:spcPct val="20000"/>
                        </a:spcBef>
                        <a:defRPr sz="2400">
                          <a:solidFill>
                            <a:schemeClr val="tx1"/>
                          </a:solidFill>
                          <a:latin typeface="Calibri" panose="020F0502020204030204" pitchFamily="34" charset="0"/>
                        </a:defRPr>
                      </a:lvl2pPr>
                      <a:lvl3pPr marL="1143000" indent="-228600" eaLnBrk="0" hangingPunct="0">
                        <a:spcBef>
                          <a:spcPct val="20000"/>
                        </a:spcBef>
                        <a:defRPr sz="2000">
                          <a:solidFill>
                            <a:schemeClr val="tx1"/>
                          </a:solidFill>
                          <a:latin typeface="Calibri" panose="020F0502020204030204" pitchFamily="34" charset="0"/>
                        </a:defRPr>
                      </a:lvl3pPr>
                      <a:lvl4pPr marL="1600200" indent="-228600" eaLnBrk="0" hangingPunct="0">
                        <a:spcBef>
                          <a:spcPct val="20000"/>
                        </a:spcBef>
                        <a:defRPr>
                          <a:solidFill>
                            <a:schemeClr val="tx1"/>
                          </a:solidFill>
                          <a:latin typeface="Calibri" panose="020F0502020204030204" pitchFamily="34" charset="0"/>
                        </a:defRPr>
                      </a:lvl4pPr>
                      <a:lvl5pPr marL="2057400" indent="-228600" eaLnBrk="0" hangingPunct="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2400" b="1" i="0" u="none" strike="noStrike" cap="none" normalizeH="0" baseline="0" smtClean="0">
                          <a:ln>
                            <a:noFill/>
                          </a:ln>
                          <a:solidFill>
                            <a:schemeClr val="tx1"/>
                          </a:solidFill>
                          <a:effectLst/>
                          <a:latin typeface="Times New Roman" pitchFamily="18" charset="0"/>
                          <a:ea typeface="Calibri" panose="020F0502020204030204" pitchFamily="34" charset="0"/>
                          <a:cs typeface="Times New Roman" pitchFamily="18" charset="0"/>
                        </a:rPr>
                        <a:t>Примеры типов вопросов, основанных на таксономии</a:t>
                      </a:r>
                      <a:endParaRPr kumimoji="0" lang="ru-RU" altLang="ru-RU" sz="2400" b="0" i="0" u="none" strike="noStrike" cap="none" normalizeH="0" baseline="0" smtClean="0">
                        <a:ln>
                          <a:noFill/>
                        </a:ln>
                        <a:solidFill>
                          <a:schemeClr val="tx1"/>
                        </a:solidFill>
                        <a:effectLst/>
                        <a:latin typeface="Times New Roman" pitchFamily="18" charset="0"/>
                        <a:ea typeface="Calibri" panose="020F0502020204030204" pitchFamily="34" charset="0"/>
                        <a:cs typeface="Times New Roman" pitchFamily="18" charset="0"/>
                      </a:endParaRPr>
                    </a:p>
                  </a:txBody>
                  <a:tcPr marL="66985" marR="6698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62891">
                <a:tc>
                  <a:txBody>
                    <a:bodyPr/>
                    <a:lstStyle>
                      <a:lvl1pPr eaLnBrk="0" hangingPunct="0">
                        <a:spcBef>
                          <a:spcPct val="20000"/>
                        </a:spcBef>
                        <a:defRPr sz="2800">
                          <a:solidFill>
                            <a:schemeClr val="tx1"/>
                          </a:solidFill>
                          <a:latin typeface="Calibri" panose="020F0502020204030204" pitchFamily="34" charset="0"/>
                        </a:defRPr>
                      </a:lvl1pPr>
                      <a:lvl2pPr marL="742950" indent="-285750" eaLnBrk="0" hangingPunct="0">
                        <a:spcBef>
                          <a:spcPct val="20000"/>
                        </a:spcBef>
                        <a:defRPr sz="2400">
                          <a:solidFill>
                            <a:schemeClr val="tx1"/>
                          </a:solidFill>
                          <a:latin typeface="Calibri" panose="020F0502020204030204" pitchFamily="34" charset="0"/>
                        </a:defRPr>
                      </a:lvl2pPr>
                      <a:lvl3pPr marL="1143000" indent="-228600" eaLnBrk="0" hangingPunct="0">
                        <a:spcBef>
                          <a:spcPct val="20000"/>
                        </a:spcBef>
                        <a:defRPr sz="2000">
                          <a:solidFill>
                            <a:schemeClr val="tx1"/>
                          </a:solidFill>
                          <a:latin typeface="Calibri" panose="020F0502020204030204" pitchFamily="34" charset="0"/>
                        </a:defRPr>
                      </a:lvl3pPr>
                      <a:lvl4pPr marL="1600200" indent="-228600" eaLnBrk="0" hangingPunct="0">
                        <a:spcBef>
                          <a:spcPct val="20000"/>
                        </a:spcBef>
                        <a:defRPr>
                          <a:solidFill>
                            <a:schemeClr val="tx1"/>
                          </a:solidFill>
                          <a:latin typeface="Calibri" panose="020F0502020204030204" pitchFamily="34" charset="0"/>
                        </a:defRPr>
                      </a:lvl4pPr>
                      <a:lvl5pPr marL="2057400" indent="-228600" eaLnBrk="0" hangingPunct="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Может ли </a:t>
                      </a:r>
                      <a:r>
                        <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rPr>
                        <a:t>ученик постичь смысл и значение на базе учебных материалов или опыта?</a:t>
                      </a: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6985" marR="6698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anose="020F0502020204030204" pitchFamily="34" charset="0"/>
                        </a:defRPr>
                      </a:lvl1pPr>
                      <a:lvl2pPr marL="742950" indent="-285750" eaLnBrk="0" hangingPunct="0">
                        <a:spcBef>
                          <a:spcPct val="20000"/>
                        </a:spcBef>
                        <a:defRPr sz="2400">
                          <a:solidFill>
                            <a:schemeClr val="tx1"/>
                          </a:solidFill>
                          <a:latin typeface="Calibri" panose="020F0502020204030204" pitchFamily="34" charset="0"/>
                        </a:defRPr>
                      </a:lvl2pPr>
                      <a:lvl3pPr marL="1143000" indent="-228600" eaLnBrk="0" hangingPunct="0">
                        <a:spcBef>
                          <a:spcPct val="20000"/>
                        </a:spcBef>
                        <a:defRPr sz="2000">
                          <a:solidFill>
                            <a:schemeClr val="tx1"/>
                          </a:solidFill>
                          <a:latin typeface="Calibri" panose="020F0502020204030204" pitchFamily="34" charset="0"/>
                        </a:defRPr>
                      </a:lvl3pPr>
                      <a:lvl4pPr marL="1600200" indent="-228600" eaLnBrk="0" hangingPunct="0">
                        <a:spcBef>
                          <a:spcPct val="20000"/>
                        </a:spcBef>
                        <a:defRPr>
                          <a:solidFill>
                            <a:schemeClr val="tx1"/>
                          </a:solidFill>
                          <a:latin typeface="Calibri" panose="020F0502020204030204" pitchFamily="34" charset="0"/>
                        </a:defRPr>
                      </a:lvl4pPr>
                      <a:lvl5pPr marL="2057400" indent="-228600" eaLnBrk="0" hangingPunct="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rPr>
                        <a:t>Интерпретирует, приводит примеры, классифицирует, обобщает, рассуждает, сравнивает.</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Дифференцирует, соотносит, сравнивает/противопоставляет, разбивает, выделяет, отбирает, разграничивает, различает, распознает, исследует, экспериментирует</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txBody>
                  <a:tcPr marL="66985" marR="66985"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anose="020F0502020204030204" pitchFamily="34" charset="0"/>
                        </a:defRPr>
                      </a:lvl1pPr>
                      <a:lvl2pPr marL="742950" indent="-285750" eaLnBrk="0" hangingPunct="0">
                        <a:spcBef>
                          <a:spcPct val="20000"/>
                        </a:spcBef>
                        <a:defRPr sz="2400">
                          <a:solidFill>
                            <a:schemeClr val="tx1"/>
                          </a:solidFill>
                          <a:latin typeface="Calibri" panose="020F0502020204030204" pitchFamily="34" charset="0"/>
                        </a:defRPr>
                      </a:lvl2pPr>
                      <a:lvl3pPr marL="1143000" indent="-228600" eaLnBrk="0" hangingPunct="0">
                        <a:spcBef>
                          <a:spcPct val="20000"/>
                        </a:spcBef>
                        <a:defRPr sz="2000">
                          <a:solidFill>
                            <a:schemeClr val="tx1"/>
                          </a:solidFill>
                          <a:latin typeface="Calibri" panose="020F0502020204030204" pitchFamily="34" charset="0"/>
                        </a:defRPr>
                      </a:lvl3pPr>
                      <a:lvl4pPr marL="1600200" indent="-228600" eaLnBrk="0" hangingPunct="0">
                        <a:spcBef>
                          <a:spcPct val="20000"/>
                        </a:spcBef>
                        <a:defRPr>
                          <a:solidFill>
                            <a:schemeClr val="tx1"/>
                          </a:solidFill>
                          <a:latin typeface="Calibri" panose="020F0502020204030204" pitchFamily="34" charset="0"/>
                        </a:defRPr>
                      </a:lvl4pPr>
                      <a:lvl5pPr marL="2057400" indent="-228600" eaLnBrk="0" hangingPunct="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rPr>
                        <a:t>Почему вы считаете…?</a:t>
                      </a: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rPr>
                        <a:t>Какие предложения/факты подтверждают…?</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rPr>
                        <a:t>Какова основная мысль…?</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rPr>
                        <a:t>С чем можно сравнить…?</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Какие доказательства вы можете перечислить для…?  Какой вывод можно сделать..?</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6985" marR="669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5856" name="Picture 2" descr="C:\Documents and Settings\AMT\Рабочий стол\Картиники\Понимание.jpg"/>
          <p:cNvSpPr>
            <a:spLocks noChangeAspect="1" noChangeArrowheads="1"/>
          </p:cNvSpPr>
          <p:nvPr/>
        </p:nvSpPr>
        <p:spPr bwMode="auto">
          <a:xfrm>
            <a:off x="2971800" y="3657600"/>
            <a:ext cx="29718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a:latin typeface="Arial" pitchFamily="34" charset="0"/>
            </a:endParaRPr>
          </a:p>
        </p:txBody>
      </p:sp>
    </p:spTree>
    <p:extLst>
      <p:ext uri="{BB962C8B-B14F-4D97-AF65-F5344CB8AC3E}">
        <p14:creationId xmlns:p14="http://schemas.microsoft.com/office/powerpoint/2010/main" val="2732125930"/>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85" name="Group 25"/>
          <p:cNvGraphicFramePr>
            <a:graphicFrameLocks noGrp="1"/>
          </p:cNvGraphicFramePr>
          <p:nvPr>
            <p:extLst>
              <p:ext uri="{D42A27DB-BD31-4B8C-83A1-F6EECF244321}">
                <p14:modId xmlns:p14="http://schemas.microsoft.com/office/powerpoint/2010/main" val="160233873"/>
              </p:ext>
            </p:extLst>
          </p:nvPr>
        </p:nvGraphicFramePr>
        <p:xfrm>
          <a:off x="1" y="1773238"/>
          <a:ext cx="9180511" cy="6696266"/>
        </p:xfrm>
        <a:graphic>
          <a:graphicData uri="http://schemas.openxmlformats.org/drawingml/2006/table">
            <a:tbl>
              <a:tblPr/>
              <a:tblGrid>
                <a:gridCol w="2195735"/>
                <a:gridCol w="3744416"/>
                <a:gridCol w="3240360"/>
              </a:tblGrid>
              <a:tr h="5084762">
                <a:tc>
                  <a:txBody>
                    <a:bodyPr/>
                    <a:lstStyle>
                      <a:lvl1pPr eaLnBrk="0" hangingPunct="0">
                        <a:spcBef>
                          <a:spcPct val="20000"/>
                        </a:spcBef>
                        <a:defRPr sz="2800">
                          <a:solidFill>
                            <a:schemeClr val="tx1"/>
                          </a:solidFill>
                          <a:latin typeface="Calibri" panose="020F0502020204030204" pitchFamily="34" charset="0"/>
                        </a:defRPr>
                      </a:lvl1pPr>
                      <a:lvl2pPr marL="742950" indent="-285750" eaLnBrk="0" hangingPunct="0">
                        <a:spcBef>
                          <a:spcPct val="20000"/>
                        </a:spcBef>
                        <a:defRPr sz="2400">
                          <a:solidFill>
                            <a:schemeClr val="tx1"/>
                          </a:solidFill>
                          <a:latin typeface="Calibri" panose="020F0502020204030204" pitchFamily="34" charset="0"/>
                        </a:defRPr>
                      </a:lvl2pPr>
                      <a:lvl3pPr marL="1143000" indent="-228600" eaLnBrk="0" hangingPunct="0">
                        <a:spcBef>
                          <a:spcPct val="20000"/>
                        </a:spcBef>
                        <a:defRPr sz="2000">
                          <a:solidFill>
                            <a:schemeClr val="tx1"/>
                          </a:solidFill>
                          <a:latin typeface="Calibri" panose="020F0502020204030204" pitchFamily="34" charset="0"/>
                        </a:defRPr>
                      </a:lvl3pPr>
                      <a:lvl4pPr marL="1600200" indent="-228600" eaLnBrk="0" hangingPunct="0">
                        <a:spcBef>
                          <a:spcPct val="20000"/>
                        </a:spcBef>
                        <a:defRPr>
                          <a:solidFill>
                            <a:schemeClr val="tx1"/>
                          </a:solidFill>
                          <a:latin typeface="Calibri" panose="020F0502020204030204" pitchFamily="34" charset="0"/>
                        </a:defRPr>
                      </a:lvl4pPr>
                      <a:lvl5pPr marL="2057400" indent="-228600" eaLnBrk="0" hangingPunct="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Может ли </a:t>
                      </a:r>
                      <a:r>
                        <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rPr>
                        <a:t>ученик использовать информацию, процедуру?</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6988" marR="6698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anose="020F0502020204030204" pitchFamily="34" charset="0"/>
                        </a:defRPr>
                      </a:lvl1pPr>
                      <a:lvl2pPr marL="742950" indent="-285750" eaLnBrk="0" hangingPunct="0">
                        <a:spcBef>
                          <a:spcPct val="20000"/>
                        </a:spcBef>
                        <a:defRPr sz="2400">
                          <a:solidFill>
                            <a:schemeClr val="tx1"/>
                          </a:solidFill>
                          <a:latin typeface="Calibri" panose="020F0502020204030204" pitchFamily="34" charset="0"/>
                        </a:defRPr>
                      </a:lvl2pPr>
                      <a:lvl3pPr marL="1143000" indent="-228600" eaLnBrk="0" hangingPunct="0">
                        <a:spcBef>
                          <a:spcPct val="20000"/>
                        </a:spcBef>
                        <a:defRPr sz="2000">
                          <a:solidFill>
                            <a:schemeClr val="tx1"/>
                          </a:solidFill>
                          <a:latin typeface="Calibri" panose="020F0502020204030204" pitchFamily="34" charset="0"/>
                        </a:defRPr>
                      </a:lvl3pPr>
                      <a:lvl4pPr marL="1600200" indent="-228600" eaLnBrk="0" hangingPunct="0">
                        <a:spcBef>
                          <a:spcPct val="20000"/>
                        </a:spcBef>
                        <a:defRPr>
                          <a:solidFill>
                            <a:schemeClr val="tx1"/>
                          </a:solidFill>
                          <a:latin typeface="Calibri" panose="020F0502020204030204" pitchFamily="34" charset="0"/>
                        </a:defRPr>
                      </a:lvl4pPr>
                      <a:lvl5pPr marL="2057400" indent="-228600" eaLnBrk="0" hangingPunct="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Решает, конструирует, моделирует, предсказывает, воссоздает, показывает, интерпретирует, планирует,</a:t>
                      </a:r>
                    </a:p>
                    <a:p>
                      <a:pPr marL="0" marR="0" lvl="0" indent="0" algn="l" defTabSz="914400" rtl="0" eaLnBrk="1" fontAlgn="base" latinLnBrk="0" hangingPunct="1">
                        <a:lnSpc>
                          <a:spcPct val="115000"/>
                        </a:lnSpc>
                        <a:spcBef>
                          <a:spcPct val="0"/>
                        </a:spcBef>
                        <a:spcAft>
                          <a:spcPct val="0"/>
                        </a:spcAft>
                        <a:buClrTx/>
                        <a:buSzTx/>
                        <a:buFontTx/>
                        <a:buNone/>
                        <a:tabLst/>
                        <a:defRPr/>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генерирует, проектирует, разрабатывает, производит, собирает, строит, создает.</a:t>
                      </a:r>
                    </a:p>
                    <a:p>
                      <a:pPr marL="0" marR="0" lvl="0" indent="0" algn="l" defTabSz="914400" rtl="0" eaLnBrk="1" fontAlgn="base" latinLnBrk="0" hangingPunct="1">
                        <a:lnSpc>
                          <a:spcPct val="115000"/>
                        </a:lnSpc>
                        <a:spcBef>
                          <a:spcPct val="0"/>
                        </a:spcBef>
                        <a:spcAft>
                          <a:spcPct val="0"/>
                        </a:spcAft>
                        <a:buClrTx/>
                        <a:buSzTx/>
                        <a:buFontTx/>
                        <a:buNone/>
                        <a:tabLst/>
                        <a:defRPr/>
                      </a:pP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txBody>
                  <a:tcPr marL="66988" marR="6698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anose="020F0502020204030204" pitchFamily="34" charset="0"/>
                        </a:defRPr>
                      </a:lvl1pPr>
                      <a:lvl2pPr marL="742950" indent="-285750" eaLnBrk="0" hangingPunct="0">
                        <a:spcBef>
                          <a:spcPct val="20000"/>
                        </a:spcBef>
                        <a:defRPr sz="2400">
                          <a:solidFill>
                            <a:schemeClr val="tx1"/>
                          </a:solidFill>
                          <a:latin typeface="Calibri" panose="020F0502020204030204" pitchFamily="34" charset="0"/>
                        </a:defRPr>
                      </a:lvl2pPr>
                      <a:lvl3pPr marL="1143000" indent="-228600" eaLnBrk="0" hangingPunct="0">
                        <a:spcBef>
                          <a:spcPct val="20000"/>
                        </a:spcBef>
                        <a:defRPr sz="2000">
                          <a:solidFill>
                            <a:schemeClr val="tx1"/>
                          </a:solidFill>
                          <a:latin typeface="Calibri" panose="020F0502020204030204" pitchFamily="34" charset="0"/>
                        </a:defRPr>
                      </a:lvl3pPr>
                      <a:lvl4pPr marL="1600200" indent="-228600" eaLnBrk="0" hangingPunct="0">
                        <a:spcBef>
                          <a:spcPct val="20000"/>
                        </a:spcBef>
                        <a:defRPr>
                          <a:solidFill>
                            <a:schemeClr val="tx1"/>
                          </a:solidFill>
                          <a:latin typeface="Calibri" panose="020F0502020204030204" pitchFamily="34" charset="0"/>
                        </a:defRPr>
                      </a:lvl4pPr>
                      <a:lvl5pPr marL="2057400" indent="-228600" eaLnBrk="0" hangingPunct="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Как это связано…?</a:t>
                      </a:r>
                    </a:p>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Что будет если …?</a:t>
                      </a:r>
                    </a:p>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rPr>
                        <a:t>Каковы возможные результаты/следствия?</a:t>
                      </a:r>
                    </a:p>
                    <a:p>
                      <a:pPr marL="0" marR="0" lvl="0" indent="0" algn="l" defTabSz="914400" rtl="0" eaLnBrk="1" fontAlgn="base" latinLnBrk="0" hangingPunct="1">
                        <a:lnSpc>
                          <a:spcPct val="115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Какие идеи вы можете добавить в..? </a:t>
                      </a:r>
                    </a:p>
                    <a:p>
                      <a:pPr marL="0" marR="0" lvl="0" indent="0" algn="l" defTabSz="914400" rtl="0" eaLnBrk="1" fontAlgn="base" latinLnBrk="0" hangingPunct="1">
                        <a:lnSpc>
                          <a:spcPct val="115000"/>
                        </a:lnSpc>
                        <a:spcBef>
                          <a:spcPct val="0"/>
                        </a:spcBef>
                        <a:spcAft>
                          <a:spcPct val="0"/>
                        </a:spcAft>
                        <a:buClrTx/>
                        <a:buSzTx/>
                        <a:buFontTx/>
                        <a:buNone/>
                        <a:tabLst/>
                        <a:defRPr/>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Как можно иначе решить возникшую проблему..?</a:t>
                      </a:r>
                    </a:p>
                    <a:p>
                      <a:pPr marL="0" marR="0" lvl="0" indent="0" algn="l" defTabSz="914400" rtl="0" eaLnBrk="1" fontAlgn="base" latinLnBrk="0" hangingPunct="1">
                        <a:lnSpc>
                          <a:spcPct val="115000"/>
                        </a:lnSpc>
                        <a:spcBef>
                          <a:spcPct val="0"/>
                        </a:spcBef>
                        <a:spcAft>
                          <a:spcPct val="0"/>
                        </a:spcAft>
                        <a:buClrTx/>
                        <a:buSzTx/>
                        <a:buFontTx/>
                        <a:buNone/>
                        <a:tabLst/>
                        <a:defRPr/>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Как бы вы спроектировали..?</a:t>
                      </a:r>
                    </a:p>
                    <a:p>
                      <a:pPr marL="0" marR="0" lvl="0" indent="0" algn="just" defTabSz="914400" rtl="0" eaLnBrk="1" fontAlgn="base" latinLnBrk="0" hangingPunct="1">
                        <a:lnSpc>
                          <a:spcPct val="115000"/>
                        </a:lnSpc>
                        <a:spcBef>
                          <a:spcPct val="0"/>
                        </a:spcBef>
                        <a:spcAft>
                          <a:spcPct val="0"/>
                        </a:spcAft>
                        <a:buClrTx/>
                        <a:buSzTx/>
                        <a:buFontTx/>
                        <a:buNone/>
                        <a:tabLst/>
                      </a:pPr>
                      <a:endParaRPr kumimoji="0" lang="ru-RU" altLang="ru-RU" sz="2400" b="0" i="0" u="none" strike="noStrike" cap="none" normalizeH="0" baseline="0" dirty="0" smtClean="0">
                        <a:ln>
                          <a:noFill/>
                        </a:ln>
                        <a:solidFill>
                          <a:schemeClr val="tx1"/>
                        </a:solidFill>
                        <a:effectLst/>
                        <a:latin typeface="Times New Roman" pitchFamily="18" charset="0"/>
                        <a:ea typeface="Calibri" panose="020F0502020204030204" pitchFamily="34" charset="0"/>
                        <a:cs typeface="Times New Roman" pitchFamily="18" charset="0"/>
                      </a:endParaRPr>
                    </a:p>
                  </a:txBody>
                  <a:tcPr marL="66988" marR="6698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3357040676"/>
              </p:ext>
            </p:extLst>
          </p:nvPr>
        </p:nvGraphicFramePr>
        <p:xfrm>
          <a:off x="-36512" y="1"/>
          <a:ext cx="9217024" cy="1773238"/>
        </p:xfrm>
        <a:graphic>
          <a:graphicData uri="http://schemas.openxmlformats.org/drawingml/2006/table">
            <a:tbl>
              <a:tblPr/>
              <a:tblGrid>
                <a:gridCol w="2232837"/>
                <a:gridCol w="3743827"/>
                <a:gridCol w="3240360"/>
              </a:tblGrid>
              <a:tr h="17732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Уровень 3 (оценка)</a:t>
                      </a: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6986" marR="669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Содержание деятельности ученика (ключевые глаголы)</a:t>
                      </a: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6986" marR="669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Примеры типов вопросов, основанных на таксономии</a:t>
                      </a:r>
                      <a:endPar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marL="66986" marR="669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801463184"/>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231023" y="5373216"/>
            <a:ext cx="3339760" cy="1200329"/>
          </a:xfrm>
          <a:prstGeom prst="rect">
            <a:avLst/>
          </a:prstGeom>
        </p:spPr>
        <p:txBody>
          <a:bodyPr wrap="none">
            <a:spAutoFit/>
          </a:bodyPr>
          <a:lstStyle/>
          <a:p>
            <a:r>
              <a:rPr lang="ru-RU" sz="7200" b="1" i="1" dirty="0">
                <a:latin typeface="Times New Roman" pitchFamily="18" charset="0"/>
                <a:cs typeface="Times New Roman" pitchFamily="18" charset="0"/>
              </a:rPr>
              <a:t>Махаон</a:t>
            </a:r>
          </a:p>
        </p:txBody>
      </p:sp>
    </p:spTree>
    <p:extLst>
      <p:ext uri="{BB962C8B-B14F-4D97-AF65-F5344CB8AC3E}">
        <p14:creationId xmlns:p14="http://schemas.microsoft.com/office/powerpoint/2010/main" val="2885765529"/>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http://100facts.ru/wp-content/uploads/2013/06/%D1%80%D0%B0%D0%B4%D1%83%D0%B6%D0%BD%D1%8B%D0%B5-%D0%B1%D0%B0%D0%B1%D0%BE%D1%87%D0%BA%D0%B8.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
        <p:nvSpPr>
          <p:cNvPr id="5" name="Прямоугольник 4"/>
          <p:cNvSpPr/>
          <p:nvPr/>
        </p:nvSpPr>
        <p:spPr>
          <a:xfrm>
            <a:off x="2286000" y="3105835"/>
            <a:ext cx="4572000" cy="3416320"/>
          </a:xfrm>
          <a:prstGeom prst="rect">
            <a:avLst/>
          </a:prstGeom>
        </p:spPr>
        <p:txBody>
          <a:bodyPr>
            <a:spAutoFit/>
          </a:bodyPr>
          <a:lstStyle/>
          <a:p>
            <a:pPr algn="ctr"/>
            <a:endParaRPr lang="en-US" sz="7200" b="1" i="1" dirty="0" smtClean="0">
              <a:latin typeface="Times New Roman" pitchFamily="18" charset="0"/>
              <a:cs typeface="Times New Roman" pitchFamily="18" charset="0"/>
            </a:endParaRPr>
          </a:p>
          <a:p>
            <a:pPr algn="ctr"/>
            <a:endParaRPr lang="en-US" sz="7200" b="1" i="1" dirty="0" smtClean="0">
              <a:latin typeface="Times New Roman" pitchFamily="18" charset="0"/>
              <a:cs typeface="Times New Roman" pitchFamily="18" charset="0"/>
            </a:endParaRPr>
          </a:p>
          <a:p>
            <a:pPr algn="ctr"/>
            <a:r>
              <a:rPr lang="ru-RU" sz="7200" b="1" i="1" dirty="0" smtClean="0">
                <a:latin typeface="Times New Roman" pitchFamily="18" charset="0"/>
                <a:cs typeface="Times New Roman" pitchFamily="18" charset="0"/>
              </a:rPr>
              <a:t>Радужная</a:t>
            </a:r>
            <a:endParaRPr lang="ru-RU" sz="7200" i="1" dirty="0">
              <a:latin typeface="Times New Roman" pitchFamily="18" charset="0"/>
              <a:cs typeface="Times New Roman" pitchFamily="18" charset="0"/>
            </a:endParaRPr>
          </a:p>
        </p:txBody>
      </p:sp>
    </p:spTree>
    <p:extLst>
      <p:ext uri="{BB962C8B-B14F-4D97-AF65-F5344CB8AC3E}">
        <p14:creationId xmlns:p14="http://schemas.microsoft.com/office/powerpoint/2010/main" val="3004363607"/>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http://100facts.ru/wp-content/uploads/2013/06/1289132085_atlasknyaz.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
        <p:nvSpPr>
          <p:cNvPr id="5" name="Прямоугольник 4"/>
          <p:cNvSpPr/>
          <p:nvPr/>
        </p:nvSpPr>
        <p:spPr>
          <a:xfrm>
            <a:off x="1915663" y="5373216"/>
            <a:ext cx="5312673" cy="1200329"/>
          </a:xfrm>
          <a:prstGeom prst="rect">
            <a:avLst/>
          </a:prstGeom>
        </p:spPr>
        <p:txBody>
          <a:bodyPr wrap="none">
            <a:spAutoFit/>
          </a:bodyPr>
          <a:lstStyle/>
          <a:p>
            <a:r>
              <a:rPr lang="ru-RU" sz="7200" b="1" i="1" dirty="0">
                <a:latin typeface="Times New Roman" pitchFamily="18" charset="0"/>
                <a:cs typeface="Times New Roman" pitchFamily="18" charset="0"/>
              </a:rPr>
              <a:t>Атлас князь</a:t>
            </a:r>
            <a:endParaRPr lang="ru-RU" sz="7200" i="1" dirty="0">
              <a:latin typeface="Times New Roman" pitchFamily="18" charset="0"/>
              <a:cs typeface="Times New Roman" pitchFamily="18" charset="0"/>
            </a:endParaRPr>
          </a:p>
        </p:txBody>
      </p:sp>
    </p:spTree>
    <p:extLst>
      <p:ext uri="{BB962C8B-B14F-4D97-AF65-F5344CB8AC3E}">
        <p14:creationId xmlns:p14="http://schemas.microsoft.com/office/powerpoint/2010/main" val="2896119117"/>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88640"/>
            <a:ext cx="7290054" cy="1440160"/>
          </a:xfrm>
        </p:spPr>
        <p:txBody>
          <a:bodyPr>
            <a:normAutofit/>
          </a:bodyPr>
          <a:lstStyle/>
          <a:p>
            <a:pPr algn="ctr"/>
            <a:r>
              <a:rPr lang="ru-RU" sz="4800" b="1" i="1" dirty="0" smtClean="0">
                <a:latin typeface="Times New Roman" pitchFamily="18" charset="0"/>
                <a:cs typeface="Times New Roman" pitchFamily="18" charset="0"/>
              </a:rPr>
              <a:t>Задание: </a:t>
            </a:r>
            <a:endParaRPr lang="ru-RU" sz="4800" b="1" i="1" dirty="0">
              <a:latin typeface="Times New Roman" pitchFamily="18" charset="0"/>
              <a:cs typeface="Times New Roman" pitchFamily="18" charset="0"/>
            </a:endParaRPr>
          </a:p>
        </p:txBody>
      </p:sp>
      <p:sp>
        <p:nvSpPr>
          <p:cNvPr id="3" name="Объект 2"/>
          <p:cNvSpPr>
            <a:spLocks noGrp="1"/>
          </p:cNvSpPr>
          <p:nvPr>
            <p:ph idx="1"/>
          </p:nvPr>
        </p:nvSpPr>
        <p:spPr>
          <a:xfrm>
            <a:off x="611560" y="1628800"/>
            <a:ext cx="8019773" cy="4415742"/>
          </a:xfrm>
        </p:spPr>
        <p:txBody>
          <a:bodyPr>
            <a:normAutofit/>
          </a:bodyPr>
          <a:lstStyle/>
          <a:p>
            <a:pPr marL="109728" indent="0">
              <a:buNone/>
            </a:pPr>
            <a:r>
              <a:rPr lang="ru-RU" sz="4400" dirty="0">
                <a:latin typeface="Times New Roman" pitchFamily="18" charset="0"/>
                <a:cs typeface="Times New Roman" pitchFamily="18" charset="0"/>
              </a:rPr>
              <a:t>П</a:t>
            </a:r>
            <a:r>
              <a:rPr lang="kk-KZ" sz="4400" dirty="0" smtClean="0">
                <a:latin typeface="Times New Roman" pitchFamily="18" charset="0"/>
                <a:cs typeface="Times New Roman" pitchFamily="18" charset="0"/>
              </a:rPr>
              <a:t>осовещайтесь </a:t>
            </a:r>
            <a:r>
              <a:rPr lang="kk-KZ" sz="4400" dirty="0">
                <a:latin typeface="Times New Roman" pitchFamily="18" charset="0"/>
                <a:cs typeface="Times New Roman" pitchFamily="18" charset="0"/>
              </a:rPr>
              <a:t>в группе и </a:t>
            </a:r>
            <a:r>
              <a:rPr lang="kk-KZ" sz="4400" dirty="0" smtClean="0">
                <a:latin typeface="Times New Roman" pitchFamily="18" charset="0"/>
                <a:cs typeface="Times New Roman" pitchFamily="18" charset="0"/>
              </a:rPr>
              <a:t>составьте:</a:t>
            </a:r>
          </a:p>
          <a:p>
            <a:pPr marL="0" indent="0">
              <a:buNone/>
            </a:pPr>
            <a:r>
              <a:rPr lang="kk-KZ" sz="4400" dirty="0" smtClean="0">
                <a:latin typeface="Times New Roman" pitchFamily="18" charset="0"/>
                <a:cs typeface="Times New Roman" pitchFamily="18" charset="0"/>
              </a:rPr>
              <a:t>1) </a:t>
            </a:r>
            <a:r>
              <a:rPr lang="kk-KZ" sz="4400" dirty="0">
                <a:latin typeface="Times New Roman" pitchFamily="18" charset="0"/>
                <a:cs typeface="Times New Roman" pitchFamily="18" charset="0"/>
              </a:rPr>
              <a:t>К</a:t>
            </a:r>
            <a:r>
              <a:rPr lang="kk-KZ" sz="4400" dirty="0" smtClean="0">
                <a:latin typeface="Times New Roman" pitchFamily="18" charset="0"/>
                <a:cs typeface="Times New Roman" pitchFamily="18" charset="0"/>
              </a:rPr>
              <a:t>ластер </a:t>
            </a:r>
            <a:r>
              <a:rPr lang="kk-KZ" sz="4400" dirty="0">
                <a:latin typeface="Times New Roman" pitchFamily="18" charset="0"/>
                <a:cs typeface="Times New Roman" pitchFamily="18" charset="0"/>
              </a:rPr>
              <a:t>на </a:t>
            </a:r>
            <a:r>
              <a:rPr lang="kk-KZ" sz="4400" dirty="0" smtClean="0">
                <a:latin typeface="Times New Roman" pitchFamily="18" charset="0"/>
                <a:cs typeface="Times New Roman" pitchFamily="18" charset="0"/>
              </a:rPr>
              <a:t>тему «Функциональная </a:t>
            </a:r>
            <a:r>
              <a:rPr lang="kk-KZ" sz="4400" dirty="0">
                <a:latin typeface="Times New Roman" pitchFamily="18" charset="0"/>
                <a:cs typeface="Times New Roman" pitchFamily="18" charset="0"/>
              </a:rPr>
              <a:t>грамотность</a:t>
            </a:r>
            <a:r>
              <a:rPr lang="kk-KZ" sz="4400" dirty="0" smtClean="0">
                <a:latin typeface="Times New Roman" pitchFamily="18" charset="0"/>
                <a:cs typeface="Times New Roman" pitchFamily="18" charset="0"/>
              </a:rPr>
              <a:t>»          </a:t>
            </a:r>
          </a:p>
          <a:p>
            <a:pPr marL="0" indent="0">
              <a:buNone/>
            </a:pPr>
            <a:r>
              <a:rPr lang="kk-KZ" sz="4400" dirty="0" smtClean="0">
                <a:latin typeface="Times New Roman" pitchFamily="18" charset="0"/>
                <a:cs typeface="Times New Roman" pitchFamily="18" charset="0"/>
              </a:rPr>
              <a:t>2) Ответьте </a:t>
            </a:r>
            <a:r>
              <a:rPr lang="kk-KZ" sz="4400" dirty="0">
                <a:latin typeface="Times New Roman" pitchFamily="18" charset="0"/>
                <a:cs typeface="Times New Roman" pitchFamily="18" charset="0"/>
              </a:rPr>
              <a:t>на вопрос «Как ее можно измерить?»</a:t>
            </a:r>
            <a:endParaRPr lang="ru-RU" sz="4400" dirty="0">
              <a:latin typeface="Times New Roman" pitchFamily="18" charset="0"/>
              <a:cs typeface="Times New Roman" pitchFamily="18" charset="0"/>
            </a:endParaRPr>
          </a:p>
          <a:p>
            <a:endParaRPr lang="ru-RU" sz="32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normAutofit fontScale="92500" lnSpcReduction="10000"/>
          </a:bodyPr>
          <a:lstStyle/>
          <a:p>
            <a:fld id="{B19B0651-EE4F-4900-A07F-96A6BFA9D0F0}" type="slidenum">
              <a:rPr lang="ru-RU" smtClean="0"/>
              <a:t>3</a:t>
            </a:fld>
            <a:endParaRPr lang="ru-RU"/>
          </a:p>
        </p:txBody>
      </p:sp>
    </p:spTree>
    <p:extLst>
      <p:ext uri="{BB962C8B-B14F-4D97-AF65-F5344CB8AC3E}">
        <p14:creationId xmlns:p14="http://schemas.microsoft.com/office/powerpoint/2010/main" val="2589878868"/>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http://100facts.ru/wp-content/uploads/2013/06/babochka.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
        <p:nvSpPr>
          <p:cNvPr id="5" name="Прямоугольник 4"/>
          <p:cNvSpPr/>
          <p:nvPr/>
        </p:nvSpPr>
        <p:spPr>
          <a:xfrm>
            <a:off x="116806" y="5618857"/>
            <a:ext cx="8910388" cy="923330"/>
          </a:xfrm>
          <a:prstGeom prst="rect">
            <a:avLst/>
          </a:prstGeom>
        </p:spPr>
        <p:txBody>
          <a:bodyPr wrap="none">
            <a:spAutoFit/>
          </a:bodyPr>
          <a:lstStyle/>
          <a:p>
            <a:r>
              <a:rPr lang="ru-RU" sz="5400" b="1" i="1" dirty="0">
                <a:latin typeface="Times New Roman" pitchFamily="18" charset="0"/>
                <a:cs typeface="Times New Roman" pitchFamily="18" charset="0"/>
              </a:rPr>
              <a:t>Бабочка желтой расцветки</a:t>
            </a:r>
            <a:endParaRPr lang="ru-RU" sz="5400" i="1" dirty="0">
              <a:latin typeface="Times New Roman" pitchFamily="18" charset="0"/>
              <a:cs typeface="Times New Roman" pitchFamily="18" charset="0"/>
            </a:endParaRPr>
          </a:p>
        </p:txBody>
      </p:sp>
    </p:spTree>
    <p:extLst>
      <p:ext uri="{BB962C8B-B14F-4D97-AF65-F5344CB8AC3E}">
        <p14:creationId xmlns:p14="http://schemas.microsoft.com/office/powerpoint/2010/main" val="893838622"/>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Объект 3" descr="http://100facts.ru/wp-content/uploads/2013/06/%D0%B1%D0%B0%D0%B1%D0%BE%D1%87%D0%BA%D0%B0-%D0%BC%D0%BE%D0%BD%D0%B0%D1%80%D1%85.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ln>
            <a:noFill/>
          </a:ln>
        </p:spPr>
      </p:pic>
      <p:sp>
        <p:nvSpPr>
          <p:cNvPr id="5" name="Прямоугольник 4"/>
          <p:cNvSpPr/>
          <p:nvPr/>
        </p:nvSpPr>
        <p:spPr>
          <a:xfrm>
            <a:off x="2774535" y="5373216"/>
            <a:ext cx="3361818" cy="1200329"/>
          </a:xfrm>
          <a:prstGeom prst="rect">
            <a:avLst/>
          </a:prstGeom>
        </p:spPr>
        <p:txBody>
          <a:bodyPr wrap="none">
            <a:spAutoFit/>
          </a:bodyPr>
          <a:lstStyle/>
          <a:p>
            <a:r>
              <a:rPr lang="ru-RU" sz="7200" b="1" i="1" dirty="0">
                <a:solidFill>
                  <a:schemeClr val="accent2"/>
                </a:solidFill>
                <a:latin typeface="Times New Roman" pitchFamily="18" charset="0"/>
                <a:cs typeface="Times New Roman" pitchFamily="18" charset="0"/>
              </a:rPr>
              <a:t>Монарх</a:t>
            </a:r>
          </a:p>
        </p:txBody>
      </p:sp>
    </p:spTree>
    <p:extLst>
      <p:ext uri="{BB962C8B-B14F-4D97-AF65-F5344CB8AC3E}">
        <p14:creationId xmlns:p14="http://schemas.microsoft.com/office/powerpoint/2010/main" val="2654768145"/>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http://100facts.ru/wp-content/uploads/2013/06/interesnye_fakty_o_babochkax_sg_readmas.ru_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
        <p:nvSpPr>
          <p:cNvPr id="5" name="Прямоугольник 4"/>
          <p:cNvSpPr/>
          <p:nvPr/>
        </p:nvSpPr>
        <p:spPr>
          <a:xfrm>
            <a:off x="1130705" y="5373216"/>
            <a:ext cx="6882590" cy="1200329"/>
          </a:xfrm>
          <a:prstGeom prst="rect">
            <a:avLst/>
          </a:prstGeom>
        </p:spPr>
        <p:txBody>
          <a:bodyPr wrap="none">
            <a:spAutoFit/>
          </a:bodyPr>
          <a:lstStyle/>
          <a:p>
            <a:r>
              <a:rPr lang="ru-RU" sz="7200" b="1" i="1" dirty="0">
                <a:latin typeface="Times New Roman" pitchFamily="18" charset="0"/>
                <a:cs typeface="Times New Roman" pitchFamily="18" charset="0"/>
              </a:rPr>
              <a:t>Голубая бабочка</a:t>
            </a:r>
            <a:endParaRPr lang="ru-RU" sz="7200" i="1" dirty="0">
              <a:latin typeface="Times New Roman" pitchFamily="18" charset="0"/>
              <a:cs typeface="Times New Roman" pitchFamily="18" charset="0"/>
            </a:endParaRPr>
          </a:p>
        </p:txBody>
      </p:sp>
    </p:spTree>
    <p:extLst>
      <p:ext uri="{BB962C8B-B14F-4D97-AF65-F5344CB8AC3E}">
        <p14:creationId xmlns:p14="http://schemas.microsoft.com/office/powerpoint/2010/main" val="582505641"/>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http://100facts.ru/wp-content/uploads/2013/06/%D0%BF%D0%B0%D0%B2%D0%BB%D0%B8%D0%BD%D0%B8%D0%B9-%D0%B3%D0%BB%D0%B0%D0%B7567.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
        <p:nvSpPr>
          <p:cNvPr id="5" name="Прямоугольник 4"/>
          <p:cNvSpPr/>
          <p:nvPr/>
        </p:nvSpPr>
        <p:spPr>
          <a:xfrm>
            <a:off x="1492150" y="188640"/>
            <a:ext cx="6159700" cy="1200329"/>
          </a:xfrm>
          <a:prstGeom prst="rect">
            <a:avLst/>
          </a:prstGeom>
        </p:spPr>
        <p:txBody>
          <a:bodyPr wrap="none">
            <a:spAutoFit/>
          </a:bodyPr>
          <a:lstStyle/>
          <a:p>
            <a:r>
              <a:rPr lang="ru-RU" sz="7200" b="1" i="1" dirty="0">
                <a:latin typeface="Times New Roman" pitchFamily="18" charset="0"/>
                <a:cs typeface="Times New Roman" pitchFamily="18" charset="0"/>
              </a:rPr>
              <a:t>Павлиний глаз</a:t>
            </a:r>
            <a:endParaRPr lang="ru-RU" sz="7200" i="1" dirty="0">
              <a:latin typeface="Times New Roman" pitchFamily="18" charset="0"/>
              <a:cs typeface="Times New Roman" pitchFamily="18" charset="0"/>
            </a:endParaRPr>
          </a:p>
        </p:txBody>
      </p:sp>
    </p:spTree>
    <p:extLst>
      <p:ext uri="{BB962C8B-B14F-4D97-AF65-F5344CB8AC3E}">
        <p14:creationId xmlns:p14="http://schemas.microsoft.com/office/powerpoint/2010/main" val="1963847373"/>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http://100facts.ru/wp-content/uploads/2013/06/%D0%BA%D0%B0%D0%BF%D1%83%D1%81%D1%82%D0%BD%D0%B8%D1%86%D0%B03.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81500" y="15668"/>
            <a:ext cx="4762500" cy="6842332"/>
          </a:xfrm>
          <a:prstGeom prst="rect">
            <a:avLst/>
          </a:prstGeom>
          <a:noFill/>
          <a:ln>
            <a:noFill/>
          </a:ln>
        </p:spPr>
      </p:pic>
      <p:pic>
        <p:nvPicPr>
          <p:cNvPr id="5" name="Рисунок 4" descr="http://100facts.ru/wp-content/uploads/2013/06/%D0%BA%D0%B0%D0%BF%D1%83%D1%81%D1%82%D0%BD%D0%B8%D1%86%D0%B0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504"/>
            <a:ext cx="4381500" cy="6838496"/>
          </a:xfrm>
          <a:prstGeom prst="rect">
            <a:avLst/>
          </a:prstGeom>
          <a:noFill/>
          <a:ln>
            <a:noFill/>
          </a:ln>
        </p:spPr>
      </p:pic>
      <p:sp>
        <p:nvSpPr>
          <p:cNvPr id="6" name="Прямоугольник 5"/>
          <p:cNvSpPr/>
          <p:nvPr/>
        </p:nvSpPr>
        <p:spPr>
          <a:xfrm>
            <a:off x="-8028" y="5589240"/>
            <a:ext cx="9164240" cy="923330"/>
          </a:xfrm>
          <a:prstGeom prst="rect">
            <a:avLst/>
          </a:prstGeom>
        </p:spPr>
        <p:txBody>
          <a:bodyPr wrap="none">
            <a:spAutoFit/>
          </a:bodyPr>
          <a:lstStyle/>
          <a:p>
            <a:r>
              <a:rPr lang="ru-RU" sz="5400" b="1" i="1" dirty="0">
                <a:latin typeface="Times New Roman" pitchFamily="18" charset="0"/>
                <a:cs typeface="Times New Roman" pitchFamily="18" charset="0"/>
              </a:rPr>
              <a:t>Желтая и белая капустницы</a:t>
            </a:r>
            <a:endParaRPr lang="ru-RU" sz="5400" i="1" dirty="0">
              <a:latin typeface="Times New Roman" pitchFamily="18" charset="0"/>
              <a:cs typeface="Times New Roman" pitchFamily="18" charset="0"/>
            </a:endParaRPr>
          </a:p>
        </p:txBody>
      </p:sp>
    </p:spTree>
    <p:extLst>
      <p:ext uri="{BB962C8B-B14F-4D97-AF65-F5344CB8AC3E}">
        <p14:creationId xmlns:p14="http://schemas.microsoft.com/office/powerpoint/2010/main" val="60970172"/>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 name="Рисунок 3" descr="http://100facts.ru/wp-content/uploads/2013/06/%D0%A1%D0%B0%D0%BC%D0%B0%D1%8F-%D0%BA%D1%80%D1%83%D0%BF%D0%BD%D0%B0%D1%8F-%D0%B1%D0%B0%D0%B1%D0%BE%D1%87%D0%BA%D0%B0-%D0%BC%D0%B8%D1%80%D0%B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p:spPr>
      </p:pic>
      <p:sp>
        <p:nvSpPr>
          <p:cNvPr id="5" name="Прямоугольник 4"/>
          <p:cNvSpPr/>
          <p:nvPr/>
        </p:nvSpPr>
        <p:spPr>
          <a:xfrm>
            <a:off x="-25918" y="5661248"/>
            <a:ext cx="9117689" cy="923330"/>
          </a:xfrm>
          <a:prstGeom prst="rect">
            <a:avLst/>
          </a:prstGeom>
        </p:spPr>
        <p:txBody>
          <a:bodyPr wrap="none">
            <a:spAutoFit/>
          </a:bodyPr>
          <a:lstStyle/>
          <a:p>
            <a:r>
              <a:rPr lang="ru-RU" sz="5400" b="1" i="1" dirty="0">
                <a:latin typeface="Times New Roman" pitchFamily="18" charset="0"/>
                <a:cs typeface="Times New Roman" pitchFamily="18" charset="0"/>
              </a:rPr>
              <a:t>Самая крупная бабочка мира</a:t>
            </a:r>
            <a:endParaRPr lang="ru-RU" sz="5400" i="1" dirty="0">
              <a:latin typeface="Times New Roman" pitchFamily="18" charset="0"/>
              <a:cs typeface="Times New Roman" pitchFamily="18" charset="0"/>
            </a:endParaRPr>
          </a:p>
        </p:txBody>
      </p:sp>
    </p:spTree>
    <p:extLst>
      <p:ext uri="{BB962C8B-B14F-4D97-AF65-F5344CB8AC3E}">
        <p14:creationId xmlns:p14="http://schemas.microsoft.com/office/powerpoint/2010/main" val="3092803431"/>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 name="Рисунок 3" descr="http://100facts.ru/wp-content/uploads/2013/06/%D0%BF%D1%80%D0%BE%D0%B7%D1%80%D0%B0%D1%87%D0%BD%D1%8B%D0%B5-%D0%B1%D0%B0%D0%B1%D0%BE%D1%87%D0%BA%D0%B8.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
        <p:nvSpPr>
          <p:cNvPr id="5" name="Прямоугольник 4"/>
          <p:cNvSpPr/>
          <p:nvPr/>
        </p:nvSpPr>
        <p:spPr>
          <a:xfrm>
            <a:off x="295476" y="5445224"/>
            <a:ext cx="8553047" cy="1200329"/>
          </a:xfrm>
          <a:prstGeom prst="rect">
            <a:avLst/>
          </a:prstGeom>
        </p:spPr>
        <p:txBody>
          <a:bodyPr wrap="none">
            <a:spAutoFit/>
          </a:bodyPr>
          <a:lstStyle/>
          <a:p>
            <a:r>
              <a:rPr lang="ru-RU" sz="7200" b="1" i="1" dirty="0">
                <a:solidFill>
                  <a:schemeClr val="bg1"/>
                </a:solidFill>
                <a:latin typeface="Times New Roman" pitchFamily="18" charset="0"/>
                <a:cs typeface="Times New Roman" pitchFamily="18" charset="0"/>
              </a:rPr>
              <a:t>Прозрачная бабочка</a:t>
            </a:r>
            <a:endParaRPr lang="ru-RU" sz="7200" i="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3279123986"/>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descr="http://100facts.ru/wp-content/uploads/2013/06/Butterflies_8.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
        <p:nvSpPr>
          <p:cNvPr id="5" name="Прямоугольник 4"/>
          <p:cNvSpPr/>
          <p:nvPr/>
        </p:nvSpPr>
        <p:spPr>
          <a:xfrm>
            <a:off x="2843808" y="136282"/>
            <a:ext cx="3781228" cy="1200329"/>
          </a:xfrm>
          <a:prstGeom prst="rect">
            <a:avLst/>
          </a:prstGeom>
        </p:spPr>
        <p:txBody>
          <a:bodyPr wrap="none">
            <a:spAutoFit/>
          </a:bodyPr>
          <a:lstStyle/>
          <a:p>
            <a:r>
              <a:rPr lang="ru-RU" sz="7200" b="1" i="1" dirty="0">
                <a:latin typeface="Times New Roman" pitchFamily="18" charset="0"/>
                <a:cs typeface="Times New Roman" pitchFamily="18" charset="0"/>
              </a:rPr>
              <a:t>Желтая </a:t>
            </a:r>
            <a:endParaRPr lang="ru-RU" sz="7200" i="1" dirty="0">
              <a:latin typeface="Times New Roman" pitchFamily="18" charset="0"/>
              <a:cs typeface="Times New Roman" pitchFamily="18" charset="0"/>
            </a:endParaRPr>
          </a:p>
        </p:txBody>
      </p:sp>
    </p:spTree>
    <p:extLst>
      <p:ext uri="{BB962C8B-B14F-4D97-AF65-F5344CB8AC3E}">
        <p14:creationId xmlns:p14="http://schemas.microsoft.com/office/powerpoint/2010/main" val="4175657455"/>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20782"/>
            <a:ext cx="9144000" cy="5970062"/>
          </a:xfrm>
        </p:spPr>
        <p:txBody>
          <a:bodyPr>
            <a:noAutofit/>
          </a:bodyPr>
          <a:lstStyle/>
          <a:p>
            <a:pPr marL="0" indent="0">
              <a:buNone/>
            </a:pPr>
            <a:r>
              <a:rPr lang="ru-RU" sz="1500" dirty="0" smtClean="0">
                <a:latin typeface="Times New Roman" pitchFamily="18" charset="0"/>
                <a:cs typeface="Times New Roman" pitchFamily="18" charset="0"/>
              </a:rPr>
              <a:t>        </a:t>
            </a:r>
            <a:r>
              <a:rPr lang="ru-RU" sz="1500" dirty="0">
                <a:latin typeface="Times New Roman" pitchFamily="18" charset="0"/>
                <a:cs typeface="Times New Roman" pitchFamily="18" charset="0"/>
              </a:rPr>
              <a:t>С незапамятных времен бабочки ассоциируются с весной, красотой, вечностью. Их принято считать символом бессмертия души, счастья, верности и любви. Эти загадочные существа являются героями многих мифов и легенд, а также источником поэтического вдохновения.</a:t>
            </a:r>
          </a:p>
          <a:p>
            <a:pPr marL="0" indent="0">
              <a:buNone/>
            </a:pPr>
            <a:r>
              <a:rPr lang="ru-RU" sz="1500" dirty="0">
                <a:latin typeface="Times New Roman" pitchFamily="18" charset="0"/>
                <a:cs typeface="Times New Roman" pitchFamily="18" charset="0"/>
              </a:rPr>
              <a:t>        Бабочки – существа древние. Их изображения обнаружены на египетских фресках, более 3,5 тысяч лет назад.</a:t>
            </a:r>
          </a:p>
          <a:p>
            <a:pPr marL="0" indent="0">
              <a:buNone/>
            </a:pPr>
            <a:r>
              <a:rPr lang="ru-RU" sz="1500" dirty="0">
                <a:latin typeface="Times New Roman" pitchFamily="18" charset="0"/>
                <a:cs typeface="Times New Roman" pitchFamily="18" charset="0"/>
              </a:rPr>
              <a:t>        В природе насчитывают около 157 000 видов. Цикл жизни этих существ состоит из четырех фаз: яйцо, гусеница, куколка и имаго (бабочка). И длится всего лишь несколько дней.</a:t>
            </a:r>
          </a:p>
          <a:p>
            <a:pPr marL="0" indent="0">
              <a:buNone/>
            </a:pPr>
            <a:r>
              <a:rPr lang="ru-RU" sz="1500" dirty="0">
                <a:latin typeface="Times New Roman" pitchFamily="18" charset="0"/>
                <a:cs typeface="Times New Roman" pitchFamily="18" charset="0"/>
              </a:rPr>
              <a:t>        Бабочки – сумеречные существа. Только некоторые из них ведут дневной образ жизни. Они никогда не спят. Бабочки близоруки! Самый сложный по строению орган этих удивительных существ – глаза. Они состоят из 6 тысяч крошечных частей, которые называются линзами.</a:t>
            </a:r>
          </a:p>
          <a:p>
            <a:pPr marL="0" indent="0">
              <a:buNone/>
            </a:pPr>
            <a:r>
              <a:rPr lang="ru-RU" sz="1500" dirty="0">
                <a:latin typeface="Times New Roman" pitchFamily="18" charset="0"/>
                <a:cs typeface="Times New Roman" pitchFamily="18" charset="0"/>
              </a:rPr>
              <a:t>        Эти уникальные создания являются вторыми по своей численности опылителями после пчел. Питаются бабочки нектаром. Самым удивительным фактом  является то, что бабочкам необходимо солнечное тепло для того, что бы летать. Оказывается, что «секрет» бабочки скрыт именно в её чешуйках на крылышках. Они поддерживают температурный баланс, а также повышают </a:t>
            </a:r>
            <a:r>
              <a:rPr lang="ru-RU" sz="1500" dirty="0" err="1">
                <a:latin typeface="Times New Roman" pitchFamily="18" charset="0"/>
                <a:cs typeface="Times New Roman" pitchFamily="18" charset="0"/>
              </a:rPr>
              <a:t>лётность</a:t>
            </a:r>
            <a:r>
              <a:rPr lang="ru-RU" sz="1500" dirty="0">
                <a:latin typeface="Times New Roman" pitchFamily="18" charset="0"/>
                <a:cs typeface="Times New Roman" pitchFamily="18" charset="0"/>
              </a:rPr>
              <a:t>. Максимальная скорость, которую может развить это маленькое творение – до 50 км/ч. </a:t>
            </a:r>
          </a:p>
          <a:p>
            <a:pPr marL="0" indent="0">
              <a:buNone/>
            </a:pPr>
            <a:r>
              <a:rPr lang="ru-RU" sz="1500" dirty="0">
                <a:latin typeface="Times New Roman" pitchFamily="18" charset="0"/>
                <a:cs typeface="Times New Roman" pitchFamily="18" charset="0"/>
              </a:rPr>
              <a:t>        Наиболее богатыми на разнообразие видов считаются Перу и  индийский штат – </a:t>
            </a:r>
            <a:r>
              <a:rPr lang="ru-RU" sz="1500" dirty="0" err="1">
                <a:latin typeface="Times New Roman" pitchFamily="18" charset="0"/>
                <a:cs typeface="Times New Roman" pitchFamily="18" charset="0"/>
              </a:rPr>
              <a:t>Сикким</a:t>
            </a:r>
            <a:r>
              <a:rPr lang="ru-RU" sz="1500" dirty="0">
                <a:latin typeface="Times New Roman" pitchFamily="18" charset="0"/>
                <a:cs typeface="Times New Roman" pitchFamily="18" charset="0"/>
              </a:rPr>
              <a:t>. Крупнейшую бабочку планеты – «Парусник королевы Александры» можно обнаружить лишь на территории Папуа - Новой Гвинее. Самая распространенная бабочка России и Сибири – «Павлиний глаз».</a:t>
            </a:r>
          </a:p>
          <a:p>
            <a:pPr marL="0" indent="0">
              <a:buNone/>
            </a:pPr>
            <a:r>
              <a:rPr lang="ru-RU" sz="1500" dirty="0">
                <a:latin typeface="Times New Roman" pitchFamily="18" charset="0"/>
                <a:cs typeface="Times New Roman" pitchFamily="18" charset="0"/>
              </a:rPr>
              <a:t>        Единственный континент, где не обитают бабочки – это Антарктида.</a:t>
            </a:r>
          </a:p>
          <a:p>
            <a:pPr marL="0" indent="0">
              <a:buNone/>
            </a:pPr>
            <a:r>
              <a:rPr lang="ru-RU" sz="1500" dirty="0">
                <a:latin typeface="Times New Roman" pitchFamily="18" charset="0"/>
                <a:cs typeface="Times New Roman" pitchFamily="18" charset="0"/>
              </a:rPr>
              <a:t>        В русском языке слово «бабочка» является производным от слова «баба», так как наши предки считали, что все ведьмы после смерти становятся бабочками.</a:t>
            </a:r>
          </a:p>
          <a:p>
            <a:pPr marL="0" indent="0">
              <a:buNone/>
            </a:pPr>
            <a:r>
              <a:rPr lang="ru-RU" sz="1500" dirty="0">
                <a:latin typeface="Times New Roman" pitchFamily="18" charset="0"/>
                <a:cs typeface="Times New Roman" pitchFamily="18" charset="0"/>
              </a:rPr>
              <a:t>        Эти создания необыкновенной красоты во все времена поражают людей своим невероятным разнообразием красок, причудливыми формами и затейливыми рисунками. Бабочки рождаются для того, чтобы умереть, дав перед этим жизнь новому поколению.</a:t>
            </a:r>
          </a:p>
        </p:txBody>
      </p:sp>
    </p:spTree>
    <p:extLst>
      <p:ext uri="{BB962C8B-B14F-4D97-AF65-F5344CB8AC3E}">
        <p14:creationId xmlns:p14="http://schemas.microsoft.com/office/powerpoint/2010/main" val="2411032770"/>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798666590"/>
              </p:ext>
            </p:extLst>
          </p:nvPr>
        </p:nvGraphicFramePr>
        <p:xfrm>
          <a:off x="0" y="0"/>
          <a:ext cx="9144000" cy="6858000"/>
        </p:xfrm>
        <a:graphic>
          <a:graphicData uri="http://schemas.openxmlformats.org/drawingml/2006/table">
            <a:tbl>
              <a:tblPr firstRow="1" firstCol="1" bandRow="1">
                <a:tableStyleId>{D113A9D2-9D6B-4929-AA2D-F23B5EE8CBE7}</a:tableStyleId>
              </a:tblPr>
              <a:tblGrid>
                <a:gridCol w="1503970"/>
                <a:gridCol w="6092366"/>
                <a:gridCol w="1547664"/>
              </a:tblGrid>
              <a:tr h="382417">
                <a:tc>
                  <a:txBody>
                    <a:bodyPr/>
                    <a:lstStyle/>
                    <a:p>
                      <a:pPr algn="ctr">
                        <a:lnSpc>
                          <a:spcPct val="115000"/>
                        </a:lnSpc>
                        <a:spcAft>
                          <a:spcPts val="0"/>
                        </a:spcAft>
                      </a:pPr>
                      <a:r>
                        <a:rPr lang="ru-RU" sz="2000" dirty="0">
                          <a:effectLst/>
                        </a:rPr>
                        <a:t>Уровни</a:t>
                      </a:r>
                      <a:endParaRPr lang="ru-RU" sz="20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2000" dirty="0">
                          <a:effectLst/>
                        </a:rPr>
                        <a:t>Виды деятельности</a:t>
                      </a:r>
                      <a:endParaRPr lang="ru-RU" sz="2000" dirty="0">
                        <a:effectLst/>
                        <a:latin typeface="Times New Roman" pitchFamily="18" charset="0"/>
                        <a:ea typeface="Calibri"/>
                        <a:cs typeface="Times New Roman" pitchFamily="18" charset="0"/>
                      </a:endParaRPr>
                    </a:p>
                  </a:txBody>
                  <a:tcPr marL="68580" marR="68580" marT="0" marB="0">
                    <a:lnR w="28575" cap="flat" cmpd="sng" algn="ctr">
                      <a:solidFill>
                        <a:schemeClr val="bg1"/>
                      </a:solidFill>
                      <a:prstDash val="solid"/>
                      <a:round/>
                      <a:headEnd type="none" w="med" len="med"/>
                      <a:tailEnd type="none" w="med" len="med"/>
                    </a:lnR>
                  </a:tcPr>
                </a:tc>
                <a:tc>
                  <a:txBody>
                    <a:bodyPr/>
                    <a:lstStyle/>
                    <a:p>
                      <a:pPr algn="ctr">
                        <a:lnSpc>
                          <a:spcPct val="115000"/>
                        </a:lnSpc>
                        <a:spcAft>
                          <a:spcPts val="0"/>
                        </a:spcAft>
                      </a:pPr>
                      <a:r>
                        <a:rPr lang="ru-RU" sz="2000" dirty="0" smtClean="0">
                          <a:effectLst/>
                        </a:rPr>
                        <a:t>Отметка</a:t>
                      </a:r>
                      <a:endParaRPr lang="ru-RU" sz="2000" dirty="0">
                        <a:effectLst/>
                        <a:latin typeface="Times New Roman" pitchFamily="18" charset="0"/>
                        <a:ea typeface="Calibri"/>
                        <a:cs typeface="Times New Roman" pitchFamily="18" charset="0"/>
                      </a:endParaRPr>
                    </a:p>
                  </a:txBody>
                  <a:tcPr marL="68580" marR="68580" marT="0" marB="0">
                    <a:lnL w="28575" cap="flat" cmpd="sng" algn="ctr">
                      <a:solidFill>
                        <a:schemeClr val="bg1"/>
                      </a:solidFill>
                      <a:prstDash val="solid"/>
                      <a:round/>
                      <a:headEnd type="none" w="med" len="med"/>
                      <a:tailEnd type="none" w="med" len="med"/>
                    </a:lnL>
                  </a:tcPr>
                </a:tc>
              </a:tr>
              <a:tr h="6475583">
                <a:tc>
                  <a:txBody>
                    <a:bodyPr/>
                    <a:lstStyle/>
                    <a:p>
                      <a:pPr>
                        <a:lnSpc>
                          <a:spcPct val="115000"/>
                        </a:lnSpc>
                        <a:spcAft>
                          <a:spcPts val="0"/>
                        </a:spcAft>
                      </a:pPr>
                      <a:r>
                        <a:rPr lang="ru-RU" sz="2000" dirty="0">
                          <a:effectLst/>
                        </a:rPr>
                        <a:t>1.Знание</a:t>
                      </a:r>
                    </a:p>
                    <a:p>
                      <a:pPr>
                        <a:lnSpc>
                          <a:spcPct val="115000"/>
                        </a:lnSpc>
                        <a:spcAft>
                          <a:spcPts val="0"/>
                        </a:spcAft>
                      </a:pPr>
                      <a:r>
                        <a:rPr lang="ru-RU" sz="2000" dirty="0">
                          <a:effectLst/>
                        </a:rPr>
                        <a:t>   </a:t>
                      </a:r>
                      <a:endParaRPr lang="ru-RU" sz="2000" dirty="0">
                        <a:effectLst/>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ru-RU" sz="2000" dirty="0">
                          <a:effectLst/>
                        </a:rPr>
                        <a:t>1.  Первые изображения бабочки обнаружены на египетских фресках:</a:t>
                      </a:r>
                    </a:p>
                    <a:p>
                      <a:pPr>
                        <a:lnSpc>
                          <a:spcPct val="115000"/>
                        </a:lnSpc>
                        <a:spcAft>
                          <a:spcPts val="0"/>
                        </a:spcAft>
                      </a:pPr>
                      <a:r>
                        <a:rPr lang="ru-RU" sz="2000" dirty="0">
                          <a:effectLst/>
                        </a:rPr>
                        <a:t>А) 2,5 тыс. лет назад;</a:t>
                      </a:r>
                    </a:p>
                    <a:p>
                      <a:pPr>
                        <a:lnSpc>
                          <a:spcPct val="115000"/>
                        </a:lnSpc>
                        <a:spcAft>
                          <a:spcPts val="0"/>
                        </a:spcAft>
                      </a:pPr>
                      <a:r>
                        <a:rPr lang="ru-RU" sz="2000" dirty="0">
                          <a:effectLst/>
                        </a:rPr>
                        <a:t>Б) 4,5 тыс. лет назад;</a:t>
                      </a:r>
                    </a:p>
                    <a:p>
                      <a:pPr>
                        <a:lnSpc>
                          <a:spcPct val="115000"/>
                        </a:lnSpc>
                        <a:spcAft>
                          <a:spcPts val="0"/>
                        </a:spcAft>
                      </a:pPr>
                      <a:r>
                        <a:rPr lang="ru-RU" sz="2000" dirty="0">
                          <a:effectLst/>
                        </a:rPr>
                        <a:t>В) 3,5 тыс. лет назад;</a:t>
                      </a:r>
                    </a:p>
                    <a:p>
                      <a:pPr>
                        <a:lnSpc>
                          <a:spcPct val="115000"/>
                        </a:lnSpc>
                        <a:spcAft>
                          <a:spcPts val="0"/>
                        </a:spcAft>
                      </a:pPr>
                      <a:r>
                        <a:rPr lang="ru-RU" sz="2000" dirty="0">
                          <a:effectLst/>
                        </a:rPr>
                        <a:t>Г) 5,5 тыс. лет назад. </a:t>
                      </a:r>
                    </a:p>
                    <a:p>
                      <a:pPr>
                        <a:lnSpc>
                          <a:spcPct val="115000"/>
                        </a:lnSpc>
                        <a:spcAft>
                          <a:spcPts val="0"/>
                        </a:spcAft>
                      </a:pPr>
                      <a:r>
                        <a:rPr lang="ru-RU" sz="2000" dirty="0">
                          <a:effectLst/>
                        </a:rPr>
                        <a:t>2. Цикл жизни этих существ состоит из фаз: </a:t>
                      </a:r>
                    </a:p>
                    <a:p>
                      <a:pPr>
                        <a:lnSpc>
                          <a:spcPct val="115000"/>
                        </a:lnSpc>
                        <a:spcAft>
                          <a:spcPts val="0"/>
                        </a:spcAft>
                      </a:pPr>
                      <a:r>
                        <a:rPr lang="ru-RU" sz="2000" dirty="0">
                          <a:effectLst/>
                        </a:rPr>
                        <a:t>А) яйцо, гусеница, куколка, имаго;</a:t>
                      </a:r>
                    </a:p>
                    <a:p>
                      <a:pPr>
                        <a:lnSpc>
                          <a:spcPct val="115000"/>
                        </a:lnSpc>
                        <a:spcAft>
                          <a:spcPts val="0"/>
                        </a:spcAft>
                      </a:pPr>
                      <a:r>
                        <a:rPr lang="ru-RU" sz="2000" dirty="0">
                          <a:effectLst/>
                        </a:rPr>
                        <a:t>Б) гусеница, куколка,  имаго;</a:t>
                      </a:r>
                    </a:p>
                    <a:p>
                      <a:pPr>
                        <a:lnSpc>
                          <a:spcPct val="115000"/>
                        </a:lnSpc>
                        <a:spcAft>
                          <a:spcPts val="0"/>
                        </a:spcAft>
                      </a:pPr>
                      <a:r>
                        <a:rPr lang="ru-RU" sz="2000" dirty="0">
                          <a:effectLst/>
                        </a:rPr>
                        <a:t>В) яйцо, гусеница, куколка;</a:t>
                      </a:r>
                    </a:p>
                    <a:p>
                      <a:pPr>
                        <a:lnSpc>
                          <a:spcPct val="115000"/>
                        </a:lnSpc>
                        <a:spcAft>
                          <a:spcPts val="0"/>
                        </a:spcAft>
                      </a:pPr>
                      <a:r>
                        <a:rPr lang="ru-RU" sz="2000" dirty="0">
                          <a:effectLst/>
                        </a:rPr>
                        <a:t>Г) яйцо, куколка, имаго.</a:t>
                      </a:r>
                    </a:p>
                    <a:p>
                      <a:pPr>
                        <a:lnSpc>
                          <a:spcPct val="115000"/>
                        </a:lnSpc>
                        <a:spcAft>
                          <a:spcPts val="0"/>
                        </a:spcAft>
                      </a:pPr>
                      <a:r>
                        <a:rPr lang="ru-RU" sz="2000" dirty="0">
                          <a:effectLst/>
                        </a:rPr>
                        <a:t>3. В русском языке слово «бабочка»  произошло от слова:  </a:t>
                      </a:r>
                    </a:p>
                    <a:p>
                      <a:pPr>
                        <a:lnSpc>
                          <a:spcPct val="115000"/>
                        </a:lnSpc>
                        <a:spcAft>
                          <a:spcPts val="0"/>
                        </a:spcAft>
                      </a:pPr>
                      <a:r>
                        <a:rPr lang="ru-RU" sz="2000" dirty="0">
                          <a:effectLst/>
                        </a:rPr>
                        <a:t>А) бабушка;</a:t>
                      </a:r>
                    </a:p>
                    <a:p>
                      <a:pPr>
                        <a:lnSpc>
                          <a:spcPct val="115000"/>
                        </a:lnSpc>
                        <a:spcAft>
                          <a:spcPts val="0"/>
                        </a:spcAft>
                      </a:pPr>
                      <a:r>
                        <a:rPr lang="ru-RU" sz="2000" dirty="0">
                          <a:effectLst/>
                        </a:rPr>
                        <a:t>Б) баба;</a:t>
                      </a:r>
                    </a:p>
                    <a:p>
                      <a:pPr>
                        <a:lnSpc>
                          <a:spcPct val="115000"/>
                        </a:lnSpc>
                        <a:spcAft>
                          <a:spcPts val="0"/>
                        </a:spcAft>
                      </a:pPr>
                      <a:r>
                        <a:rPr lang="ru-RU" sz="2000" dirty="0">
                          <a:effectLst/>
                        </a:rPr>
                        <a:t>В) бабка;</a:t>
                      </a:r>
                    </a:p>
                    <a:p>
                      <a:pPr>
                        <a:lnSpc>
                          <a:spcPct val="115000"/>
                        </a:lnSpc>
                        <a:spcAft>
                          <a:spcPts val="0"/>
                        </a:spcAft>
                      </a:pPr>
                      <a:r>
                        <a:rPr lang="ru-RU" sz="2000" dirty="0">
                          <a:effectLst/>
                        </a:rPr>
                        <a:t>Г) </a:t>
                      </a:r>
                      <a:r>
                        <a:rPr lang="ru-RU" sz="2000" dirty="0" err="1">
                          <a:effectLst/>
                        </a:rPr>
                        <a:t>бабулечка</a:t>
                      </a:r>
                      <a:r>
                        <a:rPr lang="ru-RU" sz="2000" dirty="0">
                          <a:effectLst/>
                        </a:rPr>
                        <a:t>.</a:t>
                      </a:r>
                      <a:endParaRPr lang="ru-RU" sz="2000" dirty="0">
                        <a:effectLst/>
                        <a:latin typeface="Times New Roman" pitchFamily="18" charset="0"/>
                        <a:ea typeface="Calibri"/>
                        <a:cs typeface="Times New Roman" pitchFamily="18" charset="0"/>
                      </a:endParaRPr>
                    </a:p>
                  </a:txBody>
                  <a:tcPr marL="68580" marR="68580" marT="0" marB="0">
                    <a:lnR w="28575" cap="flat" cmpd="sng" algn="ctr">
                      <a:solidFill>
                        <a:schemeClr val="bg1"/>
                      </a:solidFill>
                      <a:prstDash val="solid"/>
                      <a:round/>
                      <a:headEnd type="none" w="med" len="med"/>
                      <a:tailEnd type="none" w="med" len="med"/>
                    </a:lnR>
                  </a:tcPr>
                </a:tc>
                <a:tc>
                  <a:txBody>
                    <a:bodyPr/>
                    <a:lstStyle/>
                    <a:p>
                      <a:pPr>
                        <a:lnSpc>
                          <a:spcPct val="115000"/>
                        </a:lnSpc>
                        <a:spcAft>
                          <a:spcPts val="0"/>
                        </a:spcAft>
                      </a:pPr>
                      <a:r>
                        <a:rPr lang="ru-RU" sz="2000" dirty="0">
                          <a:effectLst/>
                        </a:rPr>
                        <a:t> </a:t>
                      </a:r>
                      <a:endParaRPr lang="ru-RU" sz="2000" dirty="0">
                        <a:effectLst/>
                        <a:latin typeface="Times New Roman" pitchFamily="18" charset="0"/>
                        <a:ea typeface="Calibri"/>
                        <a:cs typeface="Times New Roman" pitchFamily="18" charset="0"/>
                      </a:endParaRPr>
                    </a:p>
                  </a:txBody>
                  <a:tcPr marL="68580" marR="68580" marT="0" marB="0">
                    <a:lnL w="28575" cap="flat" cmpd="sng" algn="ctr">
                      <a:solidFill>
                        <a:schemeClr val="bg1"/>
                      </a:solidFill>
                      <a:prstDash val="solid"/>
                      <a:round/>
                      <a:headEnd type="none" w="med" len="med"/>
                      <a:tailEnd type="none" w="med" len="med"/>
                    </a:lnL>
                  </a:tcPr>
                </a:tc>
              </a:tr>
            </a:tbl>
          </a:graphicData>
        </a:graphic>
      </p:graphicFrame>
    </p:spTree>
    <p:extLst>
      <p:ext uri="{BB962C8B-B14F-4D97-AF65-F5344CB8AC3E}">
        <p14:creationId xmlns:p14="http://schemas.microsoft.com/office/powerpoint/2010/main" val="4022388903"/>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h.ahmetov\Desktop\2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3456036"/>
            <a:ext cx="1619672" cy="2352573"/>
          </a:xfrm>
          <a:prstGeom prst="rect">
            <a:avLst/>
          </a:prstGeom>
          <a:noFill/>
          <a:extLst>
            <a:ext uri="{909E8E84-426E-40DD-AFC4-6F175D3DCCD1}">
              <a14:hiddenFill xmlns:a14="http://schemas.microsoft.com/office/drawing/2010/main">
                <a:solidFill>
                  <a:srgbClr val="FFFFFF"/>
                </a:solidFill>
              </a14:hiddenFill>
            </a:ext>
          </a:extLst>
        </p:spPr>
      </p:pic>
      <p:sp>
        <p:nvSpPr>
          <p:cNvPr id="7" name="Выноска-облако 6"/>
          <p:cNvSpPr/>
          <p:nvPr/>
        </p:nvSpPr>
        <p:spPr>
          <a:xfrm>
            <a:off x="1619673" y="836712"/>
            <a:ext cx="7416823" cy="3792908"/>
          </a:xfrm>
          <a:prstGeom prst="cloudCallout">
            <a:avLst>
              <a:gd name="adj1" fmla="val -51614"/>
              <a:gd name="adj2" fmla="val 44732"/>
            </a:avLst>
          </a:prstGeom>
          <a:solidFill>
            <a:srgbClr val="2CD1F8"/>
          </a:solidFill>
          <a:ln>
            <a:solidFill>
              <a:srgbClr val="00B0F0">
                <a:alpha val="9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i="1" dirty="0" smtClean="0">
                <a:solidFill>
                  <a:schemeClr val="tx2">
                    <a:lumMod val="75000"/>
                  </a:schemeClr>
                </a:solidFill>
                <a:latin typeface="Times New Roman" pitchFamily="18" charset="0"/>
                <a:cs typeface="Times New Roman" pitchFamily="18" charset="0"/>
              </a:rPr>
              <a:t>              </a:t>
            </a:r>
          </a:p>
          <a:p>
            <a:pPr algn="ctr"/>
            <a:r>
              <a:rPr lang="ru-RU" b="1" i="1" dirty="0" smtClean="0">
                <a:solidFill>
                  <a:schemeClr val="tx2">
                    <a:lumMod val="75000"/>
                  </a:schemeClr>
                </a:solidFill>
                <a:latin typeface="Times New Roman" pitchFamily="18" charset="0"/>
                <a:cs typeface="Times New Roman" pitchFamily="18" charset="0"/>
              </a:rPr>
              <a:t>        </a:t>
            </a:r>
          </a:p>
          <a:p>
            <a:pPr algn="ctr"/>
            <a:endParaRPr lang="ru-RU" b="1" i="1" dirty="0">
              <a:solidFill>
                <a:schemeClr val="tx2">
                  <a:lumMod val="75000"/>
                </a:schemeClr>
              </a:solidFill>
              <a:latin typeface="Times New Roman" pitchFamily="18" charset="0"/>
              <a:cs typeface="Times New Roman" pitchFamily="18" charset="0"/>
            </a:endParaRPr>
          </a:p>
          <a:p>
            <a:pPr algn="ctr"/>
            <a:r>
              <a:rPr lang="ru-RU" b="1" i="1" dirty="0" smtClean="0">
                <a:solidFill>
                  <a:schemeClr val="tx2">
                    <a:lumMod val="75000"/>
                  </a:schemeClr>
                </a:solidFill>
                <a:latin typeface="Times New Roman" pitchFamily="18" charset="0"/>
                <a:cs typeface="Times New Roman" pitchFamily="18" charset="0"/>
              </a:rPr>
              <a:t> </a:t>
            </a:r>
            <a:r>
              <a:rPr lang="ru-RU" sz="3600" b="1" i="1" dirty="0" smtClean="0">
                <a:solidFill>
                  <a:schemeClr val="tx1"/>
                </a:solidFill>
                <a:latin typeface="Times New Roman" pitchFamily="18" charset="0"/>
                <a:cs typeface="Times New Roman" pitchFamily="18" charset="0"/>
              </a:rPr>
              <a:t>Грамотность = умение писать </a:t>
            </a:r>
          </a:p>
          <a:p>
            <a:pPr algn="ctr"/>
            <a:r>
              <a:rPr lang="ru-RU" sz="3600" b="1" i="1" dirty="0" smtClean="0">
                <a:solidFill>
                  <a:schemeClr val="tx1"/>
                </a:solidFill>
                <a:latin typeface="Times New Roman" pitchFamily="18" charset="0"/>
                <a:cs typeface="Times New Roman" pitchFamily="18" charset="0"/>
              </a:rPr>
              <a:t>+ умение читать+ умение производить </a:t>
            </a:r>
            <a:r>
              <a:rPr lang="ru-RU" sz="3600" b="1" i="1" dirty="0">
                <a:solidFill>
                  <a:schemeClr val="tx1"/>
                </a:solidFill>
                <a:latin typeface="Times New Roman" pitchFamily="18" charset="0"/>
                <a:cs typeface="Times New Roman" pitchFamily="18" charset="0"/>
              </a:rPr>
              <a:t>арифметические расчеты </a:t>
            </a:r>
          </a:p>
          <a:p>
            <a:pPr algn="ctr"/>
            <a:endParaRPr lang="ru-RU" sz="3600" dirty="0" smtClean="0"/>
          </a:p>
          <a:p>
            <a:pPr algn="ctr"/>
            <a:endParaRPr lang="ru-RU" sz="3600" dirty="0"/>
          </a:p>
        </p:txBody>
      </p:sp>
    </p:spTree>
    <p:extLst>
      <p:ext uri="{BB962C8B-B14F-4D97-AF65-F5344CB8AC3E}">
        <p14:creationId xmlns:p14="http://schemas.microsoft.com/office/powerpoint/2010/main" val="4201116241"/>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695745653"/>
              </p:ext>
            </p:extLst>
          </p:nvPr>
        </p:nvGraphicFramePr>
        <p:xfrm>
          <a:off x="-1" y="0"/>
          <a:ext cx="9144001" cy="6858000"/>
        </p:xfrm>
        <a:graphic>
          <a:graphicData uri="http://schemas.openxmlformats.org/drawingml/2006/table">
            <a:tbl>
              <a:tblPr firstRow="1" firstCol="1" bandRow="1">
                <a:tableStyleId>{D113A9D2-9D6B-4929-AA2D-F23B5EE8CBE7}</a:tableStyleId>
              </a:tblPr>
              <a:tblGrid>
                <a:gridCol w="2123729"/>
                <a:gridCol w="5040560"/>
                <a:gridCol w="1979712"/>
              </a:tblGrid>
              <a:tr h="6858000">
                <a:tc>
                  <a:txBody>
                    <a:bodyPr/>
                    <a:lstStyle/>
                    <a:p>
                      <a:pPr>
                        <a:lnSpc>
                          <a:spcPct val="115000"/>
                        </a:lnSpc>
                        <a:spcAft>
                          <a:spcPts val="0"/>
                        </a:spcAft>
                      </a:pPr>
                      <a:endParaRPr lang="ru-RU" sz="2600" dirty="0" smtClean="0">
                        <a:effectLst/>
                        <a:latin typeface="Times New Roman" pitchFamily="18" charset="0"/>
                        <a:cs typeface="Times New Roman" pitchFamily="18" charset="0"/>
                      </a:endParaRPr>
                    </a:p>
                    <a:p>
                      <a:pPr>
                        <a:lnSpc>
                          <a:spcPct val="115000"/>
                        </a:lnSpc>
                        <a:spcAft>
                          <a:spcPts val="0"/>
                        </a:spcAft>
                      </a:pPr>
                      <a:r>
                        <a:rPr lang="ru-RU" sz="2600" dirty="0" smtClean="0">
                          <a:effectLst/>
                          <a:latin typeface="Times New Roman" pitchFamily="18" charset="0"/>
                          <a:cs typeface="Times New Roman" pitchFamily="18" charset="0"/>
                        </a:rPr>
                        <a:t>1.Понимание</a:t>
                      </a:r>
                      <a:endParaRPr lang="ru-RU" sz="2600" dirty="0">
                        <a:effectLst/>
                        <a:latin typeface="Times New Roman" pitchFamily="18" charset="0"/>
                        <a:cs typeface="Times New Roman" pitchFamily="18" charset="0"/>
                      </a:endParaRP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endParaRPr lang="ru-RU" sz="2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endParaRPr lang="ru-RU" sz="2600" dirty="0" smtClean="0">
                        <a:effectLst/>
                        <a:latin typeface="Times New Roman" pitchFamily="18" charset="0"/>
                        <a:cs typeface="Times New Roman" pitchFamily="18" charset="0"/>
                      </a:endParaRPr>
                    </a:p>
                    <a:p>
                      <a:pPr algn="ctr">
                        <a:lnSpc>
                          <a:spcPct val="115000"/>
                        </a:lnSpc>
                        <a:spcAft>
                          <a:spcPts val="0"/>
                        </a:spcAft>
                      </a:pPr>
                      <a:r>
                        <a:rPr lang="ru-RU" sz="2600" dirty="0" smtClean="0">
                          <a:effectLst/>
                          <a:latin typeface="Times New Roman" pitchFamily="18" charset="0"/>
                          <a:cs typeface="Times New Roman" pitchFamily="18" charset="0"/>
                        </a:rPr>
                        <a:t>Представь </a:t>
                      </a:r>
                      <a:r>
                        <a:rPr lang="ru-RU" sz="2600" dirty="0">
                          <a:effectLst/>
                          <a:latin typeface="Times New Roman" pitchFamily="18" charset="0"/>
                          <a:cs typeface="Times New Roman" pitchFamily="18" charset="0"/>
                        </a:rPr>
                        <a:t>информацию о бабочке в виде кластера</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1000"/>
                        </a:spcAft>
                      </a:pPr>
                      <a:endParaRPr lang="ru-RU" sz="2600" dirty="0">
                        <a:effectLst/>
                        <a:latin typeface="Times New Roman" pitchFamily="18" charset="0"/>
                        <a:cs typeface="Times New Roman" pitchFamily="18" charset="0"/>
                      </a:endParaRP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p>
                    <a:p>
                      <a:pPr>
                        <a:lnSpc>
                          <a:spcPct val="115000"/>
                        </a:lnSpc>
                        <a:spcAft>
                          <a:spcPts val="0"/>
                        </a:spcAft>
                      </a:pPr>
                      <a:r>
                        <a:rPr lang="ru-RU" sz="2600" dirty="0">
                          <a:effectLst/>
                          <a:latin typeface="Times New Roman" pitchFamily="18" charset="0"/>
                          <a:cs typeface="Times New Roman" pitchFamily="18" charset="0"/>
                        </a:rPr>
                        <a:t> </a:t>
                      </a:r>
                      <a:endParaRPr lang="ru-RU" sz="2600" dirty="0">
                        <a:effectLst/>
                        <a:latin typeface="Times New Roman" pitchFamily="18" charset="0"/>
                        <a:ea typeface="Calibri"/>
                        <a:cs typeface="Times New Roman" pitchFamily="18" charset="0"/>
                      </a:endParaRPr>
                    </a:p>
                  </a:txBody>
                  <a:tcPr marL="68580" marR="68580" marT="0" marB="0">
                    <a:lnR w="28575" cap="flat" cmpd="sng" algn="ctr">
                      <a:solidFill>
                        <a:schemeClr val="bg1"/>
                      </a:solidFill>
                      <a:prstDash val="solid"/>
                      <a:round/>
                      <a:headEnd type="none" w="med" len="med"/>
                      <a:tailEnd type="none" w="med" len="med"/>
                    </a:lnR>
                  </a:tcPr>
                </a:tc>
                <a:tc>
                  <a:txBody>
                    <a:bodyPr/>
                    <a:lstStyle/>
                    <a:p>
                      <a:pPr>
                        <a:lnSpc>
                          <a:spcPct val="115000"/>
                        </a:lnSpc>
                        <a:spcAft>
                          <a:spcPts val="0"/>
                        </a:spcAft>
                      </a:pPr>
                      <a:r>
                        <a:rPr lang="ru-RU" sz="2600" dirty="0">
                          <a:effectLst/>
                          <a:latin typeface="Times New Roman" pitchFamily="18" charset="0"/>
                          <a:cs typeface="Times New Roman" pitchFamily="18" charset="0"/>
                        </a:rPr>
                        <a:t> </a:t>
                      </a:r>
                      <a:endParaRPr lang="ru-RU" sz="2600" dirty="0" smtClean="0">
                        <a:effectLst/>
                        <a:latin typeface="Times New Roman" pitchFamily="18" charset="0"/>
                        <a:cs typeface="Times New Roman" pitchFamily="18" charset="0"/>
                      </a:endParaRPr>
                    </a:p>
                    <a:p>
                      <a:pPr>
                        <a:lnSpc>
                          <a:spcPct val="115000"/>
                        </a:lnSpc>
                        <a:spcAft>
                          <a:spcPts val="0"/>
                        </a:spcAft>
                      </a:pPr>
                      <a:r>
                        <a:rPr lang="ru-RU" sz="2600" dirty="0" smtClean="0">
                          <a:effectLst/>
                          <a:latin typeface="Times New Roman" pitchFamily="18" charset="0"/>
                          <a:cs typeface="Times New Roman" pitchFamily="18" charset="0"/>
                        </a:rPr>
                        <a:t>Отметка</a:t>
                      </a:r>
                    </a:p>
                    <a:p>
                      <a:pPr algn="ctr">
                        <a:lnSpc>
                          <a:spcPct val="115000"/>
                        </a:lnSpc>
                        <a:spcAft>
                          <a:spcPts val="0"/>
                        </a:spcAft>
                      </a:pPr>
                      <a:r>
                        <a:rPr lang="ru-RU" sz="2600" dirty="0" smtClean="0">
                          <a:effectLst/>
                          <a:latin typeface="Times New Roman" pitchFamily="18" charset="0"/>
                          <a:ea typeface="Calibri"/>
                          <a:cs typeface="Times New Roman" pitchFamily="18" charset="0"/>
                        </a:rPr>
                        <a:t>3</a:t>
                      </a:r>
                      <a:endParaRPr lang="ru-RU" sz="2600" dirty="0">
                        <a:effectLst/>
                        <a:latin typeface="Times New Roman" pitchFamily="18" charset="0"/>
                        <a:ea typeface="Calibri"/>
                        <a:cs typeface="Times New Roman" pitchFamily="18" charset="0"/>
                      </a:endParaRPr>
                    </a:p>
                  </a:txBody>
                  <a:tcPr marL="68580" marR="68580" marT="0" marB="0">
                    <a:lnL w="28575" cap="flat" cmpd="sng" algn="ctr">
                      <a:solidFill>
                        <a:schemeClr val="bg1"/>
                      </a:solidFill>
                      <a:prstDash val="solid"/>
                      <a:round/>
                      <a:headEnd type="none" w="med" len="med"/>
                      <a:tailEnd type="none" w="med" len="med"/>
                    </a:lnL>
                  </a:tcPr>
                </a:tc>
              </a:tr>
            </a:tbl>
          </a:graphicData>
        </a:graphic>
      </p:graphicFrame>
      <p:sp>
        <p:nvSpPr>
          <p:cNvPr id="5" name="Oval 1"/>
          <p:cNvSpPr>
            <a:spLocks noChangeArrowheads="1"/>
          </p:cNvSpPr>
          <p:nvPr/>
        </p:nvSpPr>
        <p:spPr bwMode="auto">
          <a:xfrm>
            <a:off x="2483768" y="2420888"/>
            <a:ext cx="4032448" cy="2750903"/>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algn="ctr"/>
            <a:endParaRPr lang="ru-RU" sz="4000" dirty="0" smtClean="0">
              <a:latin typeface="Times New Roman" pitchFamily="18" charset="0"/>
              <a:cs typeface="Times New Roman" pitchFamily="18" charset="0"/>
            </a:endParaRPr>
          </a:p>
          <a:p>
            <a:pPr algn="ctr"/>
            <a:r>
              <a:rPr lang="ru-RU" sz="4000" dirty="0" smtClean="0">
                <a:latin typeface="Times New Roman" pitchFamily="18" charset="0"/>
                <a:cs typeface="Times New Roman" pitchFamily="18" charset="0"/>
              </a:rPr>
              <a:t>Бабочка</a:t>
            </a:r>
          </a:p>
        </p:txBody>
      </p:sp>
    </p:spTree>
    <p:extLst>
      <p:ext uri="{BB962C8B-B14F-4D97-AF65-F5344CB8AC3E}">
        <p14:creationId xmlns:p14="http://schemas.microsoft.com/office/powerpoint/2010/main" val="73909207"/>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buNone/>
            </a:pPr>
            <a:endParaRPr lang="ru-RU" sz="2200" dirty="0">
              <a:latin typeface="Times New Roman" pitchFamily="18" charset="0"/>
              <a:cs typeface="Times New Roman"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416110130"/>
              </p:ext>
            </p:extLst>
          </p:nvPr>
        </p:nvGraphicFramePr>
        <p:xfrm>
          <a:off x="35496" y="1"/>
          <a:ext cx="9142637" cy="6857999"/>
        </p:xfrm>
        <a:graphic>
          <a:graphicData uri="http://schemas.openxmlformats.org/drawingml/2006/table">
            <a:tbl>
              <a:tblPr firstRow="1" firstCol="1" bandRow="1">
                <a:tableStyleId>{D113A9D2-9D6B-4929-AA2D-F23B5EE8CBE7}</a:tableStyleId>
              </a:tblPr>
              <a:tblGrid>
                <a:gridCol w="2088232"/>
                <a:gridCol w="5256584"/>
                <a:gridCol w="1797821"/>
              </a:tblGrid>
              <a:tr h="6857999">
                <a:tc>
                  <a:txBody>
                    <a:bodyPr/>
                    <a:lstStyle/>
                    <a:p>
                      <a:pPr>
                        <a:lnSpc>
                          <a:spcPct val="115000"/>
                        </a:lnSpc>
                        <a:spcAft>
                          <a:spcPts val="0"/>
                        </a:spcAft>
                      </a:pPr>
                      <a:endParaRPr lang="ru-RU" sz="2200" dirty="0" smtClean="0">
                        <a:effectLst/>
                        <a:latin typeface="Times New Roman" pitchFamily="18" charset="0"/>
                        <a:cs typeface="Times New Roman" pitchFamily="18" charset="0"/>
                      </a:endParaRPr>
                    </a:p>
                    <a:p>
                      <a:pPr>
                        <a:lnSpc>
                          <a:spcPct val="115000"/>
                        </a:lnSpc>
                        <a:spcAft>
                          <a:spcPts val="0"/>
                        </a:spcAft>
                      </a:pPr>
                      <a:r>
                        <a:rPr lang="ru-RU" sz="2200" dirty="0" smtClean="0">
                          <a:effectLst/>
                          <a:latin typeface="Times New Roman" pitchFamily="18" charset="0"/>
                          <a:cs typeface="Times New Roman" pitchFamily="18" charset="0"/>
                        </a:rPr>
                        <a:t>2.Применение</a:t>
                      </a:r>
                      <a:endParaRPr lang="ru-RU" sz="2200" dirty="0">
                        <a:effectLst/>
                        <a:latin typeface="Times New Roman" pitchFamily="18" charset="0"/>
                        <a:cs typeface="Times New Roman" pitchFamily="18" charset="0"/>
                      </a:endParaRPr>
                    </a:p>
                    <a:p>
                      <a:pPr>
                        <a:lnSpc>
                          <a:spcPct val="115000"/>
                        </a:lnSpc>
                        <a:spcAft>
                          <a:spcPts val="0"/>
                        </a:spcAft>
                      </a:pPr>
                      <a:r>
                        <a:rPr lang="ru-RU" sz="2200" dirty="0">
                          <a:effectLst/>
                          <a:latin typeface="Times New Roman" pitchFamily="18" charset="0"/>
                          <a:cs typeface="Times New Roman" pitchFamily="18" charset="0"/>
                        </a:rPr>
                        <a:t>   Анализ</a:t>
                      </a:r>
                    </a:p>
                    <a:p>
                      <a:pPr>
                        <a:lnSpc>
                          <a:spcPct val="115000"/>
                        </a:lnSpc>
                        <a:spcAft>
                          <a:spcPts val="0"/>
                        </a:spcAft>
                      </a:pPr>
                      <a:r>
                        <a:rPr lang="ru-RU" sz="2200" dirty="0">
                          <a:effectLst/>
                          <a:latin typeface="Times New Roman" pitchFamily="18" charset="0"/>
                          <a:cs typeface="Times New Roman" pitchFamily="18" charset="0"/>
                        </a:rPr>
                        <a:t>   Синтез</a:t>
                      </a:r>
                      <a:endParaRPr lang="ru-RU" sz="2200" dirty="0">
                        <a:effectLst/>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endParaRPr lang="ru-RU" sz="2200" dirty="0" smtClean="0">
                        <a:effectLst/>
                        <a:latin typeface="Times New Roman" pitchFamily="18" charset="0"/>
                        <a:cs typeface="Times New Roman" pitchFamily="18" charset="0"/>
                      </a:endParaRPr>
                    </a:p>
                    <a:p>
                      <a:pPr>
                        <a:lnSpc>
                          <a:spcPct val="115000"/>
                        </a:lnSpc>
                        <a:spcAft>
                          <a:spcPts val="0"/>
                        </a:spcAft>
                      </a:pPr>
                      <a:r>
                        <a:rPr lang="ru-RU" sz="2200" dirty="0" smtClean="0">
                          <a:effectLst/>
                          <a:latin typeface="Times New Roman" pitchFamily="18" charset="0"/>
                          <a:cs typeface="Times New Roman" pitchFamily="18" charset="0"/>
                        </a:rPr>
                        <a:t>1. Озаглавь текст</a:t>
                      </a:r>
                    </a:p>
                    <a:p>
                      <a:pPr>
                        <a:lnSpc>
                          <a:spcPct val="115000"/>
                        </a:lnSpc>
                        <a:spcAft>
                          <a:spcPts val="0"/>
                        </a:spcAft>
                      </a:pPr>
                      <a:r>
                        <a:rPr lang="ru-RU" sz="2200" dirty="0" smtClean="0">
                          <a:effectLst/>
                          <a:latin typeface="Times New Roman" pitchFamily="18" charset="0"/>
                          <a:cs typeface="Times New Roman" pitchFamily="18" charset="0"/>
                        </a:rPr>
                        <a:t>2. Сравни и запиши: «Какую пользу приносит человеку»</a:t>
                      </a:r>
                    </a:p>
                    <a:p>
                      <a:pPr>
                        <a:lnSpc>
                          <a:spcPct val="115000"/>
                        </a:lnSpc>
                        <a:spcAft>
                          <a:spcPts val="0"/>
                        </a:spcAft>
                      </a:pPr>
                      <a:endParaRPr lang="ru-RU" sz="2200" dirty="0" smtClean="0">
                        <a:effectLst/>
                        <a:latin typeface="Times New Roman" pitchFamily="18" charset="0"/>
                        <a:cs typeface="Times New Roman" pitchFamily="18" charset="0"/>
                      </a:endParaRPr>
                    </a:p>
                    <a:p>
                      <a:pPr>
                        <a:lnSpc>
                          <a:spcPct val="115000"/>
                        </a:lnSpc>
                        <a:spcAft>
                          <a:spcPts val="0"/>
                        </a:spcAft>
                      </a:pPr>
                      <a:r>
                        <a:rPr lang="ru-RU" sz="2200" dirty="0" smtClean="0">
                          <a:effectLst/>
                          <a:latin typeface="Times New Roman" pitchFamily="18" charset="0"/>
                          <a:cs typeface="Times New Roman" pitchFamily="18" charset="0"/>
                        </a:rPr>
                        <a:t>          бабочка                          пчела  </a:t>
                      </a:r>
                    </a:p>
                    <a:p>
                      <a:pPr>
                        <a:lnSpc>
                          <a:spcPct val="115000"/>
                        </a:lnSpc>
                        <a:spcAft>
                          <a:spcPts val="0"/>
                        </a:spcAft>
                      </a:pPr>
                      <a:r>
                        <a:rPr lang="ru-RU" sz="2200" dirty="0" smtClean="0">
                          <a:effectLst/>
                          <a:latin typeface="Times New Roman" pitchFamily="18" charset="0"/>
                          <a:cs typeface="Times New Roman" pitchFamily="18" charset="0"/>
                        </a:rPr>
                        <a:t> </a:t>
                      </a:r>
                    </a:p>
                    <a:p>
                      <a:pPr>
                        <a:lnSpc>
                          <a:spcPct val="115000"/>
                        </a:lnSpc>
                        <a:spcAft>
                          <a:spcPts val="0"/>
                        </a:spcAft>
                      </a:pPr>
                      <a:r>
                        <a:rPr lang="ru-RU" sz="2200" dirty="0" smtClean="0">
                          <a:effectLst/>
                          <a:latin typeface="Times New Roman" pitchFamily="18" charset="0"/>
                          <a:cs typeface="Times New Roman" pitchFamily="18" charset="0"/>
                        </a:rPr>
                        <a:t> </a:t>
                      </a:r>
                    </a:p>
                    <a:p>
                      <a:pPr>
                        <a:lnSpc>
                          <a:spcPct val="115000"/>
                        </a:lnSpc>
                        <a:spcAft>
                          <a:spcPts val="0"/>
                        </a:spcAft>
                      </a:pPr>
                      <a:endParaRPr lang="ru-RU" sz="2200" dirty="0" smtClean="0">
                        <a:effectLst/>
                        <a:latin typeface="Times New Roman" pitchFamily="18" charset="0"/>
                        <a:cs typeface="Times New Roman" pitchFamily="18" charset="0"/>
                      </a:endParaRPr>
                    </a:p>
                    <a:p>
                      <a:pPr>
                        <a:lnSpc>
                          <a:spcPct val="115000"/>
                        </a:lnSpc>
                        <a:spcAft>
                          <a:spcPts val="0"/>
                        </a:spcAft>
                      </a:pPr>
                      <a:r>
                        <a:rPr lang="ru-RU" sz="2200" dirty="0" smtClean="0">
                          <a:effectLst/>
                          <a:latin typeface="Times New Roman" pitchFamily="18" charset="0"/>
                          <a:cs typeface="Times New Roman" pitchFamily="18" charset="0"/>
                        </a:rPr>
                        <a:t>3.Обоснуй. Почему бабочки не водятся в Антарктиде</a:t>
                      </a:r>
                    </a:p>
                    <a:p>
                      <a:pPr>
                        <a:lnSpc>
                          <a:spcPct val="115000"/>
                        </a:lnSpc>
                        <a:spcAft>
                          <a:spcPts val="0"/>
                        </a:spcAft>
                      </a:pPr>
                      <a:r>
                        <a:rPr lang="ru-RU" sz="2200" dirty="0" smtClean="0">
                          <a:effectLst/>
                          <a:latin typeface="Times New Roman" pitchFamily="18" charset="0"/>
                          <a:cs typeface="Times New Roman" pitchFamily="18" charset="0"/>
                        </a:rPr>
                        <a:t> </a:t>
                      </a:r>
                    </a:p>
                    <a:p>
                      <a:pPr>
                        <a:lnSpc>
                          <a:spcPct val="115000"/>
                        </a:lnSpc>
                        <a:spcAft>
                          <a:spcPts val="0"/>
                        </a:spcAft>
                      </a:pPr>
                      <a:r>
                        <a:rPr lang="ru-RU" sz="2200" dirty="0" smtClean="0">
                          <a:effectLst/>
                          <a:latin typeface="Times New Roman" pitchFamily="18" charset="0"/>
                          <a:cs typeface="Times New Roman" pitchFamily="18" charset="0"/>
                        </a:rPr>
                        <a:t>4.Предложи проект, в котором можно использовать образ или «секрет бабочки»</a:t>
                      </a:r>
                    </a:p>
                    <a:p>
                      <a:pPr>
                        <a:lnSpc>
                          <a:spcPct val="115000"/>
                        </a:lnSpc>
                        <a:spcAft>
                          <a:spcPts val="0"/>
                        </a:spcAft>
                      </a:pPr>
                      <a:r>
                        <a:rPr lang="ru-RU" sz="2200" dirty="0">
                          <a:effectLst/>
                          <a:latin typeface="Times New Roman" pitchFamily="18" charset="0"/>
                          <a:cs typeface="Times New Roman" pitchFamily="18" charset="0"/>
                        </a:rPr>
                        <a:t> </a:t>
                      </a:r>
                      <a:endParaRPr lang="ru-RU" sz="2200" dirty="0">
                        <a:effectLst/>
                        <a:latin typeface="Times New Roman" pitchFamily="18" charset="0"/>
                        <a:ea typeface="Calibri"/>
                        <a:cs typeface="Times New Roman" pitchFamily="18" charset="0"/>
                      </a:endParaRPr>
                    </a:p>
                  </a:txBody>
                  <a:tcPr marL="68580" marR="68580" marT="0" marB="0">
                    <a:lnR w="28575" cap="flat" cmpd="sng" algn="ctr">
                      <a:solidFill>
                        <a:schemeClr val="bg1"/>
                      </a:solidFill>
                      <a:prstDash val="solid"/>
                      <a:round/>
                      <a:headEnd type="none" w="med" len="med"/>
                      <a:tailEnd type="none" w="med" len="med"/>
                    </a:lnR>
                  </a:tcPr>
                </a:tc>
                <a:tc>
                  <a:txBody>
                    <a:bodyPr/>
                    <a:lstStyle/>
                    <a:p>
                      <a:pPr>
                        <a:lnSpc>
                          <a:spcPct val="115000"/>
                        </a:lnSpc>
                        <a:spcAft>
                          <a:spcPts val="0"/>
                        </a:spcAft>
                      </a:pPr>
                      <a:endParaRPr lang="ru-RU" sz="2200" dirty="0" smtClean="0">
                        <a:effectLst/>
                        <a:latin typeface="Times New Roman" pitchFamily="18" charset="0"/>
                        <a:cs typeface="Times New Roman" pitchFamily="18" charset="0"/>
                      </a:endParaRPr>
                    </a:p>
                    <a:p>
                      <a:pPr>
                        <a:lnSpc>
                          <a:spcPct val="115000"/>
                        </a:lnSpc>
                        <a:spcAft>
                          <a:spcPts val="0"/>
                        </a:spcAft>
                      </a:pPr>
                      <a:r>
                        <a:rPr lang="ru-RU" sz="2200" dirty="0">
                          <a:effectLst/>
                          <a:latin typeface="Times New Roman" pitchFamily="18" charset="0"/>
                          <a:cs typeface="Times New Roman" pitchFamily="18" charset="0"/>
                        </a:rPr>
                        <a:t> </a:t>
                      </a:r>
                      <a:r>
                        <a:rPr lang="ru-RU" sz="2200" dirty="0" smtClean="0">
                          <a:effectLst/>
                          <a:latin typeface="Times New Roman" pitchFamily="18" charset="0"/>
                          <a:cs typeface="Times New Roman" pitchFamily="18" charset="0"/>
                        </a:rPr>
                        <a:t>Отметка</a:t>
                      </a:r>
                    </a:p>
                    <a:p>
                      <a:pPr algn="ctr">
                        <a:lnSpc>
                          <a:spcPct val="115000"/>
                        </a:lnSpc>
                        <a:spcAft>
                          <a:spcPts val="0"/>
                        </a:spcAft>
                      </a:pPr>
                      <a:r>
                        <a:rPr lang="ru-RU" sz="2200" dirty="0" smtClean="0">
                          <a:effectLst/>
                          <a:latin typeface="Times New Roman" pitchFamily="18" charset="0"/>
                          <a:ea typeface="Calibri"/>
                          <a:cs typeface="Times New Roman" pitchFamily="18" charset="0"/>
                        </a:rPr>
                        <a:t>4</a:t>
                      </a:r>
                      <a:endParaRPr lang="ru-RU" sz="2200" dirty="0">
                        <a:effectLst/>
                        <a:latin typeface="Times New Roman" pitchFamily="18" charset="0"/>
                        <a:ea typeface="Calibri"/>
                        <a:cs typeface="Times New Roman" pitchFamily="18" charset="0"/>
                      </a:endParaRPr>
                    </a:p>
                  </a:txBody>
                  <a:tcPr marL="68580" marR="68580" marT="0" marB="0">
                    <a:lnL w="28575" cap="flat" cmpd="sng" algn="ctr">
                      <a:solidFill>
                        <a:schemeClr val="bg1"/>
                      </a:solidFill>
                      <a:prstDash val="solid"/>
                      <a:round/>
                      <a:headEnd type="none" w="med" len="med"/>
                      <a:tailEnd type="none" w="med" len="med"/>
                    </a:lnL>
                  </a:tcPr>
                </a:tc>
              </a:tr>
            </a:tbl>
          </a:graphicData>
        </a:graphic>
      </p:graphicFrame>
      <p:sp>
        <p:nvSpPr>
          <p:cNvPr id="4" name="AutoShape 1"/>
          <p:cNvSpPr>
            <a:spLocks noChangeArrowheads="1"/>
          </p:cNvSpPr>
          <p:nvPr/>
        </p:nvSpPr>
        <p:spPr bwMode="auto">
          <a:xfrm rot="16200000">
            <a:off x="4103948" y="1592796"/>
            <a:ext cx="1152128" cy="1080120"/>
          </a:xfrm>
          <a:prstGeom prst="flowChartCollate">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991089478"/>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857272947"/>
              </p:ext>
            </p:extLst>
          </p:nvPr>
        </p:nvGraphicFramePr>
        <p:xfrm>
          <a:off x="-1" y="0"/>
          <a:ext cx="9144001" cy="6858000"/>
        </p:xfrm>
        <a:graphic>
          <a:graphicData uri="http://schemas.openxmlformats.org/drawingml/2006/table">
            <a:tbl>
              <a:tblPr firstRow="1" firstCol="1" bandRow="1">
                <a:tableStyleId>{D113A9D2-9D6B-4929-AA2D-F23B5EE8CBE7}</a:tableStyleId>
              </a:tblPr>
              <a:tblGrid>
                <a:gridCol w="2195737"/>
                <a:gridCol w="5112568"/>
                <a:gridCol w="1835696"/>
              </a:tblGrid>
              <a:tr h="6858000">
                <a:tc>
                  <a:txBody>
                    <a:bodyPr/>
                    <a:lstStyle/>
                    <a:p>
                      <a:pPr>
                        <a:lnSpc>
                          <a:spcPct val="115000"/>
                        </a:lnSpc>
                        <a:spcAft>
                          <a:spcPts val="0"/>
                        </a:spcAft>
                      </a:pPr>
                      <a:endParaRPr lang="ru-RU" sz="2400" dirty="0" smtClean="0">
                        <a:effectLst/>
                        <a:latin typeface="Times New Roman" pitchFamily="18" charset="0"/>
                        <a:cs typeface="Times New Roman" pitchFamily="18" charset="0"/>
                      </a:endParaRPr>
                    </a:p>
                    <a:p>
                      <a:pPr>
                        <a:lnSpc>
                          <a:spcPct val="115000"/>
                        </a:lnSpc>
                        <a:spcAft>
                          <a:spcPts val="0"/>
                        </a:spcAft>
                      </a:pPr>
                      <a:r>
                        <a:rPr lang="ru-RU" sz="2400" dirty="0" smtClean="0">
                          <a:effectLst/>
                          <a:latin typeface="Times New Roman" pitchFamily="18" charset="0"/>
                          <a:cs typeface="Times New Roman" pitchFamily="18" charset="0"/>
                        </a:rPr>
                        <a:t>3.Оценивание</a:t>
                      </a:r>
                      <a:endParaRPr lang="ru-RU" sz="2400" dirty="0">
                        <a:effectLst/>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endParaRPr lang="ru-RU" sz="2400" dirty="0" smtClean="0">
                        <a:effectLst/>
                        <a:latin typeface="Times New Roman" pitchFamily="18" charset="0"/>
                        <a:cs typeface="Times New Roman" pitchFamily="18" charset="0"/>
                      </a:endParaRPr>
                    </a:p>
                    <a:p>
                      <a:pPr>
                        <a:lnSpc>
                          <a:spcPct val="115000"/>
                        </a:lnSpc>
                        <a:spcAft>
                          <a:spcPts val="0"/>
                        </a:spcAft>
                      </a:pPr>
                      <a:r>
                        <a:rPr lang="ru-RU" sz="2400" dirty="0" smtClean="0">
                          <a:effectLst/>
                          <a:latin typeface="Times New Roman" pitchFamily="18" charset="0"/>
                          <a:cs typeface="Times New Roman" pitchFamily="18" charset="0"/>
                        </a:rPr>
                        <a:t>Напиши </a:t>
                      </a:r>
                      <a:r>
                        <a:rPr lang="ru-RU" sz="2400" dirty="0">
                          <a:effectLst/>
                          <a:latin typeface="Times New Roman" pitchFamily="18" charset="0"/>
                          <a:cs typeface="Times New Roman" pitchFamily="18" charset="0"/>
                        </a:rPr>
                        <a:t>сказку (легенду) о бабочке, используя  информацию текста, и расскажи её младшему брату (сестренке) (10-12 предложений)</a:t>
                      </a:r>
                      <a:endParaRPr lang="ru-RU" sz="2400" dirty="0">
                        <a:effectLst/>
                        <a:latin typeface="Times New Roman" pitchFamily="18" charset="0"/>
                        <a:ea typeface="Calibri"/>
                        <a:cs typeface="Times New Roman" pitchFamily="18" charset="0"/>
                      </a:endParaRPr>
                    </a:p>
                  </a:txBody>
                  <a:tcPr marL="68580" marR="68580" marT="0" marB="0">
                    <a:lnR w="28575" cap="flat" cmpd="sng" algn="ctr">
                      <a:solidFill>
                        <a:schemeClr val="bg1"/>
                      </a:solidFill>
                      <a:prstDash val="solid"/>
                      <a:round/>
                      <a:headEnd type="none" w="med" len="med"/>
                      <a:tailEnd type="none" w="med" len="med"/>
                    </a:lnR>
                  </a:tcPr>
                </a:tc>
                <a:tc>
                  <a:txBody>
                    <a:bodyPr/>
                    <a:lstStyle/>
                    <a:p>
                      <a:pPr>
                        <a:lnSpc>
                          <a:spcPct val="115000"/>
                        </a:lnSpc>
                        <a:spcAft>
                          <a:spcPts val="0"/>
                        </a:spcAft>
                      </a:pPr>
                      <a:endParaRPr lang="ru-RU" sz="2400" dirty="0" smtClean="0">
                        <a:effectLst/>
                        <a:latin typeface="Times New Roman" pitchFamily="18" charset="0"/>
                        <a:cs typeface="Times New Roman" pitchFamily="18" charset="0"/>
                      </a:endParaRPr>
                    </a:p>
                    <a:p>
                      <a:pPr>
                        <a:lnSpc>
                          <a:spcPct val="115000"/>
                        </a:lnSpc>
                        <a:spcAft>
                          <a:spcPts val="0"/>
                        </a:spcAft>
                      </a:pPr>
                      <a:r>
                        <a:rPr lang="ru-RU" sz="2400" dirty="0" smtClean="0">
                          <a:effectLst/>
                          <a:latin typeface="Times New Roman" pitchFamily="18" charset="0"/>
                          <a:cs typeface="Times New Roman" pitchFamily="18" charset="0"/>
                        </a:rPr>
                        <a:t>Отметка</a:t>
                      </a:r>
                    </a:p>
                    <a:p>
                      <a:pPr algn="ctr">
                        <a:lnSpc>
                          <a:spcPct val="115000"/>
                        </a:lnSpc>
                        <a:spcAft>
                          <a:spcPts val="0"/>
                        </a:spcAft>
                      </a:pPr>
                      <a:r>
                        <a:rPr lang="ru-RU" sz="2400" dirty="0" smtClean="0">
                          <a:effectLst/>
                          <a:latin typeface="Times New Roman" pitchFamily="18" charset="0"/>
                          <a:ea typeface="Calibri"/>
                          <a:cs typeface="Times New Roman" pitchFamily="18" charset="0"/>
                        </a:rPr>
                        <a:t>5</a:t>
                      </a:r>
                      <a:endParaRPr lang="ru-RU" sz="2400" dirty="0">
                        <a:effectLst/>
                        <a:latin typeface="Times New Roman" pitchFamily="18" charset="0"/>
                        <a:ea typeface="Calibri"/>
                        <a:cs typeface="Times New Roman" pitchFamily="18" charset="0"/>
                      </a:endParaRPr>
                    </a:p>
                  </a:txBody>
                  <a:tcPr marL="68580" marR="68580" marT="0" marB="0">
                    <a:lnL w="28575" cap="flat" cmpd="sng" algn="ctr">
                      <a:solidFill>
                        <a:schemeClr val="bg1"/>
                      </a:solidFill>
                      <a:prstDash val="solid"/>
                      <a:round/>
                      <a:headEnd type="none" w="med" len="med"/>
                      <a:tailEnd type="none" w="med" len="med"/>
                    </a:lnL>
                  </a:tcPr>
                </a:tc>
              </a:tr>
            </a:tbl>
          </a:graphicData>
        </a:graphic>
      </p:graphicFrame>
    </p:spTree>
    <p:extLst>
      <p:ext uri="{BB962C8B-B14F-4D97-AF65-F5344CB8AC3E}">
        <p14:creationId xmlns:p14="http://schemas.microsoft.com/office/powerpoint/2010/main" val="1654737458"/>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23526" y="1980764"/>
            <a:ext cx="9144000" cy="918011"/>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6000" dirty="0" smtClean="0">
                <a:latin typeface="Times New Roman" pitchFamily="18" charset="0"/>
                <a:cs typeface="Times New Roman" pitchFamily="18" charset="0"/>
              </a:rPr>
              <a:t>Практическое задание</a:t>
            </a:r>
          </a:p>
          <a:p>
            <a:pPr algn="ctr"/>
            <a:r>
              <a:rPr lang="ru-RU" sz="6000" dirty="0" smtClean="0">
                <a:latin typeface="Times New Roman" pitchFamily="18" charset="0"/>
                <a:cs typeface="Times New Roman" pitchFamily="18" charset="0"/>
              </a:rPr>
              <a:t>Работа с текстом</a:t>
            </a:r>
          </a:p>
          <a:p>
            <a:pPr algn="ctr"/>
            <a:endParaRPr lang="ru-RU" sz="6000" dirty="0" smtClean="0">
              <a:latin typeface="Times New Roman" pitchFamily="18" charset="0"/>
              <a:cs typeface="Times New Roman" pitchFamily="18" charset="0"/>
            </a:endParaRPr>
          </a:p>
          <a:p>
            <a:pPr algn="ctr"/>
            <a:endParaRPr lang="ru-RU" sz="6000" dirty="0">
              <a:latin typeface="Times New Roman" pitchFamily="18" charset="0"/>
              <a:cs typeface="Times New Roman" pitchFamily="18" charset="0"/>
            </a:endParaRPr>
          </a:p>
        </p:txBody>
      </p:sp>
    </p:spTree>
    <p:extLst>
      <p:ext uri="{BB962C8B-B14F-4D97-AF65-F5344CB8AC3E}">
        <p14:creationId xmlns:p14="http://schemas.microsoft.com/office/powerpoint/2010/main" val="2781964549"/>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121122862"/>
              </p:ext>
            </p:extLst>
          </p:nvPr>
        </p:nvGraphicFramePr>
        <p:xfrm>
          <a:off x="112676" y="836712"/>
          <a:ext cx="8918648" cy="6694564"/>
        </p:xfrm>
        <a:graphic>
          <a:graphicData uri="http://schemas.openxmlformats.org/drawingml/2006/table">
            <a:tbl>
              <a:tblPr/>
              <a:tblGrid>
                <a:gridCol w="8918648"/>
              </a:tblGrid>
              <a:tr h="6694564">
                <a:tc>
                  <a:txBody>
                    <a:bodyPr/>
                    <a:lstStyle/>
                    <a:p>
                      <a:pPr algn="ctr" rtl="0" fontAlgn="t"/>
                      <a:endParaRPr lang="ru-RU" sz="2400" kern="1200" dirty="0" smtClean="0">
                        <a:solidFill>
                          <a:schemeClr val="tx1"/>
                        </a:solidFill>
                        <a:effectLst/>
                        <a:latin typeface="Times New Roman" pitchFamily="18" charset="0"/>
                        <a:ea typeface="+mn-ea"/>
                        <a:cs typeface="Times New Roman" pitchFamily="18" charset="0"/>
                      </a:endParaRPr>
                    </a:p>
                    <a:p>
                      <a:pPr algn="ctr" rtl="0" fontAlgn="t"/>
                      <a:r>
                        <a:rPr lang="ru-RU" sz="2400" kern="1200" dirty="0" smtClean="0">
                          <a:solidFill>
                            <a:schemeClr val="tx1"/>
                          </a:solidFill>
                          <a:effectLst/>
                          <a:latin typeface="Times New Roman" pitchFamily="18" charset="0"/>
                          <a:ea typeface="+mn-ea"/>
                          <a:cs typeface="Times New Roman" pitchFamily="18" charset="0"/>
                        </a:rPr>
                        <a:t>Этот удивительный лес находится в  Польше около города </a:t>
                      </a:r>
                      <a:r>
                        <a:rPr lang="ru-RU" sz="2400" kern="1200" dirty="0" err="1" smtClean="0">
                          <a:solidFill>
                            <a:schemeClr val="tx1"/>
                          </a:solidFill>
                          <a:effectLst/>
                          <a:latin typeface="Times New Roman" pitchFamily="18" charset="0"/>
                          <a:ea typeface="+mn-ea"/>
                          <a:cs typeface="Times New Roman" pitchFamily="18" charset="0"/>
                        </a:rPr>
                        <a:t>Грыфино</a:t>
                      </a:r>
                      <a:r>
                        <a:rPr lang="ru-RU" sz="2400" kern="1200" dirty="0" smtClean="0">
                          <a:solidFill>
                            <a:schemeClr val="tx1"/>
                          </a:solidFill>
                          <a:effectLst/>
                          <a:latin typeface="Times New Roman" pitchFamily="18" charset="0"/>
                          <a:ea typeface="+mn-ea"/>
                          <a:cs typeface="Times New Roman" pitchFamily="18" charset="0"/>
                        </a:rPr>
                        <a:t>. Его называют «Кривой лес» или «Пьяный лес».  400 сосен, которые растут изогнуто только в сторону севера, были посажены в 1930 году. Никто так до сих и не знает причину, почему они так растут. Одни говорят, что были сильные ветры,</a:t>
                      </a:r>
                      <a:r>
                        <a:rPr lang="ru-RU" sz="2400" kern="1200" baseline="0" dirty="0" smtClean="0">
                          <a:solidFill>
                            <a:schemeClr val="tx1"/>
                          </a:solidFill>
                          <a:effectLst/>
                          <a:latin typeface="Times New Roman" pitchFamily="18" charset="0"/>
                          <a:ea typeface="+mn-ea"/>
                          <a:cs typeface="Times New Roman" pitchFamily="18" charset="0"/>
                        </a:rPr>
                        <a:t> </a:t>
                      </a:r>
                      <a:r>
                        <a:rPr lang="ru-RU" sz="2400" kern="1200" dirty="0" smtClean="0">
                          <a:solidFill>
                            <a:schemeClr val="tx1"/>
                          </a:solidFill>
                          <a:effectLst/>
                          <a:latin typeface="Times New Roman" pitchFamily="18" charset="0"/>
                          <a:ea typeface="+mn-ea"/>
                          <a:cs typeface="Times New Roman" pitchFamily="18" charset="0"/>
                        </a:rPr>
                        <a:t> и они искривили деревья, кто-то говорит, что садили специально для мебели. Самая интересная из версий – селекционер решил посадить лес, где люди не могли бы заблудиться, поэтому все изогнуты на север, но воплотить до конца идею ему помешала вторая мировая война. В лесу необычная атмосфера, и интересен тот факт, что в нем не слышно пения птиц. У нас в России есть лес-двойник «Кривого леса», находится В национальном парке «Куршская коса». </a:t>
                      </a:r>
                    </a:p>
                    <a:p>
                      <a:pPr algn="l" rtl="0" fontAlgn="t"/>
                      <a:endParaRPr lang="ru-RU" sz="2400" kern="1200" dirty="0" smtClean="0">
                        <a:solidFill>
                          <a:schemeClr val="tx1"/>
                        </a:solidFill>
                        <a:effectLst/>
                        <a:latin typeface="Times New Roman" pitchFamily="18" charset="0"/>
                        <a:ea typeface="+mn-ea"/>
                        <a:cs typeface="Times New Roman" pitchFamily="18" charset="0"/>
                      </a:endParaRPr>
                    </a:p>
                  </a:txBody>
                  <a:tcPr marL="61162" marR="61162" marT="61162" marB="61162">
                    <a:lnL>
                      <a:noFill/>
                    </a:lnL>
                    <a:lnR>
                      <a:noFill/>
                    </a:lnR>
                    <a:lnT>
                      <a:noFill/>
                    </a:lnT>
                    <a:lnB>
                      <a:noFill/>
                    </a:lnB>
                  </a:tcPr>
                </a:tc>
              </a:tr>
            </a:tbl>
          </a:graphicData>
        </a:graphic>
      </p:graphicFrame>
      <p:sp>
        <p:nvSpPr>
          <p:cNvPr id="5" name="Заголовок 1"/>
          <p:cNvSpPr txBox="1">
            <a:spLocks/>
          </p:cNvSpPr>
          <p:nvPr/>
        </p:nvSpPr>
        <p:spPr>
          <a:xfrm>
            <a:off x="0" y="1"/>
            <a:ext cx="9144000" cy="260647"/>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400" dirty="0" smtClean="0">
                <a:latin typeface="Times New Roman" pitchFamily="18" charset="0"/>
                <a:cs typeface="Times New Roman" pitchFamily="18" charset="0"/>
              </a:rPr>
              <a:t>Тайны Кривого леса</a:t>
            </a:r>
            <a:endParaRPr lang="ru-RU" sz="4400" dirty="0">
              <a:latin typeface="Times New Roman" pitchFamily="18" charset="0"/>
              <a:cs typeface="Times New Roman" pitchFamily="18" charset="0"/>
            </a:endParaRPr>
          </a:p>
        </p:txBody>
      </p:sp>
    </p:spTree>
    <p:extLst>
      <p:ext uri="{BB962C8B-B14F-4D97-AF65-F5344CB8AC3E}">
        <p14:creationId xmlns:p14="http://schemas.microsoft.com/office/powerpoint/2010/main" val="3387748204"/>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descr="«Кривой лес» "/>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Tree>
    <p:extLst>
      <p:ext uri="{BB962C8B-B14F-4D97-AF65-F5344CB8AC3E}">
        <p14:creationId xmlns:p14="http://schemas.microsoft.com/office/powerpoint/2010/main" val="2668594942"/>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descr="«Кривой лес» "/>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0" y="0"/>
            <a:ext cx="9143999" cy="6858000"/>
          </a:xfrm>
          <a:prstGeom prst="rect">
            <a:avLst/>
          </a:prstGeom>
          <a:noFill/>
          <a:ln>
            <a:noFill/>
          </a:ln>
        </p:spPr>
      </p:pic>
    </p:spTree>
    <p:extLst>
      <p:ext uri="{BB962C8B-B14F-4D97-AF65-F5344CB8AC3E}">
        <p14:creationId xmlns:p14="http://schemas.microsoft.com/office/powerpoint/2010/main" val="3078557001"/>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descr="«Кривой лес» "/>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p:spPr>
      </p:pic>
    </p:spTree>
    <p:extLst>
      <p:ext uri="{BB962C8B-B14F-4D97-AF65-F5344CB8AC3E}">
        <p14:creationId xmlns:p14="http://schemas.microsoft.com/office/powerpoint/2010/main" val="3958178954"/>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112114560"/>
              </p:ext>
            </p:extLst>
          </p:nvPr>
        </p:nvGraphicFramePr>
        <p:xfrm>
          <a:off x="107504" y="1052736"/>
          <a:ext cx="9036496" cy="6827924"/>
        </p:xfrm>
        <a:graphic>
          <a:graphicData uri="http://schemas.openxmlformats.org/drawingml/2006/table">
            <a:tbl>
              <a:tblPr/>
              <a:tblGrid>
                <a:gridCol w="9036496"/>
              </a:tblGrid>
              <a:tr h="6451658">
                <a:tc>
                  <a:txBody>
                    <a:bodyPr/>
                    <a:lstStyle/>
                    <a:p>
                      <a:pPr algn="l" rtl="0" fontAlgn="t"/>
                      <a:r>
                        <a:rPr lang="ru-RU" sz="2200" b="0" i="1" kern="1200" dirty="0" smtClean="0">
                          <a:solidFill>
                            <a:schemeClr val="tx1"/>
                          </a:solidFill>
                          <a:effectLst/>
                          <a:latin typeface="Times New Roman" pitchFamily="18" charset="0"/>
                          <a:ea typeface="+mn-ea"/>
                          <a:cs typeface="Times New Roman" pitchFamily="18" charset="0"/>
                        </a:rPr>
                        <a:t>ЗАДАНИЕ</a:t>
                      </a:r>
                      <a:r>
                        <a:rPr lang="ru-RU" sz="2200" b="0" i="1" kern="1200" baseline="0" dirty="0" smtClean="0">
                          <a:solidFill>
                            <a:schemeClr val="tx1"/>
                          </a:solidFill>
                          <a:effectLst/>
                          <a:latin typeface="Times New Roman" pitchFamily="18" charset="0"/>
                          <a:ea typeface="+mn-ea"/>
                          <a:cs typeface="Times New Roman" pitchFamily="18" charset="0"/>
                        </a:rPr>
                        <a:t> 1 уровня: </a:t>
                      </a:r>
                    </a:p>
                    <a:p>
                      <a:pPr algn="l" rtl="0" fontAlgn="t"/>
                      <a:r>
                        <a:rPr lang="ru-RU" sz="2200" b="0" i="1" u="sng" kern="1200" baseline="0" dirty="0" smtClean="0">
                          <a:solidFill>
                            <a:schemeClr val="tx1"/>
                          </a:solidFill>
                          <a:effectLst/>
                          <a:latin typeface="Times New Roman" pitchFamily="18" charset="0"/>
                          <a:ea typeface="+mn-ea"/>
                          <a:cs typeface="Times New Roman" pitchFamily="18" charset="0"/>
                        </a:rPr>
                        <a:t>В каком году были посажены деревья «Пьяного леса»?</a:t>
                      </a:r>
                    </a:p>
                    <a:p>
                      <a:pPr algn="l" rtl="0" fontAlgn="t"/>
                      <a:r>
                        <a:rPr lang="ru-RU" sz="2200" b="0" i="1" kern="1200" baseline="0" dirty="0" smtClean="0">
                          <a:solidFill>
                            <a:schemeClr val="tx1"/>
                          </a:solidFill>
                          <a:effectLst/>
                          <a:latin typeface="Times New Roman" pitchFamily="18" charset="0"/>
                          <a:ea typeface="+mn-ea"/>
                          <a:cs typeface="Times New Roman" pitchFamily="18" charset="0"/>
                        </a:rPr>
                        <a:t>А) 1929</a:t>
                      </a:r>
                    </a:p>
                    <a:p>
                      <a:pPr algn="l" rtl="0" fontAlgn="t"/>
                      <a:r>
                        <a:rPr lang="ru-RU" sz="2200" b="0" i="1" kern="1200" baseline="0" dirty="0" smtClean="0">
                          <a:solidFill>
                            <a:schemeClr val="tx1"/>
                          </a:solidFill>
                          <a:effectLst/>
                          <a:latin typeface="Times New Roman" pitchFamily="18" charset="0"/>
                          <a:ea typeface="+mn-ea"/>
                          <a:cs typeface="Times New Roman" pitchFamily="18" charset="0"/>
                        </a:rPr>
                        <a:t>В)1939</a:t>
                      </a:r>
                    </a:p>
                    <a:p>
                      <a:pPr algn="l" rtl="0" fontAlgn="t"/>
                      <a:r>
                        <a:rPr lang="ru-RU" sz="2200" b="0" i="1" kern="1200" baseline="0" dirty="0" smtClean="0">
                          <a:solidFill>
                            <a:schemeClr val="tx1"/>
                          </a:solidFill>
                          <a:effectLst/>
                          <a:latin typeface="Times New Roman" pitchFamily="18" charset="0"/>
                          <a:ea typeface="+mn-ea"/>
                          <a:cs typeface="Times New Roman" pitchFamily="18" charset="0"/>
                        </a:rPr>
                        <a:t>С)1930</a:t>
                      </a:r>
                    </a:p>
                    <a:p>
                      <a:pPr algn="l" rtl="0" fontAlgn="t"/>
                      <a:r>
                        <a:rPr lang="en-US" sz="2200" b="0" i="1" kern="1200" baseline="0" dirty="0" smtClean="0">
                          <a:solidFill>
                            <a:schemeClr val="tx1"/>
                          </a:solidFill>
                          <a:effectLst/>
                          <a:latin typeface="Times New Roman" pitchFamily="18" charset="0"/>
                          <a:ea typeface="+mn-ea"/>
                          <a:cs typeface="Times New Roman" pitchFamily="18" charset="0"/>
                        </a:rPr>
                        <a:t>D) 1932</a:t>
                      </a:r>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r>
                        <a:rPr lang="ru-RU" sz="2200" b="0" i="1" u="sng" kern="1200" baseline="0" dirty="0" smtClean="0">
                          <a:solidFill>
                            <a:schemeClr val="tx1"/>
                          </a:solidFill>
                          <a:effectLst/>
                          <a:latin typeface="Times New Roman" pitchFamily="18" charset="0"/>
                          <a:ea typeface="+mn-ea"/>
                          <a:cs typeface="Times New Roman" pitchFamily="18" charset="0"/>
                        </a:rPr>
                        <a:t>Где происходили описанные события? </a:t>
                      </a:r>
                      <a:r>
                        <a:rPr lang="ru-RU" sz="2200" b="0" i="1" kern="1200" baseline="0" dirty="0" smtClean="0">
                          <a:solidFill>
                            <a:schemeClr val="tx1"/>
                          </a:solidFill>
                          <a:effectLst/>
                          <a:latin typeface="Times New Roman" pitchFamily="18" charset="0"/>
                          <a:ea typeface="+mn-ea"/>
                          <a:cs typeface="Times New Roman" pitchFamily="18" charset="0"/>
                        </a:rPr>
                        <a:t>(В Польше, около города </a:t>
                      </a:r>
                      <a:r>
                        <a:rPr lang="ru-RU" sz="2200" b="0" i="1" kern="1200" baseline="0" dirty="0" err="1" smtClean="0">
                          <a:solidFill>
                            <a:schemeClr val="tx1"/>
                          </a:solidFill>
                          <a:effectLst/>
                          <a:latin typeface="Times New Roman" pitchFamily="18" charset="0"/>
                          <a:ea typeface="+mn-ea"/>
                          <a:cs typeface="Times New Roman" pitchFamily="18" charset="0"/>
                        </a:rPr>
                        <a:t>Грыфино</a:t>
                      </a:r>
                      <a:r>
                        <a:rPr lang="ru-RU" sz="2200" b="0" i="1" kern="1200" baseline="0" dirty="0" smtClean="0">
                          <a:solidFill>
                            <a:schemeClr val="tx1"/>
                          </a:solidFill>
                          <a:effectLst/>
                          <a:latin typeface="Times New Roman" pitchFamily="18" charset="0"/>
                          <a:ea typeface="+mn-ea"/>
                          <a:cs typeface="Times New Roman" pitchFamily="18" charset="0"/>
                        </a:rPr>
                        <a:t>)</a:t>
                      </a: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r>
                        <a:rPr lang="ru-RU" sz="2200" b="0" i="1" u="sng" kern="1200" baseline="0" dirty="0" smtClean="0">
                          <a:solidFill>
                            <a:schemeClr val="tx1"/>
                          </a:solidFill>
                          <a:effectLst/>
                          <a:latin typeface="Times New Roman" pitchFamily="18" charset="0"/>
                          <a:ea typeface="+mn-ea"/>
                          <a:cs typeface="Times New Roman" pitchFamily="18" charset="0"/>
                        </a:rPr>
                        <a:t>Какие были предположения  по поводу кривых деревьев?</a:t>
                      </a:r>
                      <a:r>
                        <a:rPr lang="ru-RU" sz="2200" b="0" i="1" kern="1200" baseline="0" dirty="0" smtClean="0">
                          <a:solidFill>
                            <a:schemeClr val="tx1"/>
                          </a:solidFill>
                          <a:effectLst/>
                          <a:latin typeface="Times New Roman" pitchFamily="18" charset="0"/>
                          <a:ea typeface="+mn-ea"/>
                          <a:cs typeface="Times New Roman" pitchFamily="18" charset="0"/>
                        </a:rPr>
                        <a:t> </a:t>
                      </a:r>
                      <a:r>
                        <a:rPr lang="ru-RU" sz="2200" b="0" i="1" u="sng" kern="1200" baseline="0" dirty="0" smtClean="0">
                          <a:solidFill>
                            <a:schemeClr val="tx1"/>
                          </a:solidFill>
                          <a:effectLst/>
                          <a:latin typeface="Times New Roman" pitchFamily="18" charset="0"/>
                          <a:ea typeface="+mn-ea"/>
                          <a:cs typeface="Times New Roman" pitchFamily="18" charset="0"/>
                        </a:rPr>
                        <a:t>Перечислите. </a:t>
                      </a:r>
                    </a:p>
                    <a:p>
                      <a:pPr algn="l" rtl="0" fontAlgn="t"/>
                      <a:r>
                        <a:rPr lang="ru-RU" sz="2200" b="0" i="1" kern="1200" baseline="0" dirty="0" smtClean="0">
                          <a:solidFill>
                            <a:schemeClr val="tx1"/>
                          </a:solidFill>
                          <a:effectLst/>
                          <a:latin typeface="Times New Roman" pitchFamily="18" charset="0"/>
                          <a:ea typeface="+mn-ea"/>
                          <a:cs typeface="Times New Roman" pitchFamily="18" charset="0"/>
                        </a:rPr>
                        <a:t>(Ответ: сильные ветры; специально для мебели; задумка селекционера, чтобы не заблудиться)</a:t>
                      </a:r>
                    </a:p>
                    <a:p>
                      <a:pPr marL="0" marR="0" indent="0" algn="l" defTabSz="914400" rtl="0" eaLnBrk="1" fontAlgn="t" latinLnBrk="0" hangingPunct="1">
                        <a:lnSpc>
                          <a:spcPct val="100000"/>
                        </a:lnSpc>
                        <a:spcBef>
                          <a:spcPts val="0"/>
                        </a:spcBef>
                        <a:spcAft>
                          <a:spcPts val="0"/>
                        </a:spcAft>
                        <a:buClrTx/>
                        <a:buSzTx/>
                        <a:buFontTx/>
                        <a:buNone/>
                        <a:tabLst/>
                        <a:defRPr/>
                      </a:pPr>
                      <a:r>
                        <a:rPr lang="ru-RU" sz="2200" b="0" i="0" u="sng" kern="1200" dirty="0" smtClean="0">
                          <a:solidFill>
                            <a:schemeClr val="tx1"/>
                          </a:solidFill>
                          <a:effectLst/>
                          <a:latin typeface="Times New Roman" pitchFamily="18" charset="0"/>
                          <a:ea typeface="+mn-ea"/>
                          <a:cs typeface="Times New Roman" pitchFamily="18" charset="0"/>
                        </a:rPr>
                        <a:t>Критерии оценивания:</a:t>
                      </a:r>
                    </a:p>
                    <a:p>
                      <a:pPr marL="0" marR="0" indent="0" algn="l" defTabSz="914400" rtl="0" eaLnBrk="1" fontAlgn="t" latinLnBrk="0" hangingPunct="1">
                        <a:lnSpc>
                          <a:spcPct val="100000"/>
                        </a:lnSpc>
                        <a:spcBef>
                          <a:spcPts val="0"/>
                        </a:spcBef>
                        <a:spcAft>
                          <a:spcPts val="0"/>
                        </a:spcAft>
                        <a:buClrTx/>
                        <a:buSzTx/>
                        <a:buFontTx/>
                        <a:buNone/>
                        <a:tabLst/>
                        <a:defRPr/>
                      </a:pPr>
                      <a:r>
                        <a:rPr lang="ru-RU" sz="2200" b="0" i="0" kern="1200" baseline="0" dirty="0" smtClean="0">
                          <a:solidFill>
                            <a:schemeClr val="tx1"/>
                          </a:solidFill>
                          <a:effectLst/>
                          <a:latin typeface="Times New Roman" pitchFamily="18" charset="0"/>
                          <a:ea typeface="+mn-ea"/>
                          <a:cs typeface="Times New Roman" pitchFamily="18" charset="0"/>
                        </a:rPr>
                        <a:t>(Правильный ответ – 1 балл, неправильный – 0 баллов)</a:t>
                      </a: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dirty="0" smtClean="0">
                        <a:solidFill>
                          <a:schemeClr val="tx1"/>
                        </a:solidFill>
                        <a:effectLst/>
                        <a:latin typeface="Times New Roman" pitchFamily="18" charset="0"/>
                        <a:ea typeface="+mn-ea"/>
                        <a:cs typeface="Times New Roman" pitchFamily="18" charset="0"/>
                      </a:endParaRPr>
                    </a:p>
                    <a:p>
                      <a:pPr algn="l" rtl="0" fontAlgn="t"/>
                      <a:endParaRPr lang="ru-RU" sz="2200" b="0" i="1" dirty="0">
                        <a:effectLst/>
                        <a:latin typeface="Times New Roman" pitchFamily="18" charset="0"/>
                        <a:cs typeface="Times New Roman" pitchFamily="18" charset="0"/>
                      </a:endParaRPr>
                    </a:p>
                  </a:txBody>
                  <a:tcPr marL="61162" marR="61162" marT="61162" marB="61162">
                    <a:lnL>
                      <a:noFill/>
                    </a:lnL>
                    <a:lnR>
                      <a:noFill/>
                    </a:lnR>
                    <a:lnT>
                      <a:noFill/>
                    </a:lnT>
                    <a:lnB>
                      <a:noFill/>
                    </a:lnB>
                  </a:tcPr>
                </a:tc>
              </a:tr>
            </a:tbl>
          </a:graphicData>
        </a:graphic>
      </p:graphicFrame>
      <p:sp>
        <p:nvSpPr>
          <p:cNvPr id="6" name="Заголовок 1"/>
          <p:cNvSpPr txBox="1">
            <a:spLocks/>
          </p:cNvSpPr>
          <p:nvPr/>
        </p:nvSpPr>
        <p:spPr>
          <a:xfrm>
            <a:off x="0" y="0"/>
            <a:ext cx="9144000" cy="918011"/>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800" dirty="0" smtClean="0">
                <a:latin typeface="Times New Roman" pitchFamily="18" charset="0"/>
                <a:cs typeface="Times New Roman" pitchFamily="18" charset="0"/>
              </a:rPr>
              <a:t>Пример</a:t>
            </a:r>
          </a:p>
          <a:p>
            <a:pPr algn="ctr"/>
            <a:endParaRPr lang="ru-RU" sz="4800" dirty="0">
              <a:latin typeface="Times New Roman" pitchFamily="18" charset="0"/>
              <a:cs typeface="Times New Roman" pitchFamily="18" charset="0"/>
            </a:endParaRPr>
          </a:p>
        </p:txBody>
      </p:sp>
    </p:spTree>
    <p:extLst>
      <p:ext uri="{BB962C8B-B14F-4D97-AF65-F5344CB8AC3E}">
        <p14:creationId xmlns:p14="http://schemas.microsoft.com/office/powerpoint/2010/main" val="1511314950"/>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511585295"/>
              </p:ext>
            </p:extLst>
          </p:nvPr>
        </p:nvGraphicFramePr>
        <p:xfrm>
          <a:off x="45840" y="836712"/>
          <a:ext cx="9098160" cy="6789602"/>
        </p:xfrm>
        <a:graphic>
          <a:graphicData uri="http://schemas.openxmlformats.org/drawingml/2006/table">
            <a:tbl>
              <a:tblPr/>
              <a:tblGrid>
                <a:gridCol w="9098160"/>
              </a:tblGrid>
              <a:tr h="6789602">
                <a:tc>
                  <a:txBody>
                    <a:bodyPr/>
                    <a:lstStyle/>
                    <a:p>
                      <a:pPr algn="l" rtl="0" fontAlgn="t"/>
                      <a:endParaRPr lang="ru-RU" sz="2200" b="0" i="1" kern="1200" dirty="0" smtClean="0">
                        <a:solidFill>
                          <a:schemeClr val="tx1"/>
                        </a:solidFill>
                        <a:effectLst/>
                        <a:latin typeface="Times New Roman" pitchFamily="18" charset="0"/>
                        <a:ea typeface="+mn-ea"/>
                        <a:cs typeface="Times New Roman" pitchFamily="18" charset="0"/>
                      </a:endParaRPr>
                    </a:p>
                    <a:p>
                      <a:pPr algn="l" rtl="0" fontAlgn="t"/>
                      <a:r>
                        <a:rPr lang="ru-RU" sz="2200" b="0" i="1" kern="1200" dirty="0" smtClean="0">
                          <a:solidFill>
                            <a:schemeClr val="tx1"/>
                          </a:solidFill>
                          <a:effectLst/>
                          <a:latin typeface="Times New Roman" pitchFamily="18" charset="0"/>
                          <a:ea typeface="+mn-ea"/>
                          <a:cs typeface="Times New Roman" pitchFamily="18" charset="0"/>
                        </a:rPr>
                        <a:t>ЗАДАНИЕ</a:t>
                      </a:r>
                      <a:r>
                        <a:rPr lang="ru-RU" sz="2200" b="0" i="1" kern="1200" baseline="0" dirty="0" smtClean="0">
                          <a:solidFill>
                            <a:schemeClr val="tx1"/>
                          </a:solidFill>
                          <a:effectLst/>
                          <a:latin typeface="Times New Roman" pitchFamily="18" charset="0"/>
                          <a:ea typeface="+mn-ea"/>
                          <a:cs typeface="Times New Roman" pitchFamily="18" charset="0"/>
                        </a:rPr>
                        <a:t> 2 уровня:</a:t>
                      </a: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r>
                        <a:rPr lang="ru-RU" sz="2200" b="0" i="1" u="sng" kern="1200" baseline="0" dirty="0" smtClean="0">
                          <a:solidFill>
                            <a:schemeClr val="tx1"/>
                          </a:solidFill>
                          <a:effectLst/>
                          <a:latin typeface="Times New Roman" pitchFamily="18" charset="0"/>
                          <a:ea typeface="+mn-ea"/>
                          <a:cs typeface="Times New Roman" pitchFamily="18" charset="0"/>
                        </a:rPr>
                        <a:t>Почему, по Вашему мнению, в этом лесу не слышно пения птиц?</a:t>
                      </a: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r>
                        <a:rPr lang="ru-RU" sz="2200" b="0" i="0" u="sng" kern="1200" dirty="0" smtClean="0">
                          <a:solidFill>
                            <a:schemeClr val="tx1"/>
                          </a:solidFill>
                          <a:effectLst/>
                          <a:latin typeface="Times New Roman" pitchFamily="18" charset="0"/>
                          <a:ea typeface="+mn-ea"/>
                          <a:cs typeface="Times New Roman" pitchFamily="18" charset="0"/>
                        </a:rPr>
                        <a:t>Критерии оценивания:</a:t>
                      </a:r>
                    </a:p>
                    <a:p>
                      <a:r>
                        <a:rPr lang="ru-RU" sz="2200" b="0" i="0" kern="1200" dirty="0" smtClean="0">
                          <a:solidFill>
                            <a:schemeClr val="tx1"/>
                          </a:solidFill>
                          <a:effectLst/>
                          <a:latin typeface="Times New Roman" pitchFamily="18" charset="0"/>
                          <a:ea typeface="+mn-ea"/>
                          <a:cs typeface="Times New Roman" pitchFamily="18" charset="0"/>
                        </a:rPr>
                        <a:t>1 балл –</a:t>
                      </a:r>
                      <a:r>
                        <a:rPr lang="ru-RU" sz="2200" b="0" i="0" kern="1200" baseline="0" dirty="0" smtClean="0">
                          <a:solidFill>
                            <a:schemeClr val="tx1"/>
                          </a:solidFill>
                          <a:effectLst/>
                          <a:latin typeface="Times New Roman" pitchFamily="18" charset="0"/>
                          <a:ea typeface="+mn-ea"/>
                          <a:cs typeface="Times New Roman" pitchFamily="18" charset="0"/>
                        </a:rPr>
                        <a:t> ученик объясняет это с точки зрения физики или математики (распределение Гаусса)</a:t>
                      </a:r>
                      <a:r>
                        <a:rPr lang="ru-RU" sz="2200" b="0" i="0" kern="1200" dirty="0" smtClean="0">
                          <a:solidFill>
                            <a:schemeClr val="tx1"/>
                          </a:solidFill>
                          <a:effectLst/>
                          <a:latin typeface="Times New Roman" pitchFamily="18" charset="0"/>
                          <a:ea typeface="+mn-ea"/>
                          <a:cs typeface="Times New Roman" pitchFamily="18" charset="0"/>
                        </a:rPr>
                        <a:t>;</a:t>
                      </a:r>
                    </a:p>
                    <a:p>
                      <a:r>
                        <a:rPr lang="ru-RU" sz="2200" b="0" i="0" kern="1200" dirty="0" smtClean="0">
                          <a:solidFill>
                            <a:schemeClr val="tx1"/>
                          </a:solidFill>
                          <a:effectLst/>
                          <a:latin typeface="Times New Roman" pitchFamily="18" charset="0"/>
                          <a:ea typeface="+mn-ea"/>
                          <a:cs typeface="Times New Roman" pitchFamily="18" charset="0"/>
                        </a:rPr>
                        <a:t>0- остальные ответы</a:t>
                      </a:r>
                      <a:r>
                        <a:rPr lang="ru-RU" sz="2200" b="0" i="1" kern="1200" dirty="0" smtClean="0">
                          <a:solidFill>
                            <a:schemeClr val="tx1"/>
                          </a:solidFill>
                          <a:effectLst/>
                          <a:latin typeface="Times New Roman" pitchFamily="18" charset="0"/>
                          <a:ea typeface="+mn-ea"/>
                          <a:cs typeface="Times New Roman" pitchFamily="18" charset="0"/>
                        </a:rPr>
                        <a:t>.</a:t>
                      </a: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dirty="0" smtClean="0">
                        <a:solidFill>
                          <a:schemeClr val="tx1"/>
                        </a:solidFill>
                        <a:effectLst/>
                        <a:latin typeface="Times New Roman" pitchFamily="18" charset="0"/>
                        <a:ea typeface="+mn-ea"/>
                        <a:cs typeface="Times New Roman" pitchFamily="18" charset="0"/>
                      </a:endParaRPr>
                    </a:p>
                    <a:p>
                      <a:pPr algn="ctr" rtl="0" fontAlgn="t"/>
                      <a:endParaRPr lang="ru-RU" sz="2200" b="0" i="1" dirty="0">
                        <a:effectLst/>
                        <a:latin typeface="Times New Roman" pitchFamily="18" charset="0"/>
                        <a:cs typeface="Times New Roman" pitchFamily="18" charset="0"/>
                      </a:endParaRPr>
                    </a:p>
                  </a:txBody>
                  <a:tcPr marL="61162" marR="61162" marT="61162" marB="61162">
                    <a:lnL>
                      <a:noFill/>
                    </a:lnL>
                    <a:lnR>
                      <a:noFill/>
                    </a:lnR>
                    <a:lnT>
                      <a:noFill/>
                    </a:lnT>
                    <a:lnB>
                      <a:noFill/>
                    </a:lnB>
                  </a:tcPr>
                </a:tc>
              </a:tr>
            </a:tbl>
          </a:graphicData>
        </a:graphic>
      </p:graphicFrame>
      <p:sp>
        <p:nvSpPr>
          <p:cNvPr id="6" name="Заголовок 1"/>
          <p:cNvSpPr txBox="1">
            <a:spLocks/>
          </p:cNvSpPr>
          <p:nvPr/>
        </p:nvSpPr>
        <p:spPr>
          <a:xfrm>
            <a:off x="0" y="0"/>
            <a:ext cx="9144000" cy="918011"/>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800" dirty="0" smtClean="0">
                <a:latin typeface="Times New Roman" pitchFamily="18" charset="0"/>
                <a:cs typeface="Times New Roman" pitchFamily="18" charset="0"/>
              </a:rPr>
              <a:t>Пример</a:t>
            </a:r>
          </a:p>
          <a:p>
            <a:pPr algn="ctr"/>
            <a:endParaRPr lang="ru-RU" sz="4800" dirty="0">
              <a:latin typeface="Times New Roman" pitchFamily="18" charset="0"/>
              <a:cs typeface="Times New Roman" pitchFamily="18" charset="0"/>
            </a:endParaRPr>
          </a:p>
        </p:txBody>
      </p:sp>
    </p:spTree>
    <p:extLst>
      <p:ext uri="{BB962C8B-B14F-4D97-AF65-F5344CB8AC3E}">
        <p14:creationId xmlns:p14="http://schemas.microsoft.com/office/powerpoint/2010/main" val="83777886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933290329"/>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Заголовок 1"/>
          <p:cNvSpPr txBox="1">
            <a:spLocks/>
          </p:cNvSpPr>
          <p:nvPr/>
        </p:nvSpPr>
        <p:spPr>
          <a:xfrm>
            <a:off x="0" y="188640"/>
            <a:ext cx="9144000" cy="1440160"/>
          </a:xfrm>
          <a:prstGeom prst="rect">
            <a:avLst/>
          </a:prstGeom>
        </p:spPr>
        <p:txBody>
          <a:bodyPr>
            <a:norm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400" i="1" dirty="0" smtClean="0">
                <a:latin typeface="Times New Roman" pitchFamily="18" charset="0"/>
                <a:cs typeface="Times New Roman" pitchFamily="18" charset="0"/>
              </a:rPr>
              <a:t>Грамотность чтения:</a:t>
            </a:r>
            <a:endParaRPr lang="ru-RU" sz="4400" i="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2313" y="1192213"/>
            <a:ext cx="7699375" cy="395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1458201"/>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302401306"/>
              </p:ext>
            </p:extLst>
          </p:nvPr>
        </p:nvGraphicFramePr>
        <p:xfrm>
          <a:off x="-36512" y="764704"/>
          <a:ext cx="9180512" cy="7349290"/>
        </p:xfrm>
        <a:graphic>
          <a:graphicData uri="http://schemas.openxmlformats.org/drawingml/2006/table">
            <a:tbl>
              <a:tblPr/>
              <a:tblGrid>
                <a:gridCol w="9180512"/>
              </a:tblGrid>
              <a:tr h="7349290">
                <a:tc>
                  <a:txBody>
                    <a:bodyPr/>
                    <a:lstStyle/>
                    <a:p>
                      <a:pPr algn="l" rtl="0" fontAlgn="t"/>
                      <a:endParaRPr lang="ru-RU" sz="2200" b="0" i="1" kern="1200" dirty="0" smtClean="0">
                        <a:solidFill>
                          <a:schemeClr val="tx1"/>
                        </a:solidFill>
                        <a:effectLst/>
                        <a:latin typeface="Times New Roman" pitchFamily="18" charset="0"/>
                        <a:ea typeface="+mn-ea"/>
                        <a:cs typeface="Times New Roman" pitchFamily="18" charset="0"/>
                      </a:endParaRPr>
                    </a:p>
                    <a:p>
                      <a:pPr algn="l" rtl="0" fontAlgn="t"/>
                      <a:r>
                        <a:rPr lang="ru-RU" sz="2200" b="0" i="1" kern="1200" dirty="0" smtClean="0">
                          <a:solidFill>
                            <a:schemeClr val="tx1"/>
                          </a:solidFill>
                          <a:effectLst/>
                          <a:latin typeface="Times New Roman" pitchFamily="18" charset="0"/>
                          <a:ea typeface="+mn-ea"/>
                          <a:cs typeface="Times New Roman" pitchFamily="18" charset="0"/>
                        </a:rPr>
                        <a:t>ЗАДАНИЕ</a:t>
                      </a:r>
                      <a:r>
                        <a:rPr lang="ru-RU" sz="2200" b="0" i="1" kern="1200" baseline="0" dirty="0" smtClean="0">
                          <a:solidFill>
                            <a:schemeClr val="tx1"/>
                          </a:solidFill>
                          <a:effectLst/>
                          <a:latin typeface="Times New Roman" pitchFamily="18" charset="0"/>
                          <a:ea typeface="+mn-ea"/>
                          <a:cs typeface="Times New Roman" pitchFamily="18" charset="0"/>
                        </a:rPr>
                        <a:t> 3 уровня:</a:t>
                      </a: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r>
                        <a:rPr lang="ru-RU" sz="2200" b="0" i="1" u="sng" kern="1200" baseline="0" dirty="0" smtClean="0">
                          <a:solidFill>
                            <a:schemeClr val="tx1"/>
                          </a:solidFill>
                          <a:effectLst/>
                          <a:latin typeface="Times New Roman" pitchFamily="18" charset="0"/>
                          <a:ea typeface="+mn-ea"/>
                          <a:cs typeface="Times New Roman" pitchFamily="18" charset="0"/>
                        </a:rPr>
                        <a:t>Составьте туристический проспект, используя текст о загадочном лесе, с целью привлечения  в  Польшу туристов и развития польского туристического бизнеса.</a:t>
                      </a:r>
                      <a:endParaRPr lang="ru-RU" sz="2200" b="0" i="1" kern="1200" baseline="0" dirty="0" smtClean="0">
                        <a:solidFill>
                          <a:schemeClr val="tx1"/>
                        </a:solidFill>
                        <a:effectLst/>
                        <a:latin typeface="Times New Roman" pitchFamily="18" charset="0"/>
                        <a:ea typeface="+mn-ea"/>
                        <a:cs typeface="Times New Roman" pitchFamily="18" charset="0"/>
                      </a:endParaRPr>
                    </a:p>
                    <a:p>
                      <a:endParaRPr lang="ru-RU" sz="2200" b="0" i="0" u="sng" kern="1200" dirty="0" smtClean="0">
                        <a:solidFill>
                          <a:schemeClr val="tx1"/>
                        </a:solidFill>
                        <a:effectLst/>
                        <a:latin typeface="Times New Roman" pitchFamily="18" charset="0"/>
                        <a:ea typeface="+mn-ea"/>
                        <a:cs typeface="Times New Roman" pitchFamily="18" charset="0"/>
                      </a:endParaRPr>
                    </a:p>
                    <a:p>
                      <a:endParaRPr lang="ru-RU" sz="2200" b="0" i="0" u="sng" kern="1200" dirty="0" smtClean="0">
                        <a:solidFill>
                          <a:schemeClr val="tx1"/>
                        </a:solidFill>
                        <a:effectLst/>
                        <a:latin typeface="Times New Roman" pitchFamily="18" charset="0"/>
                        <a:ea typeface="+mn-ea"/>
                        <a:cs typeface="Times New Roman" pitchFamily="18" charset="0"/>
                      </a:endParaRPr>
                    </a:p>
                    <a:p>
                      <a:r>
                        <a:rPr lang="ru-RU" sz="2200" b="0" i="0" u="sng" kern="1200" dirty="0" smtClean="0">
                          <a:solidFill>
                            <a:schemeClr val="tx1"/>
                          </a:solidFill>
                          <a:effectLst/>
                          <a:latin typeface="Times New Roman" pitchFamily="18" charset="0"/>
                          <a:ea typeface="+mn-ea"/>
                          <a:cs typeface="Times New Roman" pitchFamily="18" charset="0"/>
                        </a:rPr>
                        <a:t>Критерии оценивания:</a:t>
                      </a:r>
                    </a:p>
                    <a:p>
                      <a:r>
                        <a:rPr lang="ru-RU" sz="2200" b="0" i="0" kern="1200" dirty="0" smtClean="0">
                          <a:solidFill>
                            <a:schemeClr val="tx1"/>
                          </a:solidFill>
                          <a:effectLst/>
                          <a:latin typeface="Times New Roman" pitchFamily="18" charset="0"/>
                          <a:ea typeface="+mn-ea"/>
                          <a:cs typeface="Times New Roman" pitchFamily="18" charset="0"/>
                        </a:rPr>
                        <a:t>2 балла – 7-8</a:t>
                      </a:r>
                      <a:r>
                        <a:rPr lang="ru-RU" sz="2200" b="0" i="0" kern="1200" baseline="0" dirty="0" smtClean="0">
                          <a:solidFill>
                            <a:schemeClr val="tx1"/>
                          </a:solidFill>
                          <a:effectLst/>
                          <a:latin typeface="Times New Roman" pitchFamily="18" charset="0"/>
                          <a:ea typeface="+mn-ea"/>
                          <a:cs typeface="Times New Roman" pitchFamily="18" charset="0"/>
                        </a:rPr>
                        <a:t> предложений, максимально включающих  в себя информацию из текста , использование  рекламного  языка.</a:t>
                      </a:r>
                      <a:endParaRPr lang="ru-RU" sz="2200" b="0" i="0" kern="1200" dirty="0" smtClean="0">
                        <a:solidFill>
                          <a:schemeClr val="tx1"/>
                        </a:solidFill>
                        <a:effectLst/>
                        <a:latin typeface="Times New Roman" pitchFamily="18" charset="0"/>
                        <a:ea typeface="+mn-ea"/>
                        <a:cs typeface="Times New Roman" pitchFamily="18" charset="0"/>
                      </a:endParaRPr>
                    </a:p>
                    <a:p>
                      <a:r>
                        <a:rPr lang="ru-RU" sz="2200" b="0" i="0" kern="1200" dirty="0" smtClean="0">
                          <a:solidFill>
                            <a:schemeClr val="tx1"/>
                          </a:solidFill>
                          <a:effectLst/>
                          <a:latin typeface="Times New Roman" pitchFamily="18" charset="0"/>
                          <a:ea typeface="+mn-ea"/>
                          <a:cs typeface="Times New Roman" pitchFamily="18" charset="0"/>
                        </a:rPr>
                        <a:t>1 балл – до 3 предложений, частичное использование</a:t>
                      </a:r>
                      <a:r>
                        <a:rPr lang="ru-RU" sz="2200" b="0" i="0" kern="1200" baseline="0" dirty="0" smtClean="0">
                          <a:solidFill>
                            <a:schemeClr val="tx1"/>
                          </a:solidFill>
                          <a:effectLst/>
                          <a:latin typeface="Times New Roman" pitchFamily="18" charset="0"/>
                          <a:ea typeface="+mn-ea"/>
                          <a:cs typeface="Times New Roman" pitchFamily="18" charset="0"/>
                        </a:rPr>
                        <a:t> рекламного языка</a:t>
                      </a:r>
                      <a:r>
                        <a:rPr lang="ru-RU" sz="2200" b="0" i="0" kern="1200" dirty="0" smtClean="0">
                          <a:solidFill>
                            <a:schemeClr val="tx1"/>
                          </a:solidFill>
                          <a:effectLst/>
                          <a:latin typeface="Times New Roman" pitchFamily="18" charset="0"/>
                          <a:ea typeface="+mn-ea"/>
                          <a:cs typeface="Times New Roman" pitchFamily="18" charset="0"/>
                        </a:rPr>
                        <a:t>;</a:t>
                      </a:r>
                    </a:p>
                    <a:p>
                      <a:r>
                        <a:rPr lang="ru-RU" sz="2200" b="0" i="0" kern="1200" dirty="0" smtClean="0">
                          <a:solidFill>
                            <a:schemeClr val="tx1"/>
                          </a:solidFill>
                          <a:effectLst/>
                          <a:latin typeface="Times New Roman" pitchFamily="18" charset="0"/>
                          <a:ea typeface="+mn-ea"/>
                          <a:cs typeface="Times New Roman" pitchFamily="18" charset="0"/>
                        </a:rPr>
                        <a:t>0 баллов – 1-2</a:t>
                      </a:r>
                      <a:r>
                        <a:rPr lang="ru-RU" sz="2200" b="0" i="0" kern="1200" baseline="0" dirty="0" smtClean="0">
                          <a:solidFill>
                            <a:schemeClr val="tx1"/>
                          </a:solidFill>
                          <a:effectLst/>
                          <a:latin typeface="Times New Roman" pitchFamily="18" charset="0"/>
                          <a:ea typeface="+mn-ea"/>
                          <a:cs typeface="Times New Roman" pitchFamily="18" charset="0"/>
                        </a:rPr>
                        <a:t> предложения, плохо связанных между собой, отсутствие рекламного языка.</a:t>
                      </a:r>
                      <a:endParaRPr lang="ru-RU" sz="2200" b="0" i="0" kern="120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baseline="0" dirty="0" smtClean="0">
                        <a:solidFill>
                          <a:schemeClr val="tx1"/>
                        </a:solidFill>
                        <a:effectLst/>
                        <a:latin typeface="Times New Roman" pitchFamily="18" charset="0"/>
                        <a:ea typeface="+mn-ea"/>
                        <a:cs typeface="Times New Roman" pitchFamily="18" charset="0"/>
                      </a:endParaRPr>
                    </a:p>
                    <a:p>
                      <a:pPr algn="l" rtl="0" fontAlgn="t"/>
                      <a:endParaRPr lang="ru-RU" sz="2200" b="0" i="1" kern="1200" dirty="0" smtClean="0">
                        <a:solidFill>
                          <a:schemeClr val="tx1"/>
                        </a:solidFill>
                        <a:effectLst/>
                        <a:latin typeface="Times New Roman" pitchFamily="18" charset="0"/>
                        <a:ea typeface="+mn-ea"/>
                        <a:cs typeface="Times New Roman" pitchFamily="18" charset="0"/>
                      </a:endParaRPr>
                    </a:p>
                    <a:p>
                      <a:pPr algn="ctr" rtl="0" fontAlgn="t"/>
                      <a:endParaRPr lang="ru-RU" sz="2200" b="0" i="1" dirty="0">
                        <a:effectLst/>
                        <a:latin typeface="Times New Roman" pitchFamily="18" charset="0"/>
                        <a:cs typeface="Times New Roman" pitchFamily="18" charset="0"/>
                      </a:endParaRPr>
                    </a:p>
                  </a:txBody>
                  <a:tcPr marL="61162" marR="61162" marT="61162" marB="61162">
                    <a:lnL>
                      <a:noFill/>
                    </a:lnL>
                    <a:lnR>
                      <a:noFill/>
                    </a:lnR>
                    <a:lnT>
                      <a:noFill/>
                    </a:lnT>
                    <a:lnB>
                      <a:noFill/>
                    </a:lnB>
                  </a:tcPr>
                </a:tc>
              </a:tr>
            </a:tbl>
          </a:graphicData>
        </a:graphic>
      </p:graphicFrame>
      <p:sp>
        <p:nvSpPr>
          <p:cNvPr id="8" name="Заголовок 1"/>
          <p:cNvSpPr txBox="1">
            <a:spLocks/>
          </p:cNvSpPr>
          <p:nvPr/>
        </p:nvSpPr>
        <p:spPr>
          <a:xfrm>
            <a:off x="0" y="0"/>
            <a:ext cx="9144000" cy="918011"/>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u-RU" sz="4800" dirty="0" smtClean="0">
                <a:latin typeface="Times New Roman" pitchFamily="18" charset="0"/>
                <a:cs typeface="Times New Roman" pitchFamily="18" charset="0"/>
              </a:rPr>
              <a:t>Пример</a:t>
            </a:r>
          </a:p>
          <a:p>
            <a:pPr algn="ctr"/>
            <a:endParaRPr lang="ru-RU" sz="4800" dirty="0">
              <a:latin typeface="Times New Roman" pitchFamily="18" charset="0"/>
              <a:cs typeface="Times New Roman" pitchFamily="18" charset="0"/>
            </a:endParaRPr>
          </a:p>
        </p:txBody>
      </p:sp>
    </p:spTree>
    <p:extLst>
      <p:ext uri="{BB962C8B-B14F-4D97-AF65-F5344CB8AC3E}">
        <p14:creationId xmlns:p14="http://schemas.microsoft.com/office/powerpoint/2010/main" val="1058160776"/>
      </p:ext>
    </p:extLst>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4800" dirty="0" smtClean="0">
                <a:latin typeface="Times New Roman" pitchFamily="18" charset="0"/>
                <a:cs typeface="Times New Roman" pitchFamily="18" charset="0"/>
              </a:rPr>
              <a:t>Обсудите и дайте ответ</a:t>
            </a:r>
            <a:endParaRPr lang="ru-RU" sz="4800" dirty="0">
              <a:latin typeface="Times New Roman" pitchFamily="18" charset="0"/>
              <a:cs typeface="Times New Roman" pitchFamily="18" charset="0"/>
            </a:endParaRPr>
          </a:p>
        </p:txBody>
      </p:sp>
      <p:sp>
        <p:nvSpPr>
          <p:cNvPr id="2" name="Объект 1"/>
          <p:cNvSpPr>
            <a:spLocks noGrp="1"/>
          </p:cNvSpPr>
          <p:nvPr>
            <p:ph idx="1"/>
          </p:nvPr>
        </p:nvSpPr>
        <p:spPr/>
        <p:txBody>
          <a:bodyPr>
            <a:normAutofit lnSpcReduction="10000"/>
          </a:bodyPr>
          <a:lstStyle/>
          <a:p>
            <a:r>
              <a:rPr lang="ru-RU" sz="3200" dirty="0" smtClean="0">
                <a:latin typeface="Times New Roman" pitchFamily="18" charset="0"/>
                <a:cs typeface="Times New Roman" pitchFamily="18" charset="0"/>
              </a:rPr>
              <a:t>Видите ли Вы использование таких заданий на своих уроках?</a:t>
            </a:r>
          </a:p>
          <a:p>
            <a:r>
              <a:rPr lang="ru-RU" sz="3200" dirty="0" smtClean="0">
                <a:latin typeface="Times New Roman" pitchFamily="18" charset="0"/>
                <a:cs typeface="Times New Roman" pitchFamily="18" charset="0"/>
              </a:rPr>
              <a:t>Полезно ли выполнение таких заданий на уроке?</a:t>
            </a:r>
          </a:p>
          <a:p>
            <a:r>
              <a:rPr lang="ru-RU" sz="3200" dirty="0" smtClean="0">
                <a:latin typeface="Times New Roman" pitchFamily="18" charset="0"/>
                <a:cs typeface="Times New Roman" pitchFamily="18" charset="0"/>
              </a:rPr>
              <a:t>Развивают ли они функциональную грамотность?</a:t>
            </a:r>
          </a:p>
          <a:p>
            <a:r>
              <a:rPr lang="ru-RU" sz="3200" dirty="0">
                <a:latin typeface="Times New Roman" pitchFamily="18" charset="0"/>
                <a:cs typeface="Times New Roman" pitchFamily="18" charset="0"/>
              </a:rPr>
              <a:t> </a:t>
            </a:r>
            <a:r>
              <a:rPr lang="ru-RU" sz="3200" dirty="0" smtClean="0">
                <a:latin typeface="Times New Roman" pitchFamily="18" charset="0"/>
                <a:cs typeface="Times New Roman" pitchFamily="18" charset="0"/>
              </a:rPr>
              <a:t>Заинтересовала ли </a:t>
            </a:r>
            <a:r>
              <a:rPr lang="ru-RU" sz="3200" dirty="0">
                <a:latin typeface="Times New Roman" pitchFamily="18" charset="0"/>
                <a:cs typeface="Times New Roman" pitchFamily="18" charset="0"/>
              </a:rPr>
              <a:t>В</a:t>
            </a:r>
            <a:r>
              <a:rPr lang="ru-RU" sz="3200" dirty="0" smtClean="0">
                <a:latin typeface="Times New Roman" pitchFamily="18" charset="0"/>
                <a:cs typeface="Times New Roman" pitchFamily="18" charset="0"/>
              </a:rPr>
              <a:t>ас эта тема?</a:t>
            </a:r>
            <a:endParaRPr lang="ru-RU" sz="3200" dirty="0">
              <a:latin typeface="Times New Roman" pitchFamily="18" charset="0"/>
              <a:cs typeface="Times New Roman" pitchFamily="18" charset="0"/>
            </a:endParaRPr>
          </a:p>
        </p:txBody>
      </p:sp>
    </p:spTree>
    <p:extLst>
      <p:ext uri="{BB962C8B-B14F-4D97-AF65-F5344CB8AC3E}">
        <p14:creationId xmlns:p14="http://schemas.microsoft.com/office/powerpoint/2010/main" val="2523505193"/>
      </p:ext>
    </p:extLst>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548680"/>
            <a:ext cx="8229600" cy="1143000"/>
          </a:xfrm>
        </p:spPr>
        <p:txBody>
          <a:bodyPr>
            <a:noAutofit/>
          </a:bodyPr>
          <a:lstStyle/>
          <a:p>
            <a:pPr algn="ctr"/>
            <a:r>
              <a:rPr lang="ru-RU" sz="4800" i="1" dirty="0" smtClean="0">
                <a:latin typeface="Times New Roman" panose="02020603050405020304" pitchFamily="18" charset="0"/>
                <a:cs typeface="Times New Roman" panose="02020603050405020304" pitchFamily="18" charset="0"/>
              </a:rPr>
              <a:t>Спасибо за работу и участие в нашем семинаре!</a:t>
            </a:r>
            <a:endParaRPr lang="ru-RU" sz="4800" i="1" dirty="0">
              <a:latin typeface="Times New Roman" panose="02020603050405020304" pitchFamily="18" charset="0"/>
              <a:cs typeface="Times New Roman" panose="02020603050405020304" pitchFamily="18" charset="0"/>
            </a:endParaRPr>
          </a:p>
        </p:txBody>
      </p:sp>
      <p:pic>
        <p:nvPicPr>
          <p:cNvPr id="1026" name="Picture 2" descr="C:\Users\user\Pictures\hihihi_open_123dfg334dfg3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3124" y="2060848"/>
            <a:ext cx="4700556"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64292"/>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Группа 21"/>
          <p:cNvGrpSpPr/>
          <p:nvPr/>
        </p:nvGrpSpPr>
        <p:grpSpPr>
          <a:xfrm>
            <a:off x="467544" y="1412776"/>
            <a:ext cx="8208912" cy="4000407"/>
            <a:chOff x="467544" y="1412776"/>
            <a:chExt cx="8208912" cy="4000407"/>
          </a:xfrm>
        </p:grpSpPr>
        <p:sp>
          <p:nvSpPr>
            <p:cNvPr id="9" name="Полилиния 8"/>
            <p:cNvSpPr/>
            <p:nvPr/>
          </p:nvSpPr>
          <p:spPr>
            <a:xfrm>
              <a:off x="467544" y="2356434"/>
              <a:ext cx="7128792" cy="622062"/>
            </a:xfrm>
            <a:custGeom>
              <a:avLst/>
              <a:gdLst>
                <a:gd name="connsiteX0" fmla="*/ 0 w 5952046"/>
                <a:gd name="connsiteY0" fmla="*/ 62206 h 622062"/>
                <a:gd name="connsiteX1" fmla="*/ 62206 w 5952046"/>
                <a:gd name="connsiteY1" fmla="*/ 0 h 622062"/>
                <a:gd name="connsiteX2" fmla="*/ 5889840 w 5952046"/>
                <a:gd name="connsiteY2" fmla="*/ 0 h 622062"/>
                <a:gd name="connsiteX3" fmla="*/ 5952046 w 5952046"/>
                <a:gd name="connsiteY3" fmla="*/ 62206 h 622062"/>
                <a:gd name="connsiteX4" fmla="*/ 5952046 w 5952046"/>
                <a:gd name="connsiteY4" fmla="*/ 559856 h 622062"/>
                <a:gd name="connsiteX5" fmla="*/ 5889840 w 5952046"/>
                <a:gd name="connsiteY5" fmla="*/ 622062 h 622062"/>
                <a:gd name="connsiteX6" fmla="*/ 62206 w 5952046"/>
                <a:gd name="connsiteY6" fmla="*/ 622062 h 622062"/>
                <a:gd name="connsiteX7" fmla="*/ 0 w 5952046"/>
                <a:gd name="connsiteY7" fmla="*/ 559856 h 622062"/>
                <a:gd name="connsiteX8" fmla="*/ 0 w 5952046"/>
                <a:gd name="connsiteY8" fmla="*/ 62206 h 62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52046" h="622062">
                  <a:moveTo>
                    <a:pt x="0" y="62206"/>
                  </a:moveTo>
                  <a:cubicBezTo>
                    <a:pt x="0" y="27851"/>
                    <a:pt x="27851" y="0"/>
                    <a:pt x="62206" y="0"/>
                  </a:cubicBezTo>
                  <a:lnTo>
                    <a:pt x="5889840" y="0"/>
                  </a:lnTo>
                  <a:cubicBezTo>
                    <a:pt x="5924195" y="0"/>
                    <a:pt x="5952046" y="27851"/>
                    <a:pt x="5952046" y="62206"/>
                  </a:cubicBezTo>
                  <a:lnTo>
                    <a:pt x="5952046" y="559856"/>
                  </a:lnTo>
                  <a:cubicBezTo>
                    <a:pt x="5952046" y="594211"/>
                    <a:pt x="5924195" y="622062"/>
                    <a:pt x="5889840" y="622062"/>
                  </a:cubicBezTo>
                  <a:lnTo>
                    <a:pt x="62206" y="622062"/>
                  </a:lnTo>
                  <a:cubicBezTo>
                    <a:pt x="27851" y="622062"/>
                    <a:pt x="0" y="594211"/>
                    <a:pt x="0" y="559856"/>
                  </a:cubicBezTo>
                  <a:lnTo>
                    <a:pt x="0" y="62206"/>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42985" tIns="34730" rIns="42985" bIns="34730" numCol="1" spcCol="1270" anchor="ctr" anchorCtr="0">
              <a:noAutofit/>
            </a:bodyPr>
            <a:lstStyle/>
            <a:p>
              <a:pPr lvl="0" algn="just" defTabSz="577850">
                <a:lnSpc>
                  <a:spcPct val="90000"/>
                </a:lnSpc>
                <a:spcBef>
                  <a:spcPct val="0"/>
                </a:spcBef>
                <a:spcAft>
                  <a:spcPct val="35000"/>
                </a:spcAft>
              </a:pPr>
              <a:r>
                <a:rPr lang="ru-RU" sz="1600" kern="1200" dirty="0" smtClean="0">
                  <a:latin typeface="Times New Roman" pitchFamily="18" charset="0"/>
                  <a:cs typeface="Times New Roman" pitchFamily="18" charset="0"/>
                </a:rPr>
                <a:t>Характеристика человека, который прошел определенный этап образования и получил определенный уровень грамотности</a:t>
              </a:r>
              <a:endParaRPr lang="ru-RU" sz="1600" i="1" kern="1200" dirty="0">
                <a:latin typeface="Times New Roman" pitchFamily="18" charset="0"/>
                <a:cs typeface="Times New Roman" pitchFamily="18" charset="0"/>
              </a:endParaRPr>
            </a:p>
          </p:txBody>
        </p:sp>
        <p:sp>
          <p:nvSpPr>
            <p:cNvPr id="11" name="Полилиния 10"/>
            <p:cNvSpPr/>
            <p:nvPr/>
          </p:nvSpPr>
          <p:spPr>
            <a:xfrm>
              <a:off x="467544" y="3922155"/>
              <a:ext cx="7128792" cy="622062"/>
            </a:xfrm>
            <a:custGeom>
              <a:avLst/>
              <a:gdLst>
                <a:gd name="connsiteX0" fmla="*/ 0 w 5952046"/>
                <a:gd name="connsiteY0" fmla="*/ 62206 h 622062"/>
                <a:gd name="connsiteX1" fmla="*/ 62206 w 5952046"/>
                <a:gd name="connsiteY1" fmla="*/ 0 h 622062"/>
                <a:gd name="connsiteX2" fmla="*/ 5889840 w 5952046"/>
                <a:gd name="connsiteY2" fmla="*/ 0 h 622062"/>
                <a:gd name="connsiteX3" fmla="*/ 5952046 w 5952046"/>
                <a:gd name="connsiteY3" fmla="*/ 62206 h 622062"/>
                <a:gd name="connsiteX4" fmla="*/ 5952046 w 5952046"/>
                <a:gd name="connsiteY4" fmla="*/ 559856 h 622062"/>
                <a:gd name="connsiteX5" fmla="*/ 5889840 w 5952046"/>
                <a:gd name="connsiteY5" fmla="*/ 622062 h 622062"/>
                <a:gd name="connsiteX6" fmla="*/ 62206 w 5952046"/>
                <a:gd name="connsiteY6" fmla="*/ 622062 h 622062"/>
                <a:gd name="connsiteX7" fmla="*/ 0 w 5952046"/>
                <a:gd name="connsiteY7" fmla="*/ 559856 h 622062"/>
                <a:gd name="connsiteX8" fmla="*/ 0 w 5952046"/>
                <a:gd name="connsiteY8" fmla="*/ 62206 h 62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52046" h="622062">
                  <a:moveTo>
                    <a:pt x="0" y="62206"/>
                  </a:moveTo>
                  <a:cubicBezTo>
                    <a:pt x="0" y="27851"/>
                    <a:pt x="27851" y="0"/>
                    <a:pt x="62206" y="0"/>
                  </a:cubicBezTo>
                  <a:lnTo>
                    <a:pt x="5889840" y="0"/>
                  </a:lnTo>
                  <a:cubicBezTo>
                    <a:pt x="5924195" y="0"/>
                    <a:pt x="5952046" y="27851"/>
                    <a:pt x="5952046" y="62206"/>
                  </a:cubicBezTo>
                  <a:lnTo>
                    <a:pt x="5952046" y="559856"/>
                  </a:lnTo>
                  <a:cubicBezTo>
                    <a:pt x="5952046" y="594211"/>
                    <a:pt x="5924195" y="622062"/>
                    <a:pt x="5889840" y="622062"/>
                  </a:cubicBezTo>
                  <a:lnTo>
                    <a:pt x="62206" y="622062"/>
                  </a:lnTo>
                  <a:cubicBezTo>
                    <a:pt x="27851" y="622062"/>
                    <a:pt x="0" y="594211"/>
                    <a:pt x="0" y="559856"/>
                  </a:cubicBezTo>
                  <a:lnTo>
                    <a:pt x="0" y="62206"/>
                  </a:lnTo>
                  <a:close/>
                </a:path>
              </a:pathLst>
            </a:custGeom>
          </p:spPr>
          <p:style>
            <a:lnRef idx="2">
              <a:schemeClr val="accent5">
                <a:hueOff val="-2483469"/>
                <a:satOff val="9953"/>
                <a:lumOff val="2157"/>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985" tIns="34730" rIns="42985" bIns="34730" numCol="1" spcCol="1270" anchor="ctr" anchorCtr="0">
              <a:noAutofit/>
            </a:bodyPr>
            <a:lstStyle/>
            <a:p>
              <a:pPr lvl="0" algn="just" defTabSz="577850">
                <a:lnSpc>
                  <a:spcPct val="90000"/>
                </a:lnSpc>
                <a:spcBef>
                  <a:spcPct val="0"/>
                </a:spcBef>
                <a:spcAft>
                  <a:spcPct val="35000"/>
                </a:spcAft>
              </a:pPr>
              <a:r>
                <a:rPr lang="ru-RU" sz="1600" kern="1200" dirty="0" smtClean="0">
                  <a:latin typeface="Times New Roman" pitchFamily="18" charset="0"/>
                  <a:cs typeface="Times New Roman" pitchFamily="18" charset="0"/>
                </a:rPr>
                <a:t>Показатель готовности личности к социальной адаптации, связывающий образование с человеческой деятельностью</a:t>
              </a:r>
              <a:endParaRPr lang="ru-RU" sz="1600" b="0" i="1" kern="1200" dirty="0">
                <a:latin typeface="Times New Roman" pitchFamily="18" charset="0"/>
                <a:cs typeface="Times New Roman" pitchFamily="18" charset="0"/>
              </a:endParaRPr>
            </a:p>
          </p:txBody>
        </p:sp>
        <p:sp>
          <p:nvSpPr>
            <p:cNvPr id="13" name="Полилиния 12"/>
            <p:cNvSpPr/>
            <p:nvPr/>
          </p:nvSpPr>
          <p:spPr>
            <a:xfrm>
              <a:off x="467544" y="4725144"/>
              <a:ext cx="7128792" cy="622062"/>
            </a:xfrm>
            <a:custGeom>
              <a:avLst/>
              <a:gdLst>
                <a:gd name="connsiteX0" fmla="*/ 0 w 5974629"/>
                <a:gd name="connsiteY0" fmla="*/ 62206 h 622062"/>
                <a:gd name="connsiteX1" fmla="*/ 62206 w 5974629"/>
                <a:gd name="connsiteY1" fmla="*/ 0 h 622062"/>
                <a:gd name="connsiteX2" fmla="*/ 5912423 w 5974629"/>
                <a:gd name="connsiteY2" fmla="*/ 0 h 622062"/>
                <a:gd name="connsiteX3" fmla="*/ 5974629 w 5974629"/>
                <a:gd name="connsiteY3" fmla="*/ 62206 h 622062"/>
                <a:gd name="connsiteX4" fmla="*/ 5974629 w 5974629"/>
                <a:gd name="connsiteY4" fmla="*/ 559856 h 622062"/>
                <a:gd name="connsiteX5" fmla="*/ 5912423 w 5974629"/>
                <a:gd name="connsiteY5" fmla="*/ 622062 h 622062"/>
                <a:gd name="connsiteX6" fmla="*/ 62206 w 5974629"/>
                <a:gd name="connsiteY6" fmla="*/ 622062 h 622062"/>
                <a:gd name="connsiteX7" fmla="*/ 0 w 5974629"/>
                <a:gd name="connsiteY7" fmla="*/ 559856 h 622062"/>
                <a:gd name="connsiteX8" fmla="*/ 0 w 5974629"/>
                <a:gd name="connsiteY8" fmla="*/ 62206 h 62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4629" h="622062">
                  <a:moveTo>
                    <a:pt x="0" y="62206"/>
                  </a:moveTo>
                  <a:cubicBezTo>
                    <a:pt x="0" y="27851"/>
                    <a:pt x="27851" y="0"/>
                    <a:pt x="62206" y="0"/>
                  </a:cubicBezTo>
                  <a:lnTo>
                    <a:pt x="5912423" y="0"/>
                  </a:lnTo>
                  <a:cubicBezTo>
                    <a:pt x="5946778" y="0"/>
                    <a:pt x="5974629" y="27851"/>
                    <a:pt x="5974629" y="62206"/>
                  </a:cubicBezTo>
                  <a:lnTo>
                    <a:pt x="5974629" y="559856"/>
                  </a:lnTo>
                  <a:cubicBezTo>
                    <a:pt x="5974629" y="594211"/>
                    <a:pt x="5946778" y="622062"/>
                    <a:pt x="5912423" y="622062"/>
                  </a:cubicBezTo>
                  <a:lnTo>
                    <a:pt x="62206" y="622062"/>
                  </a:lnTo>
                  <a:cubicBezTo>
                    <a:pt x="27851" y="622062"/>
                    <a:pt x="0" y="594211"/>
                    <a:pt x="0" y="559856"/>
                  </a:cubicBezTo>
                  <a:lnTo>
                    <a:pt x="0" y="62206"/>
                  </a:lnTo>
                  <a:close/>
                </a:path>
              </a:pathLst>
            </a:custGeom>
          </p:spPr>
          <p:style>
            <a:lnRef idx="2">
              <a:schemeClr val="accent5">
                <a:hueOff val="-4966938"/>
                <a:satOff val="19906"/>
                <a:lumOff val="4314"/>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985" tIns="34730" rIns="42985" bIns="34730" numCol="1" spcCol="1270" anchor="ctr" anchorCtr="0">
              <a:noAutofit/>
            </a:bodyPr>
            <a:lstStyle/>
            <a:p>
              <a:pPr lvl="0" algn="just" defTabSz="577850">
                <a:lnSpc>
                  <a:spcPct val="90000"/>
                </a:lnSpc>
                <a:spcBef>
                  <a:spcPct val="0"/>
                </a:spcBef>
                <a:spcAft>
                  <a:spcPct val="35000"/>
                </a:spcAft>
              </a:pPr>
              <a:r>
                <a:rPr lang="ru-RU" sz="1600" kern="1200" dirty="0" smtClean="0">
                  <a:latin typeface="Times New Roman" pitchFamily="18" charset="0"/>
                  <a:cs typeface="Times New Roman" pitchFamily="18" charset="0"/>
                </a:rPr>
                <a:t>Вход в мир образования и образованности</a:t>
              </a:r>
              <a:endParaRPr lang="ru-RU" sz="1600" b="0" i="1" kern="1200" dirty="0">
                <a:latin typeface="Times New Roman" pitchFamily="18" charset="0"/>
                <a:cs typeface="Times New Roman" pitchFamily="18" charset="0"/>
              </a:endParaRPr>
            </a:p>
          </p:txBody>
        </p:sp>
        <p:sp>
          <p:nvSpPr>
            <p:cNvPr id="15" name="Полилиния 14"/>
            <p:cNvSpPr/>
            <p:nvPr/>
          </p:nvSpPr>
          <p:spPr>
            <a:xfrm>
              <a:off x="467544" y="1556792"/>
              <a:ext cx="7128792" cy="622062"/>
            </a:xfrm>
            <a:custGeom>
              <a:avLst/>
              <a:gdLst>
                <a:gd name="connsiteX0" fmla="*/ 0 w 6030615"/>
                <a:gd name="connsiteY0" fmla="*/ 62206 h 622062"/>
                <a:gd name="connsiteX1" fmla="*/ 62206 w 6030615"/>
                <a:gd name="connsiteY1" fmla="*/ 0 h 622062"/>
                <a:gd name="connsiteX2" fmla="*/ 5968409 w 6030615"/>
                <a:gd name="connsiteY2" fmla="*/ 0 h 622062"/>
                <a:gd name="connsiteX3" fmla="*/ 6030615 w 6030615"/>
                <a:gd name="connsiteY3" fmla="*/ 62206 h 622062"/>
                <a:gd name="connsiteX4" fmla="*/ 6030615 w 6030615"/>
                <a:gd name="connsiteY4" fmla="*/ 559856 h 622062"/>
                <a:gd name="connsiteX5" fmla="*/ 5968409 w 6030615"/>
                <a:gd name="connsiteY5" fmla="*/ 622062 h 622062"/>
                <a:gd name="connsiteX6" fmla="*/ 62206 w 6030615"/>
                <a:gd name="connsiteY6" fmla="*/ 622062 h 622062"/>
                <a:gd name="connsiteX7" fmla="*/ 0 w 6030615"/>
                <a:gd name="connsiteY7" fmla="*/ 559856 h 622062"/>
                <a:gd name="connsiteX8" fmla="*/ 0 w 6030615"/>
                <a:gd name="connsiteY8" fmla="*/ 62206 h 62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0615" h="622062">
                  <a:moveTo>
                    <a:pt x="0" y="62206"/>
                  </a:moveTo>
                  <a:cubicBezTo>
                    <a:pt x="0" y="27851"/>
                    <a:pt x="27851" y="0"/>
                    <a:pt x="62206" y="0"/>
                  </a:cubicBezTo>
                  <a:lnTo>
                    <a:pt x="5968409" y="0"/>
                  </a:lnTo>
                  <a:cubicBezTo>
                    <a:pt x="6002764" y="0"/>
                    <a:pt x="6030615" y="27851"/>
                    <a:pt x="6030615" y="62206"/>
                  </a:cubicBezTo>
                  <a:lnTo>
                    <a:pt x="6030615" y="559856"/>
                  </a:lnTo>
                  <a:cubicBezTo>
                    <a:pt x="6030615" y="594211"/>
                    <a:pt x="6002764" y="622062"/>
                    <a:pt x="5968409" y="622062"/>
                  </a:cubicBezTo>
                  <a:lnTo>
                    <a:pt x="62206" y="622062"/>
                  </a:lnTo>
                  <a:cubicBezTo>
                    <a:pt x="27851" y="622062"/>
                    <a:pt x="0" y="594211"/>
                    <a:pt x="0" y="559856"/>
                  </a:cubicBezTo>
                  <a:lnTo>
                    <a:pt x="0" y="62206"/>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42985" tIns="34730" rIns="42985" bIns="34730" numCol="1" spcCol="1270" anchor="ctr" anchorCtr="0">
              <a:noAutofit/>
            </a:bodyPr>
            <a:lstStyle/>
            <a:p>
              <a:pPr lvl="0" algn="just" defTabSz="577850">
                <a:lnSpc>
                  <a:spcPct val="90000"/>
                </a:lnSpc>
                <a:spcBef>
                  <a:spcPct val="0"/>
                </a:spcBef>
                <a:spcAft>
                  <a:spcPct val="35000"/>
                </a:spcAft>
              </a:pPr>
              <a:r>
                <a:rPr lang="ru-RU" sz="1600" kern="1200" dirty="0" smtClean="0">
                  <a:latin typeface="Times New Roman" pitchFamily="18" charset="0"/>
                  <a:cs typeface="Times New Roman" pitchFamily="18" charset="0"/>
                </a:rPr>
                <a:t>Человек, неспособный к восприятию несложного текста, имеющего отношение к повседневной жизни, является функционально неграмотным</a:t>
              </a:r>
              <a:endParaRPr lang="ru-RU" sz="1600" b="0" i="1" kern="1200" dirty="0">
                <a:latin typeface="Times New Roman" pitchFamily="18" charset="0"/>
                <a:cs typeface="Times New Roman" pitchFamily="18" charset="0"/>
              </a:endParaRPr>
            </a:p>
          </p:txBody>
        </p:sp>
        <p:grpSp>
          <p:nvGrpSpPr>
            <p:cNvPr id="21" name="Группа 20"/>
            <p:cNvGrpSpPr/>
            <p:nvPr/>
          </p:nvGrpSpPr>
          <p:grpSpPr>
            <a:xfrm flipH="1">
              <a:off x="8532440" y="1412776"/>
              <a:ext cx="144016" cy="4000407"/>
              <a:chOff x="683568" y="1828105"/>
              <a:chExt cx="1053592" cy="3579695"/>
            </a:xfrm>
            <a:noFill/>
          </p:grpSpPr>
          <p:sp>
            <p:nvSpPr>
              <p:cNvPr id="8" name="Полилиния 7"/>
              <p:cNvSpPr/>
              <p:nvPr/>
            </p:nvSpPr>
            <p:spPr>
              <a:xfrm>
                <a:off x="683568" y="1828105"/>
                <a:ext cx="1053592" cy="469381"/>
              </a:xfrm>
              <a:custGeom>
                <a:avLst/>
                <a:gdLst/>
                <a:ahLst/>
                <a:cxnLst/>
                <a:rect l="0" t="0" r="0" b="0"/>
                <a:pathLst>
                  <a:path>
                    <a:moveTo>
                      <a:pt x="0" y="0"/>
                    </a:moveTo>
                    <a:lnTo>
                      <a:pt x="0" y="469381"/>
                    </a:lnTo>
                    <a:lnTo>
                      <a:pt x="1053592" y="469381"/>
                    </a:lnTo>
                  </a:path>
                </a:pathLst>
              </a:custGeom>
              <a:grpFill/>
              <a:ln w="41275">
                <a:solidFill>
                  <a:srgbClr val="0070C0"/>
                </a:solidFill>
              </a:ln>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sp>
          <p:sp>
            <p:nvSpPr>
              <p:cNvPr id="10" name="Полилиния 9"/>
              <p:cNvSpPr/>
              <p:nvPr/>
            </p:nvSpPr>
            <p:spPr>
              <a:xfrm>
                <a:off x="683568" y="1828105"/>
                <a:ext cx="1053592" cy="1246959"/>
              </a:xfrm>
              <a:custGeom>
                <a:avLst/>
                <a:gdLst/>
                <a:ahLst/>
                <a:cxnLst/>
                <a:rect l="0" t="0" r="0" b="0"/>
                <a:pathLst>
                  <a:path>
                    <a:moveTo>
                      <a:pt x="0" y="0"/>
                    </a:moveTo>
                    <a:lnTo>
                      <a:pt x="0" y="1246959"/>
                    </a:lnTo>
                    <a:lnTo>
                      <a:pt x="1053592" y="1246959"/>
                    </a:lnTo>
                  </a:path>
                </a:pathLst>
              </a:custGeom>
              <a:grpFill/>
              <a:ln w="41275">
                <a:solidFill>
                  <a:srgbClr val="0070C0"/>
                </a:solidFill>
              </a:ln>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sp>
          <p:sp>
            <p:nvSpPr>
              <p:cNvPr id="12" name="Полилиния 11"/>
              <p:cNvSpPr/>
              <p:nvPr/>
            </p:nvSpPr>
            <p:spPr>
              <a:xfrm>
                <a:off x="683568" y="1828105"/>
                <a:ext cx="1053592" cy="2024538"/>
              </a:xfrm>
              <a:custGeom>
                <a:avLst/>
                <a:gdLst/>
                <a:ahLst/>
                <a:cxnLst/>
                <a:rect l="0" t="0" r="0" b="0"/>
                <a:pathLst>
                  <a:path>
                    <a:moveTo>
                      <a:pt x="0" y="0"/>
                    </a:moveTo>
                    <a:lnTo>
                      <a:pt x="0" y="2024538"/>
                    </a:lnTo>
                    <a:lnTo>
                      <a:pt x="1053592" y="2024538"/>
                    </a:lnTo>
                  </a:path>
                </a:pathLst>
              </a:custGeom>
              <a:grpFill/>
              <a:ln w="41275">
                <a:solidFill>
                  <a:srgbClr val="0070C0"/>
                </a:solidFill>
              </a:ln>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sp>
          <p:sp>
            <p:nvSpPr>
              <p:cNvPr id="14" name="Полилиния 13"/>
              <p:cNvSpPr/>
              <p:nvPr/>
            </p:nvSpPr>
            <p:spPr>
              <a:xfrm>
                <a:off x="683568" y="1828105"/>
                <a:ext cx="1053592" cy="2802116"/>
              </a:xfrm>
              <a:custGeom>
                <a:avLst/>
                <a:gdLst/>
                <a:ahLst/>
                <a:cxnLst/>
                <a:rect l="0" t="0" r="0" b="0"/>
                <a:pathLst>
                  <a:path>
                    <a:moveTo>
                      <a:pt x="0" y="0"/>
                    </a:moveTo>
                    <a:lnTo>
                      <a:pt x="0" y="2802116"/>
                    </a:lnTo>
                    <a:lnTo>
                      <a:pt x="1053592" y="2802116"/>
                    </a:lnTo>
                  </a:path>
                </a:pathLst>
              </a:custGeom>
              <a:grpFill/>
              <a:ln w="41275">
                <a:solidFill>
                  <a:srgbClr val="0070C0"/>
                </a:solidFill>
              </a:ln>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sp>
          <p:sp>
            <p:nvSpPr>
              <p:cNvPr id="16" name="Полилиния 15"/>
              <p:cNvSpPr/>
              <p:nvPr/>
            </p:nvSpPr>
            <p:spPr>
              <a:xfrm>
                <a:off x="683568" y="1828105"/>
                <a:ext cx="1053592" cy="3579695"/>
              </a:xfrm>
              <a:custGeom>
                <a:avLst/>
                <a:gdLst/>
                <a:ahLst/>
                <a:cxnLst/>
                <a:rect l="0" t="0" r="0" b="0"/>
                <a:pathLst>
                  <a:path>
                    <a:moveTo>
                      <a:pt x="0" y="0"/>
                    </a:moveTo>
                    <a:lnTo>
                      <a:pt x="0" y="3579695"/>
                    </a:lnTo>
                    <a:lnTo>
                      <a:pt x="1053592" y="3579695"/>
                    </a:lnTo>
                  </a:path>
                </a:pathLst>
              </a:custGeom>
              <a:grpFill/>
              <a:ln w="41275">
                <a:solidFill>
                  <a:srgbClr val="0070C0"/>
                </a:solidFill>
              </a:ln>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sp>
        </p:grpSp>
        <p:sp>
          <p:nvSpPr>
            <p:cNvPr id="17" name="Полилиния 16"/>
            <p:cNvSpPr/>
            <p:nvPr/>
          </p:nvSpPr>
          <p:spPr>
            <a:xfrm>
              <a:off x="486619" y="3166978"/>
              <a:ext cx="7128792" cy="622062"/>
            </a:xfrm>
            <a:custGeom>
              <a:avLst/>
              <a:gdLst>
                <a:gd name="connsiteX0" fmla="*/ 0 w 5973704"/>
                <a:gd name="connsiteY0" fmla="*/ 62206 h 622062"/>
                <a:gd name="connsiteX1" fmla="*/ 62206 w 5973704"/>
                <a:gd name="connsiteY1" fmla="*/ 0 h 622062"/>
                <a:gd name="connsiteX2" fmla="*/ 5911498 w 5973704"/>
                <a:gd name="connsiteY2" fmla="*/ 0 h 622062"/>
                <a:gd name="connsiteX3" fmla="*/ 5973704 w 5973704"/>
                <a:gd name="connsiteY3" fmla="*/ 62206 h 622062"/>
                <a:gd name="connsiteX4" fmla="*/ 5973704 w 5973704"/>
                <a:gd name="connsiteY4" fmla="*/ 559856 h 622062"/>
                <a:gd name="connsiteX5" fmla="*/ 5911498 w 5973704"/>
                <a:gd name="connsiteY5" fmla="*/ 622062 h 622062"/>
                <a:gd name="connsiteX6" fmla="*/ 62206 w 5973704"/>
                <a:gd name="connsiteY6" fmla="*/ 622062 h 622062"/>
                <a:gd name="connsiteX7" fmla="*/ 0 w 5973704"/>
                <a:gd name="connsiteY7" fmla="*/ 559856 h 622062"/>
                <a:gd name="connsiteX8" fmla="*/ 0 w 5973704"/>
                <a:gd name="connsiteY8" fmla="*/ 62206 h 62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3704" h="622062">
                  <a:moveTo>
                    <a:pt x="0" y="62206"/>
                  </a:moveTo>
                  <a:cubicBezTo>
                    <a:pt x="0" y="27851"/>
                    <a:pt x="27851" y="0"/>
                    <a:pt x="62206" y="0"/>
                  </a:cubicBezTo>
                  <a:lnTo>
                    <a:pt x="5911498" y="0"/>
                  </a:lnTo>
                  <a:cubicBezTo>
                    <a:pt x="5945853" y="0"/>
                    <a:pt x="5973704" y="27851"/>
                    <a:pt x="5973704" y="62206"/>
                  </a:cubicBezTo>
                  <a:lnTo>
                    <a:pt x="5973704" y="559856"/>
                  </a:lnTo>
                  <a:cubicBezTo>
                    <a:pt x="5973704" y="594211"/>
                    <a:pt x="5945853" y="622062"/>
                    <a:pt x="5911498" y="622062"/>
                  </a:cubicBezTo>
                  <a:lnTo>
                    <a:pt x="62206" y="622062"/>
                  </a:lnTo>
                  <a:cubicBezTo>
                    <a:pt x="27851" y="622062"/>
                    <a:pt x="0" y="594211"/>
                    <a:pt x="0" y="559856"/>
                  </a:cubicBezTo>
                  <a:lnTo>
                    <a:pt x="0" y="62206"/>
                  </a:lnTo>
                  <a:close/>
                </a:path>
              </a:pathLst>
            </a:custGeom>
          </p:spPr>
          <p:style>
            <a:lnRef idx="2">
              <a:schemeClr val="dk1"/>
            </a:lnRef>
            <a:fillRef idx="1">
              <a:schemeClr val="lt1"/>
            </a:fillRef>
            <a:effectRef idx="0">
              <a:schemeClr val="dk1"/>
            </a:effectRef>
            <a:fontRef idx="minor">
              <a:schemeClr val="dk1"/>
            </a:fontRef>
          </p:style>
          <p:txBody>
            <a:bodyPr spcFirstLastPara="0" vert="horz" wrap="square" lIns="42985" tIns="34730" rIns="42985" bIns="34730" numCol="1" spcCol="1270" anchor="ctr" anchorCtr="0">
              <a:noAutofit/>
            </a:bodyPr>
            <a:lstStyle/>
            <a:p>
              <a:pPr lvl="0" algn="just" defTabSz="577850">
                <a:lnSpc>
                  <a:spcPct val="90000"/>
                </a:lnSpc>
                <a:spcBef>
                  <a:spcPct val="0"/>
                </a:spcBef>
                <a:spcAft>
                  <a:spcPct val="35000"/>
                </a:spcAft>
              </a:pPr>
              <a:r>
                <a:rPr lang="ru-RU" sz="1600" kern="1200" dirty="0" smtClean="0">
                  <a:latin typeface="Times New Roman" pitchFamily="18" charset="0"/>
                  <a:cs typeface="Times New Roman" pitchFamily="18" charset="0"/>
                </a:rPr>
                <a:t>Способность человека свободно использовать навыки техники чтения для извлечения информации из реального текста</a:t>
              </a:r>
              <a:endParaRPr lang="ru-RU" sz="1600" i="1" kern="1200" dirty="0">
                <a:latin typeface="Times New Roman" pitchFamily="18" charset="0"/>
                <a:cs typeface="Times New Roman" pitchFamily="18" charset="0"/>
              </a:endParaRPr>
            </a:p>
          </p:txBody>
        </p:sp>
      </p:grpSp>
      <p:sp>
        <p:nvSpPr>
          <p:cNvPr id="20" name="Заголовок 1"/>
          <p:cNvSpPr txBox="1">
            <a:spLocks/>
          </p:cNvSpPr>
          <p:nvPr/>
        </p:nvSpPr>
        <p:spPr>
          <a:xfrm>
            <a:off x="0" y="116632"/>
            <a:ext cx="9144000" cy="1440160"/>
          </a:xfrm>
          <a:prstGeom prst="rect">
            <a:avLst/>
          </a:prstGeom>
        </p:spPr>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lvl="0" algn="ctr" defTabSz="1333500">
              <a:lnSpc>
                <a:spcPct val="90000"/>
              </a:lnSpc>
              <a:spcAft>
                <a:spcPct val="35000"/>
              </a:spcAft>
            </a:pPr>
            <a:r>
              <a:rPr lang="ru-RU" sz="4400" dirty="0">
                <a:latin typeface="Times New Roman" pitchFamily="18" charset="0"/>
                <a:cs typeface="Times New Roman" pitchFamily="18" charset="0"/>
              </a:rPr>
              <a:t>Что такое функциональная грамотность?</a:t>
            </a:r>
          </a:p>
        </p:txBody>
      </p:sp>
    </p:spTree>
    <p:extLst>
      <p:ext uri="{BB962C8B-B14F-4D97-AF65-F5344CB8AC3E}">
        <p14:creationId xmlns:p14="http://schemas.microsoft.com/office/powerpoint/2010/main" val="4174205636"/>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0" y="0"/>
            <a:ext cx="9144000" cy="6126163"/>
          </a:xfrm>
        </p:spPr>
        <p:txBody>
          <a:bodyPr>
            <a:noAutofit/>
          </a:bodyPr>
          <a:lstStyle/>
          <a:p>
            <a:pPr marL="0" indent="0">
              <a:lnSpc>
                <a:spcPct val="115000"/>
              </a:lnSpc>
              <a:spcAft>
                <a:spcPts val="0"/>
              </a:spcAft>
              <a:buNone/>
            </a:pPr>
            <a:r>
              <a:rPr lang="ru-RU" sz="3000" dirty="0">
                <a:latin typeface="Times New Roman" pitchFamily="18" charset="0"/>
                <a:ea typeface="Times New Roman"/>
                <a:cs typeface="Times New Roman" pitchFamily="18" charset="0"/>
              </a:rPr>
              <a:t> </a:t>
            </a:r>
            <a:r>
              <a:rPr lang="ru-RU" sz="3000" dirty="0" smtClean="0">
                <a:latin typeface="Times New Roman" pitchFamily="18" charset="0"/>
                <a:ea typeface="Times New Roman"/>
                <a:cs typeface="Times New Roman" pitchFamily="18" charset="0"/>
              </a:rPr>
              <a:t>   </a:t>
            </a:r>
            <a:r>
              <a:rPr lang="ru-RU" sz="3000" dirty="0" smtClean="0">
                <a:effectLst/>
                <a:latin typeface="Times New Roman" pitchFamily="18" charset="0"/>
                <a:ea typeface="Times New Roman"/>
                <a:cs typeface="Times New Roman" pitchFamily="18" charset="0"/>
              </a:rPr>
              <a:t>Под грамотностью чтения понимается способность учащихся к осмыслению письменных текстов и их рефлексии, а также использования их содержания для достижения собственных целей, развития знаний и возможностей для активного участия в жизни общества. Оценивается не техника чтения и буквальное понимание текста, а понимание и рефлексия на текст, использование прочитанного для осуществления жизненных целей.</a:t>
            </a:r>
          </a:p>
          <a:p>
            <a:endParaRPr lang="ru-RU" altLang="ru-RU" sz="3000" dirty="0">
              <a:latin typeface="Times New Roman" pitchFamily="18" charset="0"/>
              <a:cs typeface="Times New Roman" pitchFamily="18" charset="0"/>
            </a:endParaRPr>
          </a:p>
        </p:txBody>
      </p:sp>
    </p:spTree>
    <p:extLst>
      <p:ext uri="{BB962C8B-B14F-4D97-AF65-F5344CB8AC3E}">
        <p14:creationId xmlns:p14="http://schemas.microsoft.com/office/powerpoint/2010/main" val="2536631088"/>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007291"/>
          </a:xfrm>
        </p:spPr>
        <p:txBody>
          <a:bodyPr>
            <a:noAutofit/>
          </a:bodyPr>
          <a:lstStyle/>
          <a:p>
            <a:pPr marL="109728" indent="0" algn="ctr">
              <a:buNone/>
            </a:pPr>
            <a:endParaRPr lang="ru-RU" sz="3600" dirty="0" smtClean="0">
              <a:latin typeface="Times New Roman" pitchFamily="18" charset="0"/>
              <a:cs typeface="Times New Roman" pitchFamily="18" charset="0"/>
            </a:endParaRPr>
          </a:p>
          <a:p>
            <a:pPr marL="109728" indent="0" algn="ctr">
              <a:buNone/>
            </a:pPr>
            <a:endParaRPr lang="ru-RU" sz="3600" dirty="0">
              <a:latin typeface="Times New Roman" pitchFamily="18" charset="0"/>
              <a:cs typeface="Times New Roman" pitchFamily="18" charset="0"/>
            </a:endParaRPr>
          </a:p>
          <a:p>
            <a:pPr marL="109728" indent="0" algn="ctr">
              <a:buNone/>
            </a:pPr>
            <a:r>
              <a:rPr lang="ru-RU" sz="3600" dirty="0" smtClean="0">
                <a:latin typeface="Times New Roman" pitchFamily="18" charset="0"/>
                <a:cs typeface="Times New Roman" pitchFamily="18" charset="0"/>
              </a:rPr>
              <a:t>PISA </a:t>
            </a:r>
            <a:r>
              <a:rPr lang="ru-RU" sz="3600" dirty="0">
                <a:latin typeface="Times New Roman" pitchFamily="18" charset="0"/>
                <a:cs typeface="Times New Roman" pitchFamily="18" charset="0"/>
              </a:rPr>
              <a:t>оценивает читательскую грамотность на переходе </a:t>
            </a:r>
            <a:r>
              <a:rPr lang="ru-RU" sz="3600" dirty="0" smtClean="0">
                <a:latin typeface="Times New Roman" pitchFamily="18" charset="0"/>
                <a:cs typeface="Times New Roman" pitchFamily="18" charset="0"/>
              </a:rPr>
              <a:t>из </a:t>
            </a:r>
            <a:r>
              <a:rPr lang="ru-RU" sz="3600" dirty="0">
                <a:latin typeface="Times New Roman" pitchFamily="18" charset="0"/>
                <a:cs typeface="Times New Roman" pitchFamily="18" charset="0"/>
              </a:rPr>
              <a:t>основной школы в среднюю, в профессиональную или в самостоятельную жизнь, то есть на этапе перехода от использования чтения как средства обучения к использованию чтения как средства для реальной жизни. </a:t>
            </a:r>
          </a:p>
        </p:txBody>
      </p:sp>
    </p:spTree>
    <p:extLst>
      <p:ext uri="{BB962C8B-B14F-4D97-AF65-F5344CB8AC3E}">
        <p14:creationId xmlns:p14="http://schemas.microsoft.com/office/powerpoint/2010/main" val="2494871531"/>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16632"/>
            <a:ext cx="8712968" cy="6552728"/>
          </a:xfrm>
        </p:spPr>
        <p:txBody>
          <a:bodyPr>
            <a:noAutofit/>
          </a:bodyPr>
          <a:lstStyle/>
          <a:p>
            <a:pPr marL="109728" indent="0">
              <a:buNone/>
            </a:pPr>
            <a:r>
              <a:rPr lang="ru-RU" sz="2100" dirty="0" smtClean="0">
                <a:latin typeface="Times New Roman" pitchFamily="18" charset="0"/>
                <a:cs typeface="Times New Roman" pitchFamily="18" charset="0"/>
              </a:rPr>
              <a:t> Функциональная грамотность учащихся является </a:t>
            </a:r>
            <a:r>
              <a:rPr lang="ru-RU" sz="2100" dirty="0">
                <a:latin typeface="Times New Roman" pitchFamily="18" charset="0"/>
                <a:cs typeface="Times New Roman" pitchFamily="18" charset="0"/>
              </a:rPr>
              <a:t>мировым  показателем качества обучения и адаптации школьников к жизни.  С этой целью </a:t>
            </a:r>
            <a:r>
              <a:rPr lang="ru-RU" sz="2100" dirty="0" smtClean="0">
                <a:latin typeface="Times New Roman" pitchFamily="18" charset="0"/>
                <a:cs typeface="Times New Roman" pitchFamily="18" charset="0"/>
              </a:rPr>
              <a:t>проводятся  международные исследования  </a:t>
            </a:r>
            <a:r>
              <a:rPr lang="en-US" sz="2100" dirty="0">
                <a:latin typeface="Times New Roman" pitchFamily="18" charset="0"/>
                <a:cs typeface="Times New Roman" pitchFamily="18" charset="0"/>
              </a:rPr>
              <a:t>PISA</a:t>
            </a:r>
            <a:r>
              <a:rPr lang="ru-RU" sz="2100" dirty="0">
                <a:latin typeface="Times New Roman" pitchFamily="18" charset="0"/>
                <a:cs typeface="Times New Roman" pitchFamily="18" charset="0"/>
              </a:rPr>
              <a:t>, </a:t>
            </a:r>
            <a:r>
              <a:rPr lang="ru-RU" sz="2100" dirty="0" smtClean="0">
                <a:latin typeface="Times New Roman" pitchFamily="18" charset="0"/>
                <a:cs typeface="Times New Roman" pitchFamily="18" charset="0"/>
              </a:rPr>
              <a:t>которые осуществляются </a:t>
            </a:r>
            <a:r>
              <a:rPr lang="ru-RU" sz="2100" dirty="0">
                <a:latin typeface="Times New Roman" pitchFamily="18" charset="0"/>
                <a:cs typeface="Times New Roman" pitchFamily="18" charset="0"/>
              </a:rPr>
              <a:t>Организацией Экономического Сотрудничества и Развития (ОЭСР).   Основной целью исследования </a:t>
            </a:r>
            <a:r>
              <a:rPr lang="en-US" sz="2100" dirty="0">
                <a:latin typeface="Times New Roman" pitchFamily="18" charset="0"/>
                <a:cs typeface="Times New Roman" pitchFamily="18" charset="0"/>
              </a:rPr>
              <a:t>PISA</a:t>
            </a:r>
            <a:r>
              <a:rPr lang="ru-RU" sz="2100" dirty="0">
                <a:latin typeface="Times New Roman" pitchFamily="18" charset="0"/>
                <a:cs typeface="Times New Roman" pitchFamily="18" charset="0"/>
              </a:rPr>
              <a:t> является оценка образовательных достижений учащихся 15-летнего возраста. Ключевой вопрос исследования – «Обладают ли учащиеся 15-летнего возраста, получившие общее обязательное образование, знаниями и умениями, необходимыми им для полноценного функционирования в обществе?». Исследование направлено не на определение уровня освоения школьных программ, а на способность учащихся применять полученные в школе знания и умения в жизненных ситуациях. Исследование проводится трехлетними циклами. В каждом цикле основное внимание (две трети времени тестирования) уделяется одному из трех направлений: грамотности чтения, математической грамотности и естественнонаучной грамотности. </a:t>
            </a:r>
          </a:p>
          <a:p>
            <a:endParaRPr lang="ru-RU" sz="2100" dirty="0">
              <a:latin typeface="Times New Roman" pitchFamily="18" charset="0"/>
              <a:cs typeface="Times New Roman" pitchFamily="18" charset="0"/>
            </a:endParaRPr>
          </a:p>
        </p:txBody>
      </p:sp>
    </p:spTree>
    <p:extLst>
      <p:ext uri="{BB962C8B-B14F-4D97-AF65-F5344CB8AC3E}">
        <p14:creationId xmlns:p14="http://schemas.microsoft.com/office/powerpoint/2010/main" val="944615132"/>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487</TotalTime>
  <Words>1737</Words>
  <Application>Microsoft Office PowerPoint</Application>
  <PresentationFormat>Экран (4:3)</PresentationFormat>
  <Paragraphs>327</Paragraphs>
  <Slides>52</Slides>
  <Notes>3</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52</vt:i4>
      </vt:variant>
    </vt:vector>
  </HeadingPairs>
  <TitlesOfParts>
    <vt:vector size="58" baseType="lpstr">
      <vt:lpstr>Arial</vt:lpstr>
      <vt:lpstr>Calibri</vt:lpstr>
      <vt:lpstr>Century Gothic</vt:lpstr>
      <vt:lpstr>Times New Roman</vt:lpstr>
      <vt:lpstr>Wingdings 3</vt:lpstr>
      <vt:lpstr>Легкий дым</vt:lpstr>
      <vt:lpstr>Развитие функциональной грамотности учащихся на уроках</vt:lpstr>
      <vt:lpstr>Цели:</vt:lpstr>
      <vt:lpstr>Задание: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ТЕКСТ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Задание для групповой работы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Обсудите и дайте ответ</vt:lpstr>
      <vt:lpstr>Спасибо за работу и участие в нашем семинаре!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Задание:</dc:title>
  <dc:creator>User</dc:creator>
  <cp:lastModifiedBy>1</cp:lastModifiedBy>
  <cp:revision>53</cp:revision>
  <dcterms:created xsi:type="dcterms:W3CDTF">2015-10-22T06:53:20Z</dcterms:created>
  <dcterms:modified xsi:type="dcterms:W3CDTF">2022-10-28T18:53:06Z</dcterms:modified>
</cp:coreProperties>
</file>