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6"/>
  </p:notesMasterIdLst>
  <p:sldIdLst>
    <p:sldId id="256" r:id="rId2"/>
    <p:sldId id="271" r:id="rId3"/>
    <p:sldId id="257" r:id="rId4"/>
    <p:sldId id="274" r:id="rId5"/>
    <p:sldId id="275" r:id="rId6"/>
    <p:sldId id="276" r:id="rId7"/>
    <p:sldId id="279" r:id="rId8"/>
    <p:sldId id="286" r:id="rId9"/>
    <p:sldId id="287" r:id="rId10"/>
    <p:sldId id="288" r:id="rId11"/>
    <p:sldId id="289" r:id="rId12"/>
    <p:sldId id="290" r:id="rId13"/>
    <p:sldId id="321" r:id="rId14"/>
    <p:sldId id="322" r:id="rId15"/>
    <p:sldId id="32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272" r:id="rId24"/>
    <p:sldId id="273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99"/>
    <a:srgbClr val="FF33CC"/>
    <a:srgbClr val="FF4747"/>
    <a:srgbClr val="CC3399"/>
    <a:srgbClr val="D60093"/>
    <a:srgbClr val="FF505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27" autoAdjust="0"/>
    <p:restoredTop sz="94628" autoAdjust="0"/>
  </p:normalViewPr>
  <p:slideViewPr>
    <p:cSldViewPr>
      <p:cViewPr varScale="1">
        <p:scale>
          <a:sx n="62" d="100"/>
          <a:sy n="62" d="100"/>
        </p:scale>
        <p:origin x="15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C8423585-5B5A-4065-B164-5B31ED19FE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33AD837-0883-4850-AC90-62B6F843F9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DDE5AF2B-75CC-433E-91E2-3AE148717BB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86C74B37-CA29-4F2E-A450-BF772C135C3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9CB026C7-BB7F-4441-9737-012C21275C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6C1779AE-E2F8-4865-98E4-2BED443685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600B5E-C1DC-4DD5-BFB4-1EF9824913E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841B801A-D536-4A9A-88C5-C9C9727658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0A58F68-46B3-4032-A9BA-599283E550AD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B3DD7099-AF4A-4463-8501-9C1D6BC1D3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6E72A975-47EE-4D20-A066-FC55F6AD2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5C838E70-B499-4591-9BAD-029E313459BA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10">
            <a:extLst>
              <a:ext uri="{FF2B5EF4-FFF2-40B4-BE49-F238E27FC236}">
                <a16:creationId xmlns:a16="http://schemas.microsoft.com/office/drawing/2014/main" id="{550E4B78-3CA0-43DF-B2F9-224F45CFE300}"/>
              </a:ext>
            </a:extLst>
          </p:cNvPr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>
            <a:extLst>
              <a:ext uri="{FF2B5EF4-FFF2-40B4-BE49-F238E27FC236}">
                <a16:creationId xmlns:a16="http://schemas.microsoft.com/office/drawing/2014/main" id="{6BA1C7A2-82ED-4AB2-B533-994C58296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985ACDC-63C0-4116-88A3-18A3EBE82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>
            <a:extLst>
              <a:ext uri="{FF2B5EF4-FFF2-40B4-BE49-F238E27FC236}">
                <a16:creationId xmlns:a16="http://schemas.microsoft.com/office/drawing/2014/main" id="{8D27E0E4-46ED-4011-BC98-4C2D44D06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D322F-69FC-4ECE-A57F-8435937483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625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225ADB75-D65B-4B31-913D-10797E75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D1850C20-4550-4D3A-8939-F3FC9B65B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F9F6FE97-38EC-4007-A481-E591D13AD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52F1E-8177-403D-82B3-A3330AC671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162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0DD90239-C337-4DF4-BFBF-3AEC097B8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F8D4610A-97C7-4228-8E52-358AE2B3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AA7E8255-974C-4436-9102-546F56300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F9C40-B0E7-487B-9421-6FE3D74ABB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854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>
            <a:extLst>
              <a:ext uri="{FF2B5EF4-FFF2-40B4-BE49-F238E27FC236}">
                <a16:creationId xmlns:a16="http://schemas.microsoft.com/office/drawing/2014/main" id="{97456811-D31A-428A-A9D6-6685B9E8D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>
            <a:extLst>
              <a:ext uri="{FF2B5EF4-FFF2-40B4-BE49-F238E27FC236}">
                <a16:creationId xmlns:a16="http://schemas.microsoft.com/office/drawing/2014/main" id="{3779935C-0A3A-40F2-B4AD-0A1638CBC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B4F24C71-7500-405C-8725-E922F3C3A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DC98B-5BB9-40F7-9222-F85F65C6F4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942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9">
            <a:extLst>
              <a:ext uri="{FF2B5EF4-FFF2-40B4-BE49-F238E27FC236}">
                <a16:creationId xmlns:a16="http://schemas.microsoft.com/office/drawing/2014/main" id="{E8039393-F033-40F3-A137-36A8EB3EB2D0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id="{BB3C5451-A405-403B-8BC2-A8AD58C64F87}"/>
              </a:ext>
            </a:extLst>
          </p:cNvPr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>
            <a:extLst>
              <a:ext uri="{FF2B5EF4-FFF2-40B4-BE49-F238E27FC236}">
                <a16:creationId xmlns:a16="http://schemas.microsoft.com/office/drawing/2014/main" id="{9AF588B1-D40F-4E4A-9C48-F5E8DB02F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7C73DCCB-B075-4598-8E4E-04F171CD1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14A1CA85-6919-4304-A7A6-6659C4DF9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CDD02-3CF1-4506-9937-295F5158FF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44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>
            <a:extLst>
              <a:ext uri="{FF2B5EF4-FFF2-40B4-BE49-F238E27FC236}">
                <a16:creationId xmlns:a16="http://schemas.microsoft.com/office/drawing/2014/main" id="{CB0B8365-F6BD-41AB-9C89-2E06BF19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>
            <a:extLst>
              <a:ext uri="{FF2B5EF4-FFF2-40B4-BE49-F238E27FC236}">
                <a16:creationId xmlns:a16="http://schemas.microsoft.com/office/drawing/2014/main" id="{559EDAE1-2E0D-4B26-9AC4-7FC8BF05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E1E6C636-AEA5-4D69-BB0D-77F1FE40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AAC06-E594-483E-9277-3F765D515F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354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>
            <a:extLst>
              <a:ext uri="{FF2B5EF4-FFF2-40B4-BE49-F238E27FC236}">
                <a16:creationId xmlns:a16="http://schemas.microsoft.com/office/drawing/2014/main" id="{E3A37456-A1B9-4ABA-A7DF-DCA5BDACC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7">
            <a:extLst>
              <a:ext uri="{FF2B5EF4-FFF2-40B4-BE49-F238E27FC236}">
                <a16:creationId xmlns:a16="http://schemas.microsoft.com/office/drawing/2014/main" id="{5490481D-D264-4811-8BE4-536BA2AF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>
            <a:extLst>
              <a:ext uri="{FF2B5EF4-FFF2-40B4-BE49-F238E27FC236}">
                <a16:creationId xmlns:a16="http://schemas.microsoft.com/office/drawing/2014/main" id="{5B0D839D-BB42-4C9D-AFEE-B7F7653D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45F04-30EB-4B4F-ADB1-310165DAF8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1293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>
            <a:extLst>
              <a:ext uri="{FF2B5EF4-FFF2-40B4-BE49-F238E27FC236}">
                <a16:creationId xmlns:a16="http://schemas.microsoft.com/office/drawing/2014/main" id="{523A4832-4251-4670-940F-EFF3A969B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7">
            <a:extLst>
              <a:ext uri="{FF2B5EF4-FFF2-40B4-BE49-F238E27FC236}">
                <a16:creationId xmlns:a16="http://schemas.microsoft.com/office/drawing/2014/main" id="{31DEAE0A-6743-44FE-9AEB-F6A90C0C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F4A41A-53C5-4F9A-8A1F-0931CE3DD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F6C1D-B746-4580-98A4-F100A7CC4F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8124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9">
            <a:extLst>
              <a:ext uri="{FF2B5EF4-FFF2-40B4-BE49-F238E27FC236}">
                <a16:creationId xmlns:a16="http://schemas.microsoft.com/office/drawing/2014/main" id="{59FD0543-73C8-43B2-B251-37CAC5CDFBE7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Дата 1">
            <a:extLst>
              <a:ext uri="{FF2B5EF4-FFF2-40B4-BE49-F238E27FC236}">
                <a16:creationId xmlns:a16="http://schemas.microsoft.com/office/drawing/2014/main" id="{E266B44E-ED27-4A73-A046-5EE0601B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>
            <a:extLst>
              <a:ext uri="{FF2B5EF4-FFF2-40B4-BE49-F238E27FC236}">
                <a16:creationId xmlns:a16="http://schemas.microsoft.com/office/drawing/2014/main" id="{4E390315-65B5-40BE-87CF-5EEEBF313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>
            <a:extLst>
              <a:ext uri="{FF2B5EF4-FFF2-40B4-BE49-F238E27FC236}">
                <a16:creationId xmlns:a16="http://schemas.microsoft.com/office/drawing/2014/main" id="{6CFA536C-42FC-4ACE-833B-869174442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E9792-17D5-49D0-BCB4-23C76732E2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671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>
            <a:extLst>
              <a:ext uri="{FF2B5EF4-FFF2-40B4-BE49-F238E27FC236}">
                <a16:creationId xmlns:a16="http://schemas.microsoft.com/office/drawing/2014/main" id="{5756E0E5-C23F-42F2-AFEA-5FD2B815D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>
            <a:extLst>
              <a:ext uri="{FF2B5EF4-FFF2-40B4-BE49-F238E27FC236}">
                <a16:creationId xmlns:a16="http://schemas.microsoft.com/office/drawing/2014/main" id="{6F3854C9-1453-44AC-910D-E93BC5238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2E109A2B-821F-4A80-BAF2-4C3705C4E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EC785-8770-43FB-BE1D-6746CBD316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080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9">
            <a:extLst>
              <a:ext uri="{FF2B5EF4-FFF2-40B4-BE49-F238E27FC236}">
                <a16:creationId xmlns:a16="http://schemas.microsoft.com/office/drawing/2014/main" id="{C8A88023-517F-4386-9840-A1796A80F268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>
            <a:extLst>
              <a:ext uri="{FF2B5EF4-FFF2-40B4-BE49-F238E27FC236}">
                <a16:creationId xmlns:a16="http://schemas.microsoft.com/office/drawing/2014/main" id="{68FB173D-E207-425E-8EBD-B91C03F897DB}"/>
              </a:ext>
            </a:extLst>
          </p:cNvPr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7" name="Дата 4">
            <a:extLst>
              <a:ext uri="{FF2B5EF4-FFF2-40B4-BE49-F238E27FC236}">
                <a16:creationId xmlns:a16="http://schemas.microsoft.com/office/drawing/2014/main" id="{F9CADBB3-C328-4C87-A876-455D9A83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>
            <a:extLst>
              <a:ext uri="{FF2B5EF4-FFF2-40B4-BE49-F238E27FC236}">
                <a16:creationId xmlns:a16="http://schemas.microsoft.com/office/drawing/2014/main" id="{09E96305-F09D-4162-AFF5-A554B850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>
            <a:extLst>
              <a:ext uri="{FF2B5EF4-FFF2-40B4-BE49-F238E27FC236}">
                <a16:creationId xmlns:a16="http://schemas.microsoft.com/office/drawing/2014/main" id="{58DB6696-2CEC-4B2B-B40C-C9EFE8A26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248E5-35C0-4F12-87E7-E920A79843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149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26F4ABB8-E114-43A2-94A4-20C4BF5823D4}"/>
              </a:ext>
            </a:extLst>
          </p:cNvPr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34127A5A-7053-4B6C-BF17-1C14D7F05529}"/>
              </a:ext>
            </a:extLst>
          </p:cNvPr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B4E2F4F0-4471-4BDE-89EB-6706C057C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>
            <a:extLst>
              <a:ext uri="{FF2B5EF4-FFF2-40B4-BE49-F238E27FC236}">
                <a16:creationId xmlns:a16="http://schemas.microsoft.com/office/drawing/2014/main" id="{F5EB567E-F12D-477C-ABCD-B8BB12E98E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25" name="Дата 24">
            <a:extLst>
              <a:ext uri="{FF2B5EF4-FFF2-40B4-BE49-F238E27FC236}">
                <a16:creationId xmlns:a16="http://schemas.microsoft.com/office/drawing/2014/main" id="{E4441668-F6B7-451B-81AF-A622B3971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>
            <a:extLst>
              <a:ext uri="{FF2B5EF4-FFF2-40B4-BE49-F238E27FC236}">
                <a16:creationId xmlns:a16="http://schemas.microsoft.com/office/drawing/2014/main" id="{74059C71-EF0A-4063-B54E-C9CC5F391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19AC166-C2FB-4067-B5BE-752D5461F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7A399"/>
                </a:solidFill>
              </a:defRPr>
            </a:lvl1pPr>
          </a:lstStyle>
          <a:p>
            <a:fld id="{A04F7A0C-A02F-426F-B5CB-50D2E3FC5E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36" r:id="rId2"/>
    <p:sldLayoutId id="2147483944" r:id="rId3"/>
    <p:sldLayoutId id="2147483937" r:id="rId4"/>
    <p:sldLayoutId id="2147483938" r:id="rId5"/>
    <p:sldLayoutId id="2147483939" r:id="rId6"/>
    <p:sldLayoutId id="2147483945" r:id="rId7"/>
    <p:sldLayoutId id="2147483940" r:id="rId8"/>
    <p:sldLayoutId id="2147483946" r:id="rId9"/>
    <p:sldLayoutId id="2147483941" r:id="rId10"/>
    <p:sldLayoutId id="21474839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0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1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slide" Target="slide17.xml"/><Relationship Id="rId4" Type="http://schemas.openxmlformats.org/officeDocument/2006/relationships/slide" Target="slide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3.xml"/><Relationship Id="rId4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6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8.xml"/><Relationship Id="rId4" Type="http://schemas.openxmlformats.org/officeDocument/2006/relationships/slide" Target="slide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>
            <a:extLst>
              <a:ext uri="{FF2B5EF4-FFF2-40B4-BE49-F238E27FC236}">
                <a16:creationId xmlns:a16="http://schemas.microsoft.com/office/drawing/2014/main" id="{9326291D-892D-415E-A38E-EDF7778A8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908050"/>
            <a:ext cx="6191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4000">
              <a:solidFill>
                <a:srgbClr val="663300"/>
              </a:solidFill>
            </a:endParaRPr>
          </a:p>
        </p:txBody>
      </p:sp>
      <p:pic>
        <p:nvPicPr>
          <p:cNvPr id="6148" name="Picture 4" descr="Pythagoras Graphics - Free Pythagoras Pictures &amp; Images">
            <a:extLst>
              <a:ext uri="{FF2B5EF4-FFF2-40B4-BE49-F238E27FC236}">
                <a16:creationId xmlns:a16="http://schemas.microsoft.com/office/drawing/2014/main" id="{F9259E65-2421-472F-A972-DED4670DB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666877"/>
            <a:ext cx="2156203" cy="2754274"/>
          </a:xfrm>
          <a:prstGeom prst="rect">
            <a:avLst/>
          </a:prstGeom>
          <a:noFill/>
          <a:effectLst>
            <a:softEdge rad="63500"/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</p:pic>
      <p:pic>
        <p:nvPicPr>
          <p:cNvPr id="6150" name="Picture 6" descr="Синус косинус и тангенс">
            <a:extLst>
              <a:ext uri="{FF2B5EF4-FFF2-40B4-BE49-F238E27FC236}">
                <a16:creationId xmlns:a16="http://schemas.microsoft.com/office/drawing/2014/main" id="{020431A5-2429-4574-8DE1-01CE2AF5D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514" y="3848340"/>
            <a:ext cx="4572000" cy="239134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149" name="Прямоугольник 4">
            <a:extLst>
              <a:ext uri="{FF2B5EF4-FFF2-40B4-BE49-F238E27FC236}">
                <a16:creationId xmlns:a16="http://schemas.microsoft.com/office/drawing/2014/main" id="{B9D0EDB9-07B4-43B0-864F-A130DA61D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473527"/>
            <a:ext cx="748883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 dirty="0">
                <a:latin typeface="Comic Sans MS" panose="030F0702030302020204" pitchFamily="66" charset="0"/>
              </a:rPr>
              <a:t>МАТЕМАТИЧЕСКИЙ ТРЕНАЖЕР</a:t>
            </a:r>
            <a:endParaRPr lang="en-US" altLang="ru-RU" sz="3200" b="1" dirty="0">
              <a:latin typeface="Comic Sans MS" panose="030F0702030302020204" pitchFamily="66" charset="0"/>
            </a:endParaRPr>
          </a:p>
          <a:p>
            <a:pPr algn="ctr" eaLnBrk="1" hangingPunct="1"/>
            <a:r>
              <a:rPr lang="ru-RU" altLang="ru-RU" sz="3200" b="1" dirty="0">
                <a:latin typeface="Comic Sans MS" panose="030F0702030302020204" pitchFamily="66" charset="0"/>
              </a:rPr>
              <a:t>«Теорема Пифагора»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BCC0FA-A310-4729-B619-28CE5F86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530" y="662781"/>
            <a:ext cx="8183563" cy="10509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сторону АВ, если АС 8 см, 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6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см.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3A6DE019-381E-436E-8622-8218EB2F1786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8</a:t>
            </a:r>
          </a:p>
        </p:txBody>
      </p:sp>
      <p:sp>
        <p:nvSpPr>
          <p:cNvPr id="5" name="Ромб 4">
            <a:extLst>
              <a:ext uri="{FF2B5EF4-FFF2-40B4-BE49-F238E27FC236}">
                <a16:creationId xmlns:a16="http://schemas.microsoft.com/office/drawing/2014/main" id="{D28478F6-7B9F-4826-A5E8-942C388DB89C}"/>
              </a:ext>
            </a:extLst>
          </p:cNvPr>
          <p:cNvSpPr/>
          <p:nvPr/>
        </p:nvSpPr>
        <p:spPr>
          <a:xfrm>
            <a:off x="825500" y="2492375"/>
            <a:ext cx="2879725" cy="208915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7" name="Text Box 51">
            <a:extLst>
              <a:ext uri="{FF2B5EF4-FFF2-40B4-BE49-F238E27FC236}">
                <a16:creationId xmlns:a16="http://schemas.microsoft.com/office/drawing/2014/main" id="{4B251090-B9A4-41D9-85DC-F0C98D0D1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32750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5368" name="Text Box 51">
            <a:extLst>
              <a:ext uri="{FF2B5EF4-FFF2-40B4-BE49-F238E27FC236}">
                <a16:creationId xmlns:a16="http://schemas.microsoft.com/office/drawing/2014/main" id="{57801A95-ACE1-43E0-A90C-D74BE8E82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1968500"/>
            <a:ext cx="422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5369" name="Text Box 51">
            <a:extLst>
              <a:ext uri="{FF2B5EF4-FFF2-40B4-BE49-F238E27FC236}">
                <a16:creationId xmlns:a16="http://schemas.microsoft.com/office/drawing/2014/main" id="{44BC46CE-6ED3-493B-A57E-33C239EE8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3263900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5370" name="Text Box 51">
            <a:extLst>
              <a:ext uri="{FF2B5EF4-FFF2-40B4-BE49-F238E27FC236}">
                <a16:creationId xmlns:a16="http://schemas.microsoft.com/office/drawing/2014/main" id="{0E0B5E5E-E5E7-4887-B38D-477C15876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88" y="4581525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1" name="Text Box 51">
            <a:extLst>
              <a:ext uri="{FF2B5EF4-FFF2-40B4-BE49-F238E27FC236}">
                <a16:creationId xmlns:a16="http://schemas.microsoft.com/office/drawing/2014/main" id="{429E5887-7C93-454F-A77B-1FFF2E29D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5372" name="Text Box 51">
            <a:extLst>
              <a:ext uri="{FF2B5EF4-FFF2-40B4-BE49-F238E27FC236}">
                <a16:creationId xmlns:a16="http://schemas.microsoft.com/office/drawing/2014/main" id="{9B598FE5-D781-494C-AB4F-2CEFC7443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352583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5373" name="Text Box 51">
            <a:extLst>
              <a:ext uri="{FF2B5EF4-FFF2-40B4-BE49-F238E27FC236}">
                <a16:creationId xmlns:a16="http://schemas.microsoft.com/office/drawing/2014/main" id="{7FBF0067-2A57-4E0F-BBF9-334FB7417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2874963"/>
            <a:ext cx="31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6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6896249-AAE8-41B5-92A7-B1BAD7E57BA1}"/>
              </a:ext>
            </a:extLst>
          </p:cNvPr>
          <p:cNvCxnSpPr>
            <a:stCxn id="5" idx="0"/>
            <a:endCxn id="15370" idx="0"/>
          </p:cNvCxnSpPr>
          <p:nvPr/>
        </p:nvCxnSpPr>
        <p:spPr>
          <a:xfrm>
            <a:off x="2265363" y="2492375"/>
            <a:ext cx="3175" cy="20891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1D3A7BD4-D3F7-4FC9-B14B-5DFD35221D81}"/>
              </a:ext>
            </a:extLst>
          </p:cNvPr>
          <p:cNvCxnSpPr>
            <a:stCxn id="15367" idx="3"/>
            <a:endCxn id="15369" idx="1"/>
          </p:cNvCxnSpPr>
          <p:nvPr/>
        </p:nvCxnSpPr>
        <p:spPr>
          <a:xfrm flipV="1">
            <a:off x="866775" y="3525838"/>
            <a:ext cx="2841625" cy="111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AutoShape 34">
            <a:hlinkClick r:id="rId2" action="ppaction://hlinksldjump"/>
            <a:extLst>
              <a:ext uri="{FF2B5EF4-FFF2-40B4-BE49-F238E27FC236}">
                <a16:creationId xmlns:a16="http://schemas.microsoft.com/office/drawing/2014/main" id="{567628E1-C9D5-45A2-8B29-C4C4C1E59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2148018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23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B08FAAAA-5F6D-4EA7-A599-FAB435A8D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148019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24" name="AutoShape 34">
            <a:hlinkClick r:id="rId2" action="ppaction://hlinksldjump"/>
            <a:extLst>
              <a:ext uri="{FF2B5EF4-FFF2-40B4-BE49-F238E27FC236}">
                <a16:creationId xmlns:a16="http://schemas.microsoft.com/office/drawing/2014/main" id="{25964EA6-1C07-49E6-97A1-21F3AA384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854489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5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507399FD-049D-4279-87BF-5A2D2CB99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3854489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14</a:t>
            </a:r>
          </a:p>
        </p:txBody>
      </p:sp>
      <p:sp>
        <p:nvSpPr>
          <p:cNvPr id="26" name="AutoShape 2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9735D55-B769-4F60-A5C7-2F586EA56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259441-0CD6-4F13-9733-F922C3416572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27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BAE546F0-F262-4492-A39A-4EA2FC371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E76B67-1204-479A-9C27-CF25DB337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884339"/>
            <a:ext cx="8183562" cy="10525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ru-RU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трапеция, </a:t>
            </a:r>
            <a:r>
              <a:rPr lang="en-U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ru-RU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=9. АВ=6, ВС=5</a:t>
            </a:r>
            <a:b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ВЕ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379AF6F-A9DE-4D91-A4BC-E3350A30C8E3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9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19B79F28-D19C-476B-B8B8-0A54E536B6DC}"/>
              </a:ext>
            </a:extLst>
          </p:cNvPr>
          <p:cNvCxnSpPr/>
          <p:nvPr/>
        </p:nvCxnSpPr>
        <p:spPr>
          <a:xfrm>
            <a:off x="1690688" y="2997200"/>
            <a:ext cx="0" cy="19446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>
            <a:extLst>
              <a:ext uri="{FF2B5EF4-FFF2-40B4-BE49-F238E27FC236}">
                <a16:creationId xmlns:a16="http://schemas.microsoft.com/office/drawing/2014/main" id="{4D64D85E-690E-4EF3-AF81-F597973CACD5}"/>
              </a:ext>
            </a:extLst>
          </p:cNvPr>
          <p:cNvCxnSpPr/>
          <p:nvPr/>
        </p:nvCxnSpPr>
        <p:spPr>
          <a:xfrm rot="5400000">
            <a:off x="1458912" y="4710113"/>
            <a:ext cx="360363" cy="103188"/>
          </a:xfrm>
          <a:prstGeom prst="bentConnector3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92" name="Text Box 51">
            <a:extLst>
              <a:ext uri="{FF2B5EF4-FFF2-40B4-BE49-F238E27FC236}">
                <a16:creationId xmlns:a16="http://schemas.microsoft.com/office/drawing/2014/main" id="{BD3DCC3E-A7CD-4389-8A88-84AF0F999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4843463"/>
            <a:ext cx="4445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6393" name="Text Box 51">
            <a:extLst>
              <a:ext uri="{FF2B5EF4-FFF2-40B4-BE49-F238E27FC236}">
                <a16:creationId xmlns:a16="http://schemas.microsoft.com/office/drawing/2014/main" id="{7B69FDD2-9C41-48C4-BEC5-D4AB9FEF4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1238" y="47609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4" name="Text Box 51">
            <a:extLst>
              <a:ext uri="{FF2B5EF4-FFF2-40B4-BE49-F238E27FC236}">
                <a16:creationId xmlns:a16="http://schemas.microsoft.com/office/drawing/2014/main" id="{CD671D89-3406-4836-8F46-F4F2C21FC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0" y="2565400"/>
            <a:ext cx="4222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6395" name="Text Box 51">
            <a:extLst>
              <a:ext uri="{FF2B5EF4-FFF2-40B4-BE49-F238E27FC236}">
                <a16:creationId xmlns:a16="http://schemas.microsoft.com/office/drawing/2014/main" id="{C24047BC-26A4-4AE0-92E2-C1B1CFDEA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56540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6396" name="Text Box 51">
            <a:extLst>
              <a:ext uri="{FF2B5EF4-FFF2-40B4-BE49-F238E27FC236}">
                <a16:creationId xmlns:a16="http://schemas.microsoft.com/office/drawing/2014/main" id="{026205A4-5595-4071-8F01-25394C7B5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4926013"/>
            <a:ext cx="42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Е</a:t>
            </a:r>
          </a:p>
        </p:txBody>
      </p:sp>
      <p:sp>
        <p:nvSpPr>
          <p:cNvPr id="16397" name="Text Box 51">
            <a:extLst>
              <a:ext uri="{FF2B5EF4-FFF2-40B4-BE49-F238E27FC236}">
                <a16:creationId xmlns:a16="http://schemas.microsoft.com/office/drawing/2014/main" id="{7FE8E572-5459-47C3-8207-16866F516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3644900"/>
            <a:ext cx="271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6398" name="Text Box 51">
            <a:extLst>
              <a:ext uri="{FF2B5EF4-FFF2-40B4-BE49-F238E27FC236}">
                <a16:creationId xmlns:a16="http://schemas.microsoft.com/office/drawing/2014/main" id="{EB2A818C-4F79-4C3F-BA4F-B895A7BB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3524250"/>
            <a:ext cx="271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6399" name="Text Box 51">
            <a:extLst>
              <a:ext uri="{FF2B5EF4-FFF2-40B4-BE49-F238E27FC236}">
                <a16:creationId xmlns:a16="http://schemas.microsoft.com/office/drawing/2014/main" id="{CE9A75BC-043E-47B6-A2F2-DEEAEC413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088" y="2473325"/>
            <a:ext cx="271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6400" name="Text Box 51">
            <a:extLst>
              <a:ext uri="{FF2B5EF4-FFF2-40B4-BE49-F238E27FC236}">
                <a16:creationId xmlns:a16="http://schemas.microsoft.com/office/drawing/2014/main" id="{0C432EDC-F901-4CA1-9A7D-C522E06D3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0613" y="4911725"/>
            <a:ext cx="269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7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3AF823A-82F6-4782-A948-A271A3105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148019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8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683A855-FC05-4EB1-9EA8-C61E03D8D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786155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9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CA38B95-AD19-495D-AAB7-F7F81B30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9598" y="3786154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√32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0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910D385-16BA-4BD2-9664-CF452BF63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9598" y="2148019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4√2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1" name="AutoShape 2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6BE5F250-8EE0-42F1-8930-49BEC970C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7FF4A7CD-FF12-4785-AABE-BDE46C97D3B6}"/>
              </a:ext>
            </a:extLst>
          </p:cNvPr>
          <p:cNvCxnSpPr/>
          <p:nvPr/>
        </p:nvCxnSpPr>
        <p:spPr>
          <a:xfrm>
            <a:off x="3059113" y="2997200"/>
            <a:ext cx="0" cy="19446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Соединительная линия уступом 33">
            <a:extLst>
              <a:ext uri="{FF2B5EF4-FFF2-40B4-BE49-F238E27FC236}">
                <a16:creationId xmlns:a16="http://schemas.microsoft.com/office/drawing/2014/main" id="{6EFE7B7A-A98E-4BA9-A3E8-7B7B73BEF971}"/>
              </a:ext>
            </a:extLst>
          </p:cNvPr>
          <p:cNvCxnSpPr/>
          <p:nvPr/>
        </p:nvCxnSpPr>
        <p:spPr>
          <a:xfrm>
            <a:off x="3059113" y="4775200"/>
            <a:ext cx="193675" cy="150813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Трапеция 4">
            <a:extLst>
              <a:ext uri="{FF2B5EF4-FFF2-40B4-BE49-F238E27FC236}">
                <a16:creationId xmlns:a16="http://schemas.microsoft.com/office/drawing/2014/main" id="{B5876778-1DC7-48B4-BD1F-9BE73BD171EF}"/>
              </a:ext>
            </a:extLst>
          </p:cNvPr>
          <p:cNvSpPr/>
          <p:nvPr/>
        </p:nvSpPr>
        <p:spPr>
          <a:xfrm>
            <a:off x="1155700" y="2997200"/>
            <a:ext cx="2408238" cy="1944688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6A748BE5-79CD-4693-8CE4-6FD8416F7D0D}"/>
              </a:ext>
            </a:extLst>
          </p:cNvPr>
          <p:cNvCxnSpPr/>
          <p:nvPr/>
        </p:nvCxnSpPr>
        <p:spPr>
          <a:xfrm>
            <a:off x="3252788" y="4179888"/>
            <a:ext cx="2222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54858D87-4C29-4322-A2AF-E35F50669CE8}"/>
              </a:ext>
            </a:extLst>
          </p:cNvPr>
          <p:cNvCxnSpPr/>
          <p:nvPr/>
        </p:nvCxnSpPr>
        <p:spPr>
          <a:xfrm>
            <a:off x="1211263" y="4292600"/>
            <a:ext cx="2222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D875D2C-121C-4DA5-974A-45BCD5C6B61B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36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2CBC1C0A-B303-41B1-AA07-F47776C36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ECC8A6-2F33-499C-AB07-3D11396C5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50" y="917575"/>
            <a:ext cx="8185150" cy="10525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ABCD – 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параллелограмм. Угол В=45°,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AD=5.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Найдите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AD83D955-E591-417A-ABCD-B5C5A652F551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10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1E7A3AA-7EB9-4202-BA07-F9AE05694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13739AA-B0F5-41A4-B44F-3D8951BD674C}"/>
              </a:ext>
            </a:extLst>
          </p:cNvPr>
          <p:cNvCxnSpPr>
            <a:endCxn id="3" idx="3"/>
          </p:cNvCxnSpPr>
          <p:nvPr/>
        </p:nvCxnSpPr>
        <p:spPr>
          <a:xfrm flipH="1">
            <a:off x="1571625" y="3040063"/>
            <a:ext cx="47625" cy="965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>
            <a:extLst>
              <a:ext uri="{FF2B5EF4-FFF2-40B4-BE49-F238E27FC236}">
                <a16:creationId xmlns:a16="http://schemas.microsoft.com/office/drawing/2014/main" id="{3B4CD798-2247-41D8-AB9F-5B4C121F669D}"/>
              </a:ext>
            </a:extLst>
          </p:cNvPr>
          <p:cNvCxnSpPr/>
          <p:nvPr/>
        </p:nvCxnSpPr>
        <p:spPr>
          <a:xfrm rot="5400000">
            <a:off x="1404144" y="3837782"/>
            <a:ext cx="215900" cy="119062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Параллелограмм 2">
            <a:extLst>
              <a:ext uri="{FF2B5EF4-FFF2-40B4-BE49-F238E27FC236}">
                <a16:creationId xmlns:a16="http://schemas.microsoft.com/office/drawing/2014/main" id="{8BC88F4C-A3D6-41B6-A605-5F07CE79888A}"/>
              </a:ext>
            </a:extLst>
          </p:cNvPr>
          <p:cNvSpPr/>
          <p:nvPr/>
        </p:nvSpPr>
        <p:spPr>
          <a:xfrm>
            <a:off x="900113" y="3040063"/>
            <a:ext cx="2052637" cy="965200"/>
          </a:xfrm>
          <a:prstGeom prst="parallelogram">
            <a:avLst>
              <a:gd name="adj" fmla="val 734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Арка 10">
            <a:extLst>
              <a:ext uri="{FF2B5EF4-FFF2-40B4-BE49-F238E27FC236}">
                <a16:creationId xmlns:a16="http://schemas.microsoft.com/office/drawing/2014/main" id="{2DF43DB2-079E-46AB-84EF-C20D427AED74}"/>
              </a:ext>
            </a:extLst>
          </p:cNvPr>
          <p:cNvSpPr/>
          <p:nvPr/>
        </p:nvSpPr>
        <p:spPr>
          <a:xfrm rot="10623713">
            <a:off x="1344613" y="3363913"/>
            <a:ext cx="273050" cy="71437"/>
          </a:xfrm>
          <a:prstGeom prst="blockArc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7421" name="Text Box 51">
            <a:extLst>
              <a:ext uri="{FF2B5EF4-FFF2-40B4-BE49-F238E27FC236}">
                <a16:creationId xmlns:a16="http://schemas.microsoft.com/office/drawing/2014/main" id="{96BD4F7D-BEE7-44D6-9302-DF4DE0415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56540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7422" name="Text Box 51">
            <a:extLst>
              <a:ext uri="{FF2B5EF4-FFF2-40B4-BE49-F238E27FC236}">
                <a16:creationId xmlns:a16="http://schemas.microsoft.com/office/drawing/2014/main" id="{9FDCA5CA-6DD8-409F-9C9D-36D953DC2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2565400"/>
            <a:ext cx="42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7423" name="Text Box 51">
            <a:extLst>
              <a:ext uri="{FF2B5EF4-FFF2-40B4-BE49-F238E27FC236}">
                <a16:creationId xmlns:a16="http://schemas.microsoft.com/office/drawing/2014/main" id="{31FD1435-352E-45AF-9B0E-D7DA18C2A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916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24" name="Text Box 51">
            <a:extLst>
              <a:ext uri="{FF2B5EF4-FFF2-40B4-BE49-F238E27FC236}">
                <a16:creationId xmlns:a16="http://schemas.microsoft.com/office/drawing/2014/main" id="{2A0CF357-AE30-4FD4-9177-F14A70CE2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" y="3916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6" name="Text Box 51">
            <a:extLst>
              <a:ext uri="{FF2B5EF4-FFF2-40B4-BE49-F238E27FC236}">
                <a16:creationId xmlns:a16="http://schemas.microsoft.com/office/drawing/2014/main" id="{B7412F90-013B-4DDD-8B27-9E23661CF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700" y="3441700"/>
            <a:ext cx="473075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600" b="1" dirty="0">
                <a:latin typeface="Times New Roman" pitchFamily="18" charset="0"/>
              </a:rPr>
              <a:t>45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°</a:t>
            </a:r>
            <a:endParaRPr lang="ru-RU" sz="1600" b="1" dirty="0">
              <a:latin typeface="Times New Roman" pitchFamily="18" charset="0"/>
            </a:endParaRPr>
          </a:p>
        </p:txBody>
      </p:sp>
      <p:sp>
        <p:nvSpPr>
          <p:cNvPr id="17426" name="Text Box 51">
            <a:extLst>
              <a:ext uri="{FF2B5EF4-FFF2-40B4-BE49-F238E27FC236}">
                <a16:creationId xmlns:a16="http://schemas.microsoft.com/office/drawing/2014/main" id="{02AB5AB4-EC57-4AF8-9050-CA83C211F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3978275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7427" name="Text Box 51">
            <a:extLst>
              <a:ext uri="{FF2B5EF4-FFF2-40B4-BE49-F238E27FC236}">
                <a16:creationId xmlns:a16="http://schemas.microsoft.com/office/drawing/2014/main" id="{36ED08D7-BD34-476E-A15B-B6C23C94E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33385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86E6A0CC-A8C6-4738-9E4B-6AB248723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536958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21" name="AutoShape 3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77D162D-2AB4-4889-978D-89B339389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264" y="2536958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√50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2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9293BE5B-E137-4382-BE09-2191EF352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264" y="4177570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  <a:r>
              <a:rPr lang="ru-RU" sz="2800" dirty="0">
                <a:solidFill>
                  <a:schemeClr val="bg1"/>
                </a:solidFill>
              </a:rPr>
              <a:t>√2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3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50DD6494-C6AF-4408-8D36-F5FBF1AC3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77569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√10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A572E2-0840-479D-BD2A-9F81DE82EA82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26" name="AutoShape 34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E5C1AE22-B76F-4A17-A514-4A7FB8AE8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612" y="5728494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3">
            <a:extLst>
              <a:ext uri="{FF2B5EF4-FFF2-40B4-BE49-F238E27FC236}">
                <a16:creationId xmlns:a16="http://schemas.microsoft.com/office/drawing/2014/main" id="{66E90646-A636-462F-9B53-27301C190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198438"/>
            <a:ext cx="52562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3123" name="Text Box 51">
            <a:extLst>
              <a:ext uri="{FF2B5EF4-FFF2-40B4-BE49-F238E27FC236}">
                <a16:creationId xmlns:a16="http://schemas.microsoft.com/office/drawing/2014/main" id="{83175F30-3914-4E71-999A-B55D613FE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3494088"/>
            <a:ext cx="3651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124" name="Text Box 52">
            <a:extLst>
              <a:ext uri="{FF2B5EF4-FFF2-40B4-BE49-F238E27FC236}">
                <a16:creationId xmlns:a16="http://schemas.microsoft.com/office/drawing/2014/main" id="{C412F486-EE56-46DB-BA3F-FFDC94B01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0450" y="3757613"/>
            <a:ext cx="363538" cy="5222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132" name="Text Box 60">
            <a:extLst>
              <a:ext uri="{FF2B5EF4-FFF2-40B4-BE49-F238E27FC236}">
                <a16:creationId xmlns:a16="http://schemas.microsoft.com/office/drawing/2014/main" id="{837CBA6E-641C-4031-B643-EA82857F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75" y="5516563"/>
            <a:ext cx="3651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" name="Прямоугольный треугольник 1">
            <a:extLst>
              <a:ext uri="{FF2B5EF4-FFF2-40B4-BE49-F238E27FC236}">
                <a16:creationId xmlns:a16="http://schemas.microsoft.com/office/drawing/2014/main" id="{6AD2586C-4958-43E1-9E2B-78D6AFFA46FF}"/>
              </a:ext>
            </a:extLst>
          </p:cNvPr>
          <p:cNvSpPr/>
          <p:nvPr/>
        </p:nvSpPr>
        <p:spPr>
          <a:xfrm>
            <a:off x="1023938" y="2636838"/>
            <a:ext cx="2087562" cy="2952750"/>
          </a:xfrm>
          <a:prstGeom prst="rtTriangl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21CA5CC-7642-4682-9119-DE8C4BA75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500563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4400" dirty="0">
                <a:solidFill>
                  <a:srgbClr val="0070C0"/>
                </a:solidFill>
              </a:rPr>
            </a:br>
            <a:br>
              <a:rPr lang="ru-RU" sz="4400" dirty="0">
                <a:solidFill>
                  <a:srgbClr val="0070C0"/>
                </a:solidFill>
              </a:rPr>
            </a:br>
            <a:br>
              <a:rPr lang="ru-RU" sz="4400" dirty="0">
                <a:solidFill>
                  <a:srgbClr val="0070C0"/>
                </a:solidFill>
              </a:rPr>
            </a:br>
            <a:br>
              <a:rPr lang="ru-RU" sz="4400" dirty="0">
                <a:solidFill>
                  <a:srgbClr val="0070C0"/>
                </a:solidFill>
              </a:rPr>
            </a:br>
            <a:br>
              <a:rPr lang="ru-RU" sz="4400" dirty="0">
                <a:solidFill>
                  <a:srgbClr val="0070C0"/>
                </a:solidFill>
              </a:rPr>
            </a:br>
            <a:br>
              <a:rPr lang="ru-RU" sz="4400" dirty="0">
                <a:solidFill>
                  <a:srgbClr val="0070C0"/>
                </a:solidFill>
              </a:rPr>
            </a:br>
            <a:br>
              <a:rPr lang="ru-RU" sz="4400" dirty="0">
                <a:solidFill>
                  <a:srgbClr val="0070C0"/>
                </a:solidFill>
              </a:rPr>
            </a:br>
            <a:r>
              <a:rPr lang="ru-RU" sz="4400" dirty="0">
                <a:solidFill>
                  <a:srgbClr val="0070C0"/>
                </a:solidFill>
              </a:rPr>
              <a:t>Задача №1</a:t>
            </a:r>
            <a:br>
              <a:rPr lang="en-US" sz="4400" dirty="0">
                <a:solidFill>
                  <a:srgbClr val="0070C0"/>
                </a:solidFill>
              </a:rPr>
            </a:br>
            <a:r>
              <a:rPr lang="ru-RU" sz="4000" dirty="0"/>
              <a:t>Решение</a:t>
            </a:r>
            <a:br>
              <a:rPr lang="ru-RU" sz="4000" dirty="0"/>
            </a:br>
            <a:r>
              <a:rPr lang="ru-RU" dirty="0"/>
              <a:t> </a:t>
            </a:r>
            <a:r>
              <a:rPr lang="ru-RU" dirty="0">
                <a:solidFill>
                  <a:schemeClr val="tx2"/>
                </a:solidFill>
              </a:rPr>
              <a:t>В прямоугольном ∆ АВС  по теореме Пифагора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АВ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 = АС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+ ВС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.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             АВ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 = 8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+ 6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, АВ</a:t>
            </a:r>
            <a:r>
              <a:rPr lang="ru-RU" baseline="300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 =100,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   АВ›0, АВ = √100, </a:t>
            </a:r>
            <a:br>
              <a:rPr lang="ru-RU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dirty="0">
                <a:solidFill>
                  <a:schemeClr val="tx2"/>
                </a:solidFill>
              </a:rPr>
              <a:t>  АВ = 10 см.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Ответ: 10см.</a:t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C5D3C7-7487-48C6-93F0-70F184473462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6" name="Соединительная линия уступом 5">
            <a:extLst>
              <a:ext uri="{FF2B5EF4-FFF2-40B4-BE49-F238E27FC236}">
                <a16:creationId xmlns:a16="http://schemas.microsoft.com/office/drawing/2014/main" id="{54A26C25-25A5-4BF8-8004-DF9EC8AB373E}"/>
              </a:ext>
            </a:extLst>
          </p:cNvPr>
          <p:cNvCxnSpPr/>
          <p:nvPr/>
        </p:nvCxnSpPr>
        <p:spPr>
          <a:xfrm rot="16200000" flipH="1">
            <a:off x="991394" y="5403057"/>
            <a:ext cx="219075" cy="153987"/>
          </a:xfrm>
          <a:prstGeom prst="bentConnector3">
            <a:avLst>
              <a:gd name="adj1" fmla="val 825"/>
            </a:avLst>
          </a:prstGeom>
          <a:ln>
            <a:solidFill>
              <a:srgbClr val="6633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682" name="Rectangle 2">
            <a:extLst>
              <a:ext uri="{FF2B5EF4-FFF2-40B4-BE49-F238E27FC236}">
                <a16:creationId xmlns:a16="http://schemas.microsoft.com/office/drawing/2014/main" id="{F882C55F-F60D-44AE-BE2A-90319F218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28683" name="Picture 1">
            <a:extLst>
              <a:ext uri="{FF2B5EF4-FFF2-40B4-BE49-F238E27FC236}">
                <a16:creationId xmlns:a16="http://schemas.microsoft.com/office/drawing/2014/main" id="{9F8D2556-BAD3-4405-A366-930C61EFE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77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4" name="Rectangle 4">
            <a:extLst>
              <a:ext uri="{FF2B5EF4-FFF2-40B4-BE49-F238E27FC236}">
                <a16:creationId xmlns:a16="http://schemas.microsoft.com/office/drawing/2014/main" id="{90D478F1-6728-4BA0-BECC-299044323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28685" name="Picture 3">
            <a:extLst>
              <a:ext uri="{FF2B5EF4-FFF2-40B4-BE49-F238E27FC236}">
                <a16:creationId xmlns:a16="http://schemas.microsoft.com/office/drawing/2014/main" id="{50EE2444-53D0-4246-AF06-8BB01B48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775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6" name="TextBox 24">
            <a:extLst>
              <a:ext uri="{FF2B5EF4-FFF2-40B4-BE49-F238E27FC236}">
                <a16:creationId xmlns:a16="http://schemas.microsoft.com/office/drawing/2014/main" id="{D7F837E8-A6A9-4602-BA0B-68556F0C2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000250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А</a:t>
            </a:r>
          </a:p>
        </p:txBody>
      </p:sp>
      <p:sp>
        <p:nvSpPr>
          <p:cNvPr id="28687" name="TextBox 25">
            <a:extLst>
              <a:ext uri="{FF2B5EF4-FFF2-40B4-BE49-F238E27FC236}">
                <a16:creationId xmlns:a16="http://schemas.microsoft.com/office/drawing/2014/main" id="{4338C5BD-831F-4CEF-B920-D5075A31F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53578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В</a:t>
            </a:r>
          </a:p>
        </p:txBody>
      </p:sp>
      <p:sp>
        <p:nvSpPr>
          <p:cNvPr id="28688" name="TextBox 26">
            <a:extLst>
              <a:ext uri="{FF2B5EF4-FFF2-40B4-BE49-F238E27FC236}">
                <a16:creationId xmlns:a16="http://schemas.microsoft.com/office/drawing/2014/main" id="{EDEEE7CC-253B-4CD3-866C-E42A6FCEB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5286375"/>
            <a:ext cx="481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/>
              <a:t>С</a:t>
            </a:r>
          </a:p>
        </p:txBody>
      </p:sp>
      <p:sp>
        <p:nvSpPr>
          <p:cNvPr id="18" name="AutoShape 2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CAE5A114-DC42-401A-9387-1240AFFBA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F754B6-64EA-4C33-89FB-BB4F61580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8938" y="4210050"/>
            <a:ext cx="8229600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>
                <a:solidFill>
                  <a:srgbClr val="0070C0"/>
                </a:solidFill>
              </a:rPr>
              <a:t>Задача №2</a:t>
            </a:r>
            <a:br>
              <a:rPr lang="en-US" sz="3200" dirty="0">
                <a:solidFill>
                  <a:srgbClr val="0070C0"/>
                </a:solidFill>
              </a:rPr>
            </a:br>
            <a:r>
              <a:rPr lang="ru-RU" sz="3200" dirty="0"/>
              <a:t>Решение.</a:t>
            </a:r>
            <a:br>
              <a:rPr lang="ru-RU" sz="3200" dirty="0"/>
            </a:br>
            <a:r>
              <a:rPr lang="ru-RU" sz="3200" dirty="0">
                <a:solidFill>
                  <a:schemeClr val="tx2"/>
                </a:solidFill>
              </a:rPr>
              <a:t>В прямоугольном ∆ АВС  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по теореме Пифагора 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 АВ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 = АС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+ ВС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.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 ВС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 = АВ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 - АС</a:t>
            </a:r>
            <a:r>
              <a:rPr lang="ru-RU" sz="3200" baseline="30000" dirty="0">
                <a:solidFill>
                  <a:schemeClr val="tx2"/>
                </a:solidFill>
              </a:rPr>
              <a:t>2 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 ВС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 = 5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 -3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, ВС</a:t>
            </a:r>
            <a:r>
              <a:rPr lang="ru-RU" sz="3200" baseline="30000" dirty="0">
                <a:solidFill>
                  <a:schemeClr val="tx2"/>
                </a:solidFill>
              </a:rPr>
              <a:t>2</a:t>
            </a:r>
            <a:r>
              <a:rPr lang="ru-RU" sz="3200" dirty="0">
                <a:solidFill>
                  <a:schemeClr val="tx2"/>
                </a:solidFill>
              </a:rPr>
              <a:t> =16,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 ВС›0, ВС = √16, </a:t>
            </a:r>
            <a:br>
              <a:rPr lang="ru-RU" sz="320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3200" dirty="0">
                <a:solidFill>
                  <a:schemeClr val="tx2"/>
                </a:solidFill>
              </a:rPr>
              <a:t> ВС = 4 см.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                     Ответ:4 см.</a:t>
            </a:r>
            <a:endParaRPr lang="ru-RU" sz="32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Прямоугольный треугольник 4">
            <a:extLst>
              <a:ext uri="{FF2B5EF4-FFF2-40B4-BE49-F238E27FC236}">
                <a16:creationId xmlns:a16="http://schemas.microsoft.com/office/drawing/2014/main" id="{DD19813C-C659-4107-AD82-106126B1EFCA}"/>
              </a:ext>
            </a:extLst>
          </p:cNvPr>
          <p:cNvSpPr/>
          <p:nvPr/>
        </p:nvSpPr>
        <p:spPr>
          <a:xfrm>
            <a:off x="996950" y="2133600"/>
            <a:ext cx="2087563" cy="2952750"/>
          </a:xfrm>
          <a:prstGeom prst="rtTriangl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 Box 51">
            <a:extLst>
              <a:ext uri="{FF2B5EF4-FFF2-40B4-BE49-F238E27FC236}">
                <a16:creationId xmlns:a16="http://schemas.microsoft.com/office/drawing/2014/main" id="{8950DACE-ABE5-4F3F-9A9D-CE79A034D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3990975"/>
            <a:ext cx="3651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" name="Text Box 51">
            <a:extLst>
              <a:ext uri="{FF2B5EF4-FFF2-40B4-BE49-F238E27FC236}">
                <a16:creationId xmlns:a16="http://schemas.microsoft.com/office/drawing/2014/main" id="{ADA50A9B-10A2-4F87-BF26-405555163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5033963"/>
            <a:ext cx="365125" cy="5222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" name="Text Box 51">
            <a:extLst>
              <a:ext uri="{FF2B5EF4-FFF2-40B4-BE49-F238E27FC236}">
                <a16:creationId xmlns:a16="http://schemas.microsoft.com/office/drawing/2014/main" id="{5D02C81B-793D-43B4-9803-414FF66B6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438525"/>
            <a:ext cx="363537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81D29E-EC02-4C8E-8B97-4155A8D18A1F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16" name="Соединительная линия уступом 15">
            <a:extLst>
              <a:ext uri="{FF2B5EF4-FFF2-40B4-BE49-F238E27FC236}">
                <a16:creationId xmlns:a16="http://schemas.microsoft.com/office/drawing/2014/main" id="{7D5083D2-A651-4781-9C51-8134A2EB8D4F}"/>
              </a:ext>
            </a:extLst>
          </p:cNvPr>
          <p:cNvCxnSpPr/>
          <p:nvPr/>
        </p:nvCxnSpPr>
        <p:spPr>
          <a:xfrm rot="16200000" flipH="1">
            <a:off x="990600" y="4895851"/>
            <a:ext cx="219075" cy="152400"/>
          </a:xfrm>
          <a:prstGeom prst="bentConnector3">
            <a:avLst>
              <a:gd name="adj1" fmla="val 825"/>
            </a:avLst>
          </a:prstGeom>
          <a:ln>
            <a:solidFill>
              <a:srgbClr val="6633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705" name="TextBox 18">
            <a:extLst>
              <a:ext uri="{FF2B5EF4-FFF2-40B4-BE49-F238E27FC236}">
                <a16:creationId xmlns:a16="http://schemas.microsoft.com/office/drawing/2014/main" id="{990B3DCF-867A-49C1-9CE8-0E6ADC92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9425" y="4987925"/>
            <a:ext cx="481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А</a:t>
            </a:r>
          </a:p>
        </p:txBody>
      </p:sp>
      <p:sp>
        <p:nvSpPr>
          <p:cNvPr id="29706" name="TextBox 20">
            <a:extLst>
              <a:ext uri="{FF2B5EF4-FFF2-40B4-BE49-F238E27FC236}">
                <a16:creationId xmlns:a16="http://schemas.microsoft.com/office/drawing/2014/main" id="{16F4633A-5789-4EDD-8800-D6B2DA153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157162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В</a:t>
            </a:r>
          </a:p>
        </p:txBody>
      </p:sp>
      <p:sp>
        <p:nvSpPr>
          <p:cNvPr id="29707" name="TextBox 21">
            <a:extLst>
              <a:ext uri="{FF2B5EF4-FFF2-40B4-BE49-F238E27FC236}">
                <a16:creationId xmlns:a16="http://schemas.microsoft.com/office/drawing/2014/main" id="{E3D77C81-1C40-4A02-B95F-249D2C26E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5000625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</a:t>
            </a:r>
          </a:p>
        </p:txBody>
      </p:sp>
      <p:sp>
        <p:nvSpPr>
          <p:cNvPr id="13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DC10C55E-02E0-401D-8D41-DAF2410CC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Содержимое 2">
            <a:extLst>
              <a:ext uri="{FF2B5EF4-FFF2-40B4-BE49-F238E27FC236}">
                <a16:creationId xmlns:a16="http://schemas.microsoft.com/office/drawing/2014/main" id="{7B0765F2-5985-4E55-9700-129BF1D0F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225" y="1095375"/>
            <a:ext cx="5972175" cy="280035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Т.к.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 А = 45</a:t>
            </a:r>
            <a:r>
              <a:rPr lang="en-US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,то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 В=90</a:t>
            </a:r>
            <a:r>
              <a:rPr lang="en-US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45</a:t>
            </a:r>
            <a:r>
              <a:rPr lang="en-US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45</a:t>
            </a:r>
            <a:r>
              <a:rPr lang="en-US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(сумма острых углов прямоугольного треугольника равна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90</a:t>
            </a:r>
            <a:r>
              <a:rPr lang="en-US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).Два угла       ∆ АВС равны, значит этот треугольник равнобедренный (по признаку), АС = ВС.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 В прямоугольном ∆ АВС по теореме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Пифагора: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АВ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= АС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+ ВС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100= 2 АС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, АС</a:t>
            </a:r>
            <a:r>
              <a:rPr lang="ru-RU" altLang="ru-RU" sz="2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= 50, АС›0,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АС = ВС = √ 50 = 5 √2(см)</a:t>
            </a:r>
          </a:p>
          <a:p>
            <a:pPr>
              <a:buFont typeface="Wingdings 2" panose="05020102010507070707" pitchFamily="18" charset="2"/>
              <a:buNone/>
            </a:pP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Ответ: 5√2см, 5√2см </a:t>
            </a:r>
          </a:p>
          <a:p>
            <a:pPr>
              <a:buFont typeface="Wingdings 2" panose="05020102010507070707" pitchFamily="18" charset="2"/>
              <a:buNone/>
            </a:pPr>
            <a:endParaRPr lang="ru-RU" altLang="ru-RU" b="1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AF6CD9A-093A-45B2-AD81-9E5BD9680062}"/>
              </a:ext>
            </a:extLst>
          </p:cNvPr>
          <p:cNvSpPr/>
          <p:nvPr/>
        </p:nvSpPr>
        <p:spPr>
          <a:xfrm>
            <a:off x="2395538" y="404813"/>
            <a:ext cx="457200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Задача №3</a:t>
            </a:r>
            <a:b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Решение</a:t>
            </a:r>
            <a:r>
              <a:rPr lang="ru-RU" sz="32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6" name="Прямоугольный треугольник 25">
            <a:extLst>
              <a:ext uri="{FF2B5EF4-FFF2-40B4-BE49-F238E27FC236}">
                <a16:creationId xmlns:a16="http://schemas.microsoft.com/office/drawing/2014/main" id="{72F3A381-AE23-498C-BEA3-7CBE439E347D}"/>
              </a:ext>
            </a:extLst>
          </p:cNvPr>
          <p:cNvSpPr/>
          <p:nvPr/>
        </p:nvSpPr>
        <p:spPr>
          <a:xfrm>
            <a:off x="6611938" y="1846263"/>
            <a:ext cx="2087562" cy="2952750"/>
          </a:xfrm>
          <a:prstGeom prst="rtTriangl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Text Box 51">
            <a:extLst>
              <a:ext uri="{FF2B5EF4-FFF2-40B4-BE49-F238E27FC236}">
                <a16:creationId xmlns:a16="http://schemas.microsoft.com/office/drawing/2014/main" id="{5DAFA85B-B4CF-45B0-9351-812F7C7D7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4575" y="2722563"/>
            <a:ext cx="544513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28" name="Text Box 51">
            <a:extLst>
              <a:ext uri="{FF2B5EF4-FFF2-40B4-BE49-F238E27FC236}">
                <a16:creationId xmlns:a16="http://schemas.microsoft.com/office/drawing/2014/main" id="{28007316-4121-460B-8CF5-183EA17E3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813" y="4799013"/>
            <a:ext cx="363537" cy="5222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9" name="Text Box 51">
            <a:extLst>
              <a:ext uri="{FF2B5EF4-FFF2-40B4-BE49-F238E27FC236}">
                <a16:creationId xmlns:a16="http://schemas.microsoft.com/office/drawing/2014/main" id="{EB51FAB2-E0AF-451B-AE9A-A321B4299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3184525"/>
            <a:ext cx="363538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0728" name="Text Box 51">
            <a:extLst>
              <a:ext uri="{FF2B5EF4-FFF2-40B4-BE49-F238E27FC236}">
                <a16:creationId xmlns:a16="http://schemas.microsoft.com/office/drawing/2014/main" id="{0D2A805C-5FAB-4A5F-8DE6-902C88C06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75" y="47990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0729" name="Text Box 51">
            <a:extLst>
              <a:ext uri="{FF2B5EF4-FFF2-40B4-BE49-F238E27FC236}">
                <a16:creationId xmlns:a16="http://schemas.microsoft.com/office/drawing/2014/main" id="{3B7AD273-B30B-449E-A7BB-21D23F0C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1588" y="1358900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0730" name="Text Box 51">
            <a:extLst>
              <a:ext uri="{FF2B5EF4-FFF2-40B4-BE49-F238E27FC236}">
                <a16:creationId xmlns:a16="http://schemas.microsoft.com/office/drawing/2014/main" id="{1BA8D881-C71B-41DA-A053-74CC358DC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1038" y="4794250"/>
            <a:ext cx="4238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33" name="Арка 32">
            <a:extLst>
              <a:ext uri="{FF2B5EF4-FFF2-40B4-BE49-F238E27FC236}">
                <a16:creationId xmlns:a16="http://schemas.microsoft.com/office/drawing/2014/main" id="{0AD11B40-19C1-4C74-BAB1-09F4C78416DA}"/>
              </a:ext>
            </a:extLst>
          </p:cNvPr>
          <p:cNvSpPr/>
          <p:nvPr/>
        </p:nvSpPr>
        <p:spPr>
          <a:xfrm rot="9478751">
            <a:off x="6632575" y="2389188"/>
            <a:ext cx="328613" cy="46037"/>
          </a:xfrm>
          <a:prstGeom prst="blockArc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Text Box 51">
            <a:extLst>
              <a:ext uri="{FF2B5EF4-FFF2-40B4-BE49-F238E27FC236}">
                <a16:creationId xmlns:a16="http://schemas.microsoft.com/office/drawing/2014/main" id="{3A1A07B2-F55B-4C65-9B02-E5F5B3FA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9875" y="3046413"/>
            <a:ext cx="5461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45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°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BFE48E-544A-4AD8-BA47-937A1B75B401}"/>
              </a:ext>
            </a:extLst>
          </p:cNvPr>
          <p:cNvSpPr txBox="1"/>
          <p:nvPr/>
        </p:nvSpPr>
        <p:spPr>
          <a:xfrm>
            <a:off x="6076950" y="5256213"/>
            <a:ext cx="4413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36" name="Соединительная линия уступом 35">
            <a:extLst>
              <a:ext uri="{FF2B5EF4-FFF2-40B4-BE49-F238E27FC236}">
                <a16:creationId xmlns:a16="http://schemas.microsoft.com/office/drawing/2014/main" id="{6FE9A73C-1205-46D4-AE4A-5371DFF4DD71}"/>
              </a:ext>
            </a:extLst>
          </p:cNvPr>
          <p:cNvCxnSpPr/>
          <p:nvPr/>
        </p:nvCxnSpPr>
        <p:spPr>
          <a:xfrm rot="16200000" flipH="1">
            <a:off x="6625431" y="4607719"/>
            <a:ext cx="219075" cy="153988"/>
          </a:xfrm>
          <a:prstGeom prst="bentConnector3">
            <a:avLst>
              <a:gd name="adj1" fmla="val 825"/>
            </a:avLst>
          </a:prstGeom>
          <a:ln>
            <a:solidFill>
              <a:srgbClr val="6633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3CA1B8F-E96F-4EEC-A75A-1AE4AF868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CB1CF6-B3F7-48FC-B1E6-008E5B3C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15888"/>
            <a:ext cx="8183562" cy="1052512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№4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337F976-95E3-4219-B89D-DF9977463AF9}"/>
              </a:ext>
            </a:extLst>
          </p:cNvPr>
          <p:cNvSpPr txBox="1">
            <a:spLocks/>
          </p:cNvSpPr>
          <p:nvPr/>
        </p:nvSpPr>
        <p:spPr>
          <a:xfrm>
            <a:off x="414338" y="746125"/>
            <a:ext cx="8183562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E57E9D7-EDCD-4495-AE5B-662D12D8E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id="{434152A8-247E-4775-A9A8-4E129CB6118E}"/>
              </a:ext>
            </a:extLst>
          </p:cNvPr>
          <p:cNvSpPr/>
          <p:nvPr/>
        </p:nvSpPr>
        <p:spPr>
          <a:xfrm flipH="1">
            <a:off x="808038" y="2536825"/>
            <a:ext cx="1544637" cy="2278063"/>
          </a:xfrm>
          <a:prstGeom prst="rtTriangl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 Box 51">
            <a:extLst>
              <a:ext uri="{FF2B5EF4-FFF2-40B4-BE49-F238E27FC236}">
                <a16:creationId xmlns:a16="http://schemas.microsoft.com/office/drawing/2014/main" id="{CA6AEE26-D4AB-4C85-815A-451C760FD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400" y="3251200"/>
            <a:ext cx="363538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8" name="Text Box 51">
            <a:extLst>
              <a:ext uri="{FF2B5EF4-FFF2-40B4-BE49-F238E27FC236}">
                <a16:creationId xmlns:a16="http://schemas.microsoft.com/office/drawing/2014/main" id="{E248B437-F46C-4B51-8754-FEA15DD92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713" y="3419475"/>
            <a:ext cx="363537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31754" name="Text Box 51">
            <a:extLst>
              <a:ext uri="{FF2B5EF4-FFF2-40B4-BE49-F238E27FC236}">
                <a16:creationId xmlns:a16="http://schemas.microsoft.com/office/drawing/2014/main" id="{EE739190-D03E-4201-9737-318836799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8" y="4551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1755" name="Text Box 51">
            <a:extLst>
              <a:ext uri="{FF2B5EF4-FFF2-40B4-BE49-F238E27FC236}">
                <a16:creationId xmlns:a16="http://schemas.microsoft.com/office/drawing/2014/main" id="{F4D36651-3E5B-4E5B-8735-92FA5CAFC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8075" y="441325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1756" name="Text Box 51">
            <a:extLst>
              <a:ext uri="{FF2B5EF4-FFF2-40B4-BE49-F238E27FC236}">
                <a16:creationId xmlns:a16="http://schemas.microsoft.com/office/drawing/2014/main" id="{797003E8-9AAC-4C5C-B8C8-160A9B0A2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1989138"/>
            <a:ext cx="422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2" name="Text Box 51">
            <a:extLst>
              <a:ext uri="{FF2B5EF4-FFF2-40B4-BE49-F238E27FC236}">
                <a16:creationId xmlns:a16="http://schemas.microsoft.com/office/drawing/2014/main" id="{F27D1E27-A345-4C21-9F99-0AAA0B7D7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038" y="3113088"/>
            <a:ext cx="5461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30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°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3" name="Арка 12">
            <a:extLst>
              <a:ext uri="{FF2B5EF4-FFF2-40B4-BE49-F238E27FC236}">
                <a16:creationId xmlns:a16="http://schemas.microsoft.com/office/drawing/2014/main" id="{F42AAD18-1C09-4320-9364-4537193FD50E}"/>
              </a:ext>
            </a:extLst>
          </p:cNvPr>
          <p:cNvSpPr/>
          <p:nvPr/>
        </p:nvSpPr>
        <p:spPr>
          <a:xfrm rot="10623713">
            <a:off x="2078038" y="2941638"/>
            <a:ext cx="273050" cy="71437"/>
          </a:xfrm>
          <a:prstGeom prst="blockArc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FB340D-EDC5-4DF1-9EBF-58B8D2A00EC6}"/>
              </a:ext>
            </a:extLst>
          </p:cNvPr>
          <p:cNvSpPr txBox="1"/>
          <p:nvPr/>
        </p:nvSpPr>
        <p:spPr>
          <a:xfrm>
            <a:off x="179388" y="4867275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15" name="Соединительная линия уступом 14">
            <a:extLst>
              <a:ext uri="{FF2B5EF4-FFF2-40B4-BE49-F238E27FC236}">
                <a16:creationId xmlns:a16="http://schemas.microsoft.com/office/drawing/2014/main" id="{E57856C8-23E1-4049-B359-DB0D00F78782}"/>
              </a:ext>
            </a:extLst>
          </p:cNvPr>
          <p:cNvCxnSpPr/>
          <p:nvPr/>
        </p:nvCxnSpPr>
        <p:spPr>
          <a:xfrm rot="5400000" flipH="1" flipV="1">
            <a:off x="2093119" y="4555332"/>
            <a:ext cx="263525" cy="255587"/>
          </a:xfrm>
          <a:prstGeom prst="bentConnector3">
            <a:avLst>
              <a:gd name="adj1" fmla="val 90822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761" name="Прямоугольник 2">
            <a:extLst>
              <a:ext uri="{FF2B5EF4-FFF2-40B4-BE49-F238E27FC236}">
                <a16:creationId xmlns:a16="http://schemas.microsoft.com/office/drawing/2014/main" id="{9C673E06-5CBC-4205-A1AF-6F139D833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1966913"/>
            <a:ext cx="4572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В прямоугольном треугольнике АВС катет АС лежит против угла 30</a:t>
            </a:r>
            <a:r>
              <a:rPr lang="en-US" altLang="ru-RU" sz="2000" b="1" baseline="30000" dirty="0">
                <a:cs typeface="Arial" panose="020B0604020202020204" pitchFamily="34" charset="0"/>
              </a:rPr>
              <a:t>0</a:t>
            </a:r>
            <a:r>
              <a:rPr lang="ru-RU" altLang="ru-RU" sz="2000" b="1" dirty="0">
                <a:cs typeface="Arial" panose="020B0604020202020204" pitchFamily="34" charset="0"/>
              </a:rPr>
              <a:t> и равен половине гипотенузы АВ, значит АВ = 2 АС.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По теореме Пифагора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АВ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= АС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+ ВС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(2АС)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= АС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+ ВС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4 АС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 = АС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+ 6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3 АС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 = 36, АС</a:t>
            </a:r>
            <a:r>
              <a:rPr lang="ru-RU" altLang="ru-RU" sz="2000" b="1" baseline="30000" dirty="0">
                <a:cs typeface="Arial" panose="020B0604020202020204" pitchFamily="34" charset="0"/>
              </a:rPr>
              <a:t>2</a:t>
            </a:r>
            <a:r>
              <a:rPr lang="ru-RU" altLang="ru-RU" sz="2000" b="1" dirty="0">
                <a:cs typeface="Arial" panose="020B0604020202020204" pitchFamily="34" charset="0"/>
              </a:rPr>
              <a:t> = 12, АС›0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АС = √ 12 = 2 √3(см)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АВ = 2АС = 4 √3(см)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dirty="0">
                <a:cs typeface="Arial" panose="020B0604020202020204" pitchFamily="34" charset="0"/>
              </a:rPr>
              <a:t>Ответ: 4 √3 см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9028E5-356B-448B-B09F-FAD8D99BB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0" y="11113"/>
            <a:ext cx="8183563" cy="1052512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№5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2F023D0-C152-44F9-9A01-DB0B207C93C0}"/>
              </a:ext>
            </a:extLst>
          </p:cNvPr>
          <p:cNvSpPr txBox="1">
            <a:spLocks/>
          </p:cNvSpPr>
          <p:nvPr/>
        </p:nvSpPr>
        <p:spPr>
          <a:xfrm>
            <a:off x="619125" y="476250"/>
            <a:ext cx="8183563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CEE7E1C-67AB-49F1-8DCA-0575E4409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2775" name="Text Box 51">
            <a:extLst>
              <a:ext uri="{FF2B5EF4-FFF2-40B4-BE49-F238E27FC236}">
                <a16:creationId xmlns:a16="http://schemas.microsoft.com/office/drawing/2014/main" id="{3B0EC53B-C836-4E14-8A2B-C085C1876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5588" y="430212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C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6" name="Text Box 51">
            <a:extLst>
              <a:ext uri="{FF2B5EF4-FFF2-40B4-BE49-F238E27FC236}">
                <a16:creationId xmlns:a16="http://schemas.microsoft.com/office/drawing/2014/main" id="{15410B9F-9FC5-4B0B-8EB3-A4A9001A8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438" y="213360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2777" name="Text Box 51">
            <a:extLst>
              <a:ext uri="{FF2B5EF4-FFF2-40B4-BE49-F238E27FC236}">
                <a16:creationId xmlns:a16="http://schemas.microsoft.com/office/drawing/2014/main" id="{CE311B70-010F-47DF-A744-30013759F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573463"/>
            <a:ext cx="4238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B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51">
            <a:extLst>
              <a:ext uri="{FF2B5EF4-FFF2-40B4-BE49-F238E27FC236}">
                <a16:creationId xmlns:a16="http://schemas.microsoft.com/office/drawing/2014/main" id="{FCF8EDDE-8B2A-4A3D-9952-1658A792F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2560638"/>
            <a:ext cx="544512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13</a:t>
            </a:r>
          </a:p>
        </p:txBody>
      </p:sp>
      <p:sp>
        <p:nvSpPr>
          <p:cNvPr id="10" name="Text Box 51">
            <a:extLst>
              <a:ext uri="{FF2B5EF4-FFF2-40B4-BE49-F238E27FC236}">
                <a16:creationId xmlns:a16="http://schemas.microsoft.com/office/drawing/2014/main" id="{05A45678-B615-487A-9A12-5D25038C7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3114675"/>
            <a:ext cx="493712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32780" name="Text Box 51">
            <a:extLst>
              <a:ext uri="{FF2B5EF4-FFF2-40B4-BE49-F238E27FC236}">
                <a16:creationId xmlns:a16="http://schemas.microsoft.com/office/drawing/2014/main" id="{DB405B42-6E22-495D-8D58-461BE0CAF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3235325"/>
            <a:ext cx="442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2" name="Соединительная линия уступом 11">
            <a:extLst>
              <a:ext uri="{FF2B5EF4-FFF2-40B4-BE49-F238E27FC236}">
                <a16:creationId xmlns:a16="http://schemas.microsoft.com/office/drawing/2014/main" id="{E553F079-A10F-412D-B2CC-A0D18A2C61DB}"/>
              </a:ext>
            </a:extLst>
          </p:cNvPr>
          <p:cNvCxnSpPr/>
          <p:nvPr/>
        </p:nvCxnSpPr>
        <p:spPr>
          <a:xfrm rot="5400000" flipH="1" flipV="1">
            <a:off x="3840163" y="3332162"/>
            <a:ext cx="338138" cy="144463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0CC7196E-43F0-4D41-9908-AF164144ED64}"/>
              </a:ext>
            </a:extLst>
          </p:cNvPr>
          <p:cNvCxnSpPr/>
          <p:nvPr/>
        </p:nvCxnSpPr>
        <p:spPr>
          <a:xfrm>
            <a:off x="407988" y="3576638"/>
            <a:ext cx="367347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id="{2D58A893-F79B-4110-90D9-9FED51F2DE62}"/>
              </a:ext>
            </a:extLst>
          </p:cNvPr>
          <p:cNvSpPr/>
          <p:nvPr/>
        </p:nvSpPr>
        <p:spPr>
          <a:xfrm rot="16200000">
            <a:off x="1235075" y="1736725"/>
            <a:ext cx="2016125" cy="367347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784" name="Прямоугольник 2">
            <a:extLst>
              <a:ext uri="{FF2B5EF4-FFF2-40B4-BE49-F238E27FC236}">
                <a16:creationId xmlns:a16="http://schemas.microsoft.com/office/drawing/2014/main" id="{3C2975C7-83D8-486A-A449-C561C20A4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75" y="1401763"/>
            <a:ext cx="45720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два угла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( А и  С)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∆ АВС равны по условию , то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этот треугольник равнобедренный (по признаку) и АВ = ВС. Высота ВД равнобедренного  ∆ АВС  является его медианой, значит 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С. В прямоугольном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∆ АВ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 по теореме Пифагора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 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+ 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 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- 12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= 25, 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›0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 √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(см)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 2А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(см)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5447C9-1569-4BE8-85F7-267AF4973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183562" cy="1052513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№6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451859C-A3BB-4371-ABFE-2ED2C0A8AE8B}"/>
              </a:ext>
            </a:extLst>
          </p:cNvPr>
          <p:cNvSpPr txBox="1">
            <a:spLocks/>
          </p:cNvSpPr>
          <p:nvPr/>
        </p:nvSpPr>
        <p:spPr>
          <a:xfrm>
            <a:off x="468313" y="404813"/>
            <a:ext cx="8183562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DDDBC17-0FB7-42C6-A672-09A8A8E00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" name="Ромб 5">
            <a:extLst>
              <a:ext uri="{FF2B5EF4-FFF2-40B4-BE49-F238E27FC236}">
                <a16:creationId xmlns:a16="http://schemas.microsoft.com/office/drawing/2014/main" id="{C3757DE1-344C-4359-953E-AA6980A3DD6E}"/>
              </a:ext>
            </a:extLst>
          </p:cNvPr>
          <p:cNvSpPr/>
          <p:nvPr/>
        </p:nvSpPr>
        <p:spPr>
          <a:xfrm>
            <a:off x="855663" y="2565400"/>
            <a:ext cx="1295400" cy="21590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800" name="Text Box 51">
            <a:extLst>
              <a:ext uri="{FF2B5EF4-FFF2-40B4-BE49-F238E27FC236}">
                <a16:creationId xmlns:a16="http://schemas.microsoft.com/office/drawing/2014/main" id="{2558640D-A873-4BC8-93EE-5799B3D8F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47418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01" name="Text Box 51">
            <a:extLst>
              <a:ext uri="{FF2B5EF4-FFF2-40B4-BE49-F238E27FC236}">
                <a16:creationId xmlns:a16="http://schemas.microsoft.com/office/drawing/2014/main" id="{D0AC2AEA-CA17-404E-BDE3-DECE6D108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3829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3802" name="Text Box 51">
            <a:extLst>
              <a:ext uri="{FF2B5EF4-FFF2-40B4-BE49-F238E27FC236}">
                <a16:creationId xmlns:a16="http://schemas.microsoft.com/office/drawing/2014/main" id="{2D758B3F-E7F3-458E-A537-D46CA2886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2041525"/>
            <a:ext cx="42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33803" name="Text Box 51">
            <a:extLst>
              <a:ext uri="{FF2B5EF4-FFF2-40B4-BE49-F238E27FC236}">
                <a16:creationId xmlns:a16="http://schemas.microsoft.com/office/drawing/2014/main" id="{58A2D9AE-6063-4FBD-87D1-7B7B7C73D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3373438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CB78D60-5C3D-4656-9BE1-8E40C5BE5D29}"/>
              </a:ext>
            </a:extLst>
          </p:cNvPr>
          <p:cNvCxnSpPr>
            <a:stCxn id="6" idx="1"/>
            <a:endCxn id="6" idx="3"/>
          </p:cNvCxnSpPr>
          <p:nvPr/>
        </p:nvCxnSpPr>
        <p:spPr>
          <a:xfrm>
            <a:off x="855663" y="3644900"/>
            <a:ext cx="12954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CF2F420E-EF2C-4A0C-AD2A-E77DA0D04DE6}"/>
              </a:ext>
            </a:extLst>
          </p:cNvPr>
          <p:cNvCxnSpPr>
            <a:stCxn id="6" idx="2"/>
            <a:endCxn id="6" idx="0"/>
          </p:cNvCxnSpPr>
          <p:nvPr/>
        </p:nvCxnSpPr>
        <p:spPr>
          <a:xfrm flipV="1">
            <a:off x="1503363" y="2565400"/>
            <a:ext cx="0" cy="2159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806" name="Text Box 51">
            <a:extLst>
              <a:ext uri="{FF2B5EF4-FFF2-40B4-BE49-F238E27FC236}">
                <a16:creationId xmlns:a16="http://schemas.microsoft.com/office/drawing/2014/main" id="{BDFB5D6E-A577-4647-98F9-4BFF4AA42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3382963"/>
            <a:ext cx="5016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anose="02020603050405020304" pitchFamily="18" charset="0"/>
              </a:rPr>
              <a:t>2</a:t>
            </a:r>
            <a:r>
              <a:rPr lang="ru-RU" altLang="ru-RU" sz="1600"/>
              <a:t>√</a:t>
            </a:r>
            <a:r>
              <a:rPr lang="ru-RU" altLang="ru-RU" sz="16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3807" name="Text Box 51">
            <a:extLst>
              <a:ext uri="{FF2B5EF4-FFF2-40B4-BE49-F238E27FC236}">
                <a16:creationId xmlns:a16="http://schemas.microsoft.com/office/drawing/2014/main" id="{AD3BDD32-97E0-402F-825A-219FAC5C5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3929063"/>
            <a:ext cx="312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3808" name="Прямоугольник 2">
            <a:extLst>
              <a:ext uri="{FF2B5EF4-FFF2-40B4-BE49-F238E27FC236}">
                <a16:creationId xmlns:a16="http://schemas.microsoft.com/office/drawing/2014/main" id="{0B12A5E4-3B6A-4417-A2A2-2D9DA8E33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438" y="930275"/>
            <a:ext cx="45720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endParaRPr lang="ru-RU" altLang="ru-RU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диагонали ромба взаимно перпендикулярны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и точкой пересечения делятся пополам, то АО = ОС = 2см, ВО = О</a:t>
            </a:r>
            <a:r>
              <a:rPr lang="en-US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= √ 5 см</a:t>
            </a:r>
            <a:r>
              <a:rPr lang="en-US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и ∆ АВО прямоугольный.  В ∆ АВО   по теореме Пифагора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= АО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 ВО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= (√ 5) 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АВ</a:t>
            </a:r>
            <a:r>
              <a:rPr lang="ru-RU" altLang="ru-RU" sz="24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= 9, АВ</a:t>
            </a:r>
            <a:r>
              <a:rPr lang="en-US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›0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 = √ 9</a:t>
            </a:r>
            <a:r>
              <a:rPr lang="en-US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= 3(см)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3 см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2371DB-2776-4051-AE0D-04508135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9050"/>
            <a:ext cx="8183562" cy="1052513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№7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9482A7B-6E4C-4F9F-B1D2-ECF171A48834}"/>
              </a:ext>
            </a:extLst>
          </p:cNvPr>
          <p:cNvSpPr txBox="1">
            <a:spLocks/>
          </p:cNvSpPr>
          <p:nvPr/>
        </p:nvSpPr>
        <p:spPr>
          <a:xfrm>
            <a:off x="434975" y="688975"/>
            <a:ext cx="8183563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591DCC6-6901-49EC-BF08-782DAF10A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08C2832-6782-4A65-9052-658647F30A15}"/>
              </a:ext>
            </a:extLst>
          </p:cNvPr>
          <p:cNvSpPr/>
          <p:nvPr/>
        </p:nvSpPr>
        <p:spPr>
          <a:xfrm>
            <a:off x="2209800" y="1739900"/>
            <a:ext cx="4572000" cy="41338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ru-RU" sz="2600" i="1" dirty="0">
                <a:latin typeface="Arial" charset="0"/>
                <a:cs typeface="Times New Roman" pitchFamily="18" charset="0"/>
              </a:rPr>
              <a:t>Правильный ответ 4, 6, 7.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 typeface="Wingdings 2" pitchFamily="18" charset="2"/>
              <a:buNone/>
              <a:defRPr/>
            </a:pPr>
            <a:r>
              <a:rPr lang="ru-RU" sz="2600" i="1" dirty="0">
                <a:latin typeface="Arial" charset="0"/>
                <a:cs typeface="Times New Roman" pitchFamily="18" charset="0"/>
              </a:rPr>
              <a:t>Действительно,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 typeface="Wingdings 2" pitchFamily="18" charset="2"/>
              <a:buNone/>
              <a:defRPr/>
            </a:pPr>
            <a:r>
              <a:rPr lang="ru-RU" sz="2600" i="1" dirty="0">
                <a:latin typeface="Arial" charset="0"/>
                <a:cs typeface="Times New Roman" pitchFamily="18" charset="0"/>
              </a:rPr>
              <a:t>4</a:t>
            </a:r>
            <a:r>
              <a:rPr lang="en-US" sz="2600" i="1" dirty="0">
                <a:latin typeface="Arial" charset="0"/>
                <a:cs typeface="Times New Roman" pitchFamily="18" charset="0"/>
              </a:rPr>
              <a:t>²</a:t>
            </a:r>
            <a:r>
              <a:rPr lang="ru-RU" sz="2600" i="1" dirty="0">
                <a:latin typeface="Arial" charset="0"/>
                <a:cs typeface="Times New Roman" pitchFamily="18" charset="0"/>
              </a:rPr>
              <a:t> +</a:t>
            </a:r>
            <a:r>
              <a:rPr lang="en-US" sz="2600" i="1" dirty="0">
                <a:latin typeface="Arial" charset="0"/>
                <a:cs typeface="Times New Roman" pitchFamily="18" charset="0"/>
              </a:rPr>
              <a:t> </a:t>
            </a:r>
            <a:r>
              <a:rPr lang="ru-RU" sz="2600" i="1" dirty="0">
                <a:latin typeface="Arial" charset="0"/>
                <a:cs typeface="Times New Roman" pitchFamily="18" charset="0"/>
              </a:rPr>
              <a:t>6</a:t>
            </a:r>
            <a:r>
              <a:rPr lang="en-US" sz="2600" i="1" dirty="0">
                <a:latin typeface="Arial" charset="0"/>
                <a:cs typeface="Times New Roman" pitchFamily="18" charset="0"/>
              </a:rPr>
              <a:t>²</a:t>
            </a:r>
            <a:r>
              <a:rPr lang="ru-RU" sz="2600" i="1" dirty="0">
                <a:latin typeface="Arial" charset="0"/>
                <a:cs typeface="Times New Roman" pitchFamily="18" charset="0"/>
              </a:rPr>
              <a:t> = 52 ≠ 49 = 7</a:t>
            </a:r>
            <a:r>
              <a:rPr lang="en-US" sz="2600" i="1" dirty="0">
                <a:latin typeface="Arial" charset="0"/>
                <a:cs typeface="Times New Roman" pitchFamily="18" charset="0"/>
              </a:rPr>
              <a:t>²</a:t>
            </a:r>
            <a:r>
              <a:rPr lang="ru-RU" sz="2600" i="1" dirty="0">
                <a:latin typeface="Arial" charset="0"/>
                <a:cs typeface="Times New Roman" pitchFamily="18" charset="0"/>
              </a:rPr>
              <a:t>.</a:t>
            </a:r>
            <a:r>
              <a:rPr lang="en-US" sz="2600" i="1" dirty="0">
                <a:latin typeface="Arial" charset="0"/>
                <a:cs typeface="Times New Roman" pitchFamily="18" charset="0"/>
              </a:rPr>
              <a:t> </a:t>
            </a:r>
            <a:endParaRPr lang="ru-RU" sz="2600" i="1" dirty="0">
              <a:latin typeface="Arial" charset="0"/>
              <a:cs typeface="Times New Roman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 typeface="Wingdings 2" pitchFamily="18" charset="2"/>
              <a:buNone/>
              <a:defRPr/>
            </a:pPr>
            <a:r>
              <a:rPr lang="ru-RU" sz="2600" i="1" dirty="0">
                <a:latin typeface="Arial" charset="0"/>
                <a:cs typeface="Times New Roman" pitchFamily="18" charset="0"/>
              </a:rPr>
              <a:t>Стоит отметить, что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 typeface="Wingdings 2" pitchFamily="18" charset="2"/>
              <a:buNone/>
              <a:defRPr/>
            </a:pPr>
            <a:r>
              <a:rPr lang="ru-RU" sz="2600" i="1" dirty="0">
                <a:latin typeface="Arial" charset="0"/>
                <a:cs typeface="Times New Roman" pitchFamily="18" charset="0"/>
              </a:rPr>
              <a:t>  во времена Пифагора правильным был бы считался и  ответ А), так как были неизвестны  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buFont typeface="Wingdings 2" pitchFamily="18" charset="2"/>
              <a:buNone/>
              <a:defRPr/>
            </a:pPr>
            <a:r>
              <a:rPr lang="ru-RU" sz="2600" i="1" dirty="0">
                <a:latin typeface="Arial" charset="0"/>
                <a:cs typeface="Times New Roman" pitchFamily="18" charset="0"/>
              </a:rPr>
              <a:t> рациональные числа.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2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AABB6E6-3FC7-41E6-9FE6-2E2F725C9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219" y="2312690"/>
            <a:ext cx="1042987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7443" name="AutoShape 35">
            <a:hlinkClick r:id="rId4" action="ppaction://hlinksldjump"/>
            <a:extLst>
              <a:ext uri="{FF2B5EF4-FFF2-40B4-BE49-F238E27FC236}">
                <a16:creationId xmlns:a16="http://schemas.microsoft.com/office/drawing/2014/main" id="{F8C0C5E5-8871-49F8-900B-8222D05BB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8363" y="2312690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" name="AutoShape 35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C55AAE1-E34C-4ED5-BDFA-77FBB8EED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515" y="2302604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" name="AutoShape 3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EAB4AC45-2C04-47C9-ACE6-8FD52E9C4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4667" y="2312690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" name="AutoShape 3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05BE50CC-6746-458F-B6F3-4D4684454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2819" y="2302604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" name="AutoShape 3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A39DE4D1-155D-4EDC-9A48-5842465CA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219" y="3341010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8" name="AutoShape 35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35CE6DC5-6A59-4B75-817F-1F8746CD1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8363" y="3320455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9" name="AutoShape 35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BF20ECE7-284A-4680-A460-A6314E4EE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6515" y="3320455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0" name="AutoShape 35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80306EDC-7DE3-4E17-9B4B-1BA1DEC1C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4827" y="3320455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11" name="AutoShape 35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3036EF05-4551-4177-9191-8123270AC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0770" y="3325512"/>
            <a:ext cx="1042988" cy="647700"/>
          </a:xfrm>
          <a:prstGeom prst="actionButtonBlank">
            <a:avLst/>
          </a:prstGeo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10</a:t>
            </a:r>
            <a:endParaRPr lang="ru-RU" sz="28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F6DB10-0A1D-4333-9F48-C260A9615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0"/>
            <a:ext cx="8183563" cy="1052513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№8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897AA14-489A-42D9-B79E-865A920F916A}"/>
              </a:ext>
            </a:extLst>
          </p:cNvPr>
          <p:cNvSpPr txBox="1">
            <a:spLocks/>
          </p:cNvSpPr>
          <p:nvPr/>
        </p:nvSpPr>
        <p:spPr>
          <a:xfrm>
            <a:off x="398463" y="549275"/>
            <a:ext cx="8183562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A70FA74-CBC5-4996-8303-2C83CAB3C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" name="Ромб 14">
            <a:extLst>
              <a:ext uri="{FF2B5EF4-FFF2-40B4-BE49-F238E27FC236}">
                <a16:creationId xmlns:a16="http://schemas.microsoft.com/office/drawing/2014/main" id="{86949058-E0D4-4370-AF31-F50295FD1605}"/>
              </a:ext>
            </a:extLst>
          </p:cNvPr>
          <p:cNvSpPr/>
          <p:nvPr/>
        </p:nvSpPr>
        <p:spPr>
          <a:xfrm>
            <a:off x="825500" y="2492375"/>
            <a:ext cx="2879725" cy="208915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848" name="Text Box 51">
            <a:extLst>
              <a:ext uri="{FF2B5EF4-FFF2-40B4-BE49-F238E27FC236}">
                <a16:creationId xmlns:a16="http://schemas.microsoft.com/office/drawing/2014/main" id="{F8092785-042F-4524-8DE7-0ACB5BA8C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32750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5849" name="Text Box 51">
            <a:extLst>
              <a:ext uri="{FF2B5EF4-FFF2-40B4-BE49-F238E27FC236}">
                <a16:creationId xmlns:a16="http://schemas.microsoft.com/office/drawing/2014/main" id="{7C6256AA-53DE-4375-A748-139A8BFCE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75" y="1968500"/>
            <a:ext cx="422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35850" name="Text Box 51">
            <a:extLst>
              <a:ext uri="{FF2B5EF4-FFF2-40B4-BE49-F238E27FC236}">
                <a16:creationId xmlns:a16="http://schemas.microsoft.com/office/drawing/2014/main" id="{81ABF505-324F-4620-B2A6-9EF24FA20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3263900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5851" name="Text Box 51">
            <a:extLst>
              <a:ext uri="{FF2B5EF4-FFF2-40B4-BE49-F238E27FC236}">
                <a16:creationId xmlns:a16="http://schemas.microsoft.com/office/drawing/2014/main" id="{CF3A505B-FECE-4AB2-A0B5-F08306494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288" y="4581525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52" name="Text Box 51">
            <a:extLst>
              <a:ext uri="{FF2B5EF4-FFF2-40B4-BE49-F238E27FC236}">
                <a16:creationId xmlns:a16="http://schemas.microsoft.com/office/drawing/2014/main" id="{8905FBE4-7937-4B57-87E9-7D8C77BE5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5853" name="Text Box 51">
            <a:extLst>
              <a:ext uri="{FF2B5EF4-FFF2-40B4-BE49-F238E27FC236}">
                <a16:creationId xmlns:a16="http://schemas.microsoft.com/office/drawing/2014/main" id="{986F1A8C-F493-42F2-8965-8794F19EA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352583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5854" name="Text Box 51">
            <a:extLst>
              <a:ext uri="{FF2B5EF4-FFF2-40B4-BE49-F238E27FC236}">
                <a16:creationId xmlns:a16="http://schemas.microsoft.com/office/drawing/2014/main" id="{718D68C8-4675-45EF-B2F7-6E86E904B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2874963"/>
            <a:ext cx="314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6</a:t>
            </a: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6CE08111-16AE-4BE5-B01A-EAD2A36E40A3}"/>
              </a:ext>
            </a:extLst>
          </p:cNvPr>
          <p:cNvCxnSpPr>
            <a:stCxn id="15" idx="0"/>
            <a:endCxn id="35851" idx="0"/>
          </p:cNvCxnSpPr>
          <p:nvPr/>
        </p:nvCxnSpPr>
        <p:spPr>
          <a:xfrm>
            <a:off x="2265363" y="2492375"/>
            <a:ext cx="3175" cy="20891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455AF564-FE27-4859-BA58-6D267DEC116C}"/>
              </a:ext>
            </a:extLst>
          </p:cNvPr>
          <p:cNvCxnSpPr>
            <a:stCxn id="35848" idx="3"/>
            <a:endCxn id="35850" idx="1"/>
          </p:cNvCxnSpPr>
          <p:nvPr/>
        </p:nvCxnSpPr>
        <p:spPr>
          <a:xfrm flipV="1">
            <a:off x="866775" y="3525838"/>
            <a:ext cx="2841625" cy="111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ED5EB36F-558E-4965-97CC-3335F5DA8056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35858" name="Прямоугольник 2">
            <a:extLst>
              <a:ext uri="{FF2B5EF4-FFF2-40B4-BE49-F238E27FC236}">
                <a16:creationId xmlns:a16="http://schemas.microsoft.com/office/drawing/2014/main" id="{1E16F6CF-3DE7-4C77-8B99-AAE265306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1787525"/>
            <a:ext cx="457200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диагонали ромба взаимно перпендикулярны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и точкой пересечения делятся пополам, то АО = ОС = 4 см, ВО = О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= 3 см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и ∆ АВО прямоугольный.  В ∆ АВО   по теореме Пифагора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= АО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+ ВО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= 4 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+3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АВ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= 25, АВ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›0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 = √ 25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= 5(см)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5 см</a:t>
            </a:r>
            <a:endParaRPr lang="ru-RU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2876A1-9F3B-429B-AC30-5BC4E94F1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0"/>
            <a:ext cx="8183563" cy="1052513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№9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F536F8A-71BA-4EB7-BA4B-009030F2A0F2}"/>
              </a:ext>
            </a:extLst>
          </p:cNvPr>
          <p:cNvSpPr txBox="1">
            <a:spLocks/>
          </p:cNvSpPr>
          <p:nvPr/>
        </p:nvSpPr>
        <p:spPr>
          <a:xfrm>
            <a:off x="538163" y="639763"/>
            <a:ext cx="8183562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FD8F791-E5FE-4656-8023-6F19F9D7C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F2DF025-778A-4FD8-923D-0660DA59C84C}"/>
              </a:ext>
            </a:extLst>
          </p:cNvPr>
          <p:cNvCxnSpPr/>
          <p:nvPr/>
        </p:nvCxnSpPr>
        <p:spPr>
          <a:xfrm>
            <a:off x="1330325" y="2997200"/>
            <a:ext cx="0" cy="19446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Соединительная линия уступом 6">
            <a:extLst>
              <a:ext uri="{FF2B5EF4-FFF2-40B4-BE49-F238E27FC236}">
                <a16:creationId xmlns:a16="http://schemas.microsoft.com/office/drawing/2014/main" id="{EB8CB105-06B7-417B-83C7-35F37AB3774F}"/>
              </a:ext>
            </a:extLst>
          </p:cNvPr>
          <p:cNvCxnSpPr/>
          <p:nvPr/>
        </p:nvCxnSpPr>
        <p:spPr>
          <a:xfrm rot="5400000">
            <a:off x="1098550" y="4710113"/>
            <a:ext cx="360363" cy="103187"/>
          </a:xfrm>
          <a:prstGeom prst="bentConnector3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873" name="Text Box 51">
            <a:extLst>
              <a:ext uri="{FF2B5EF4-FFF2-40B4-BE49-F238E27FC236}">
                <a16:creationId xmlns:a16="http://schemas.microsoft.com/office/drawing/2014/main" id="{0BEF197D-741F-49B0-B185-38A29BD3C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843463"/>
            <a:ext cx="4445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6874" name="Text Box 51">
            <a:extLst>
              <a:ext uri="{FF2B5EF4-FFF2-40B4-BE49-F238E27FC236}">
                <a16:creationId xmlns:a16="http://schemas.microsoft.com/office/drawing/2014/main" id="{D6F211FE-F336-489F-A090-BEFB0939C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75" y="47609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75" name="Text Box 51">
            <a:extLst>
              <a:ext uri="{FF2B5EF4-FFF2-40B4-BE49-F238E27FC236}">
                <a16:creationId xmlns:a16="http://schemas.microsoft.com/office/drawing/2014/main" id="{EFF3D606-F8FD-44C9-8981-3949CF4C4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888" y="2565400"/>
            <a:ext cx="4222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36876" name="Text Box 51">
            <a:extLst>
              <a:ext uri="{FF2B5EF4-FFF2-40B4-BE49-F238E27FC236}">
                <a16:creationId xmlns:a16="http://schemas.microsoft.com/office/drawing/2014/main" id="{585BC318-5C37-438E-83C6-7E0CB7B5E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256540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6877" name="Text Box 51">
            <a:extLst>
              <a:ext uri="{FF2B5EF4-FFF2-40B4-BE49-F238E27FC236}">
                <a16:creationId xmlns:a16="http://schemas.microsoft.com/office/drawing/2014/main" id="{0AAE7BE8-A919-4F46-9FE9-6FF295746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4926013"/>
            <a:ext cx="423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Е</a:t>
            </a:r>
          </a:p>
        </p:txBody>
      </p:sp>
      <p:sp>
        <p:nvSpPr>
          <p:cNvPr id="36878" name="Text Box 51">
            <a:extLst>
              <a:ext uri="{FF2B5EF4-FFF2-40B4-BE49-F238E27FC236}">
                <a16:creationId xmlns:a16="http://schemas.microsoft.com/office/drawing/2014/main" id="{0CC04D9B-85DE-4C8A-A4F1-8E504B297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275" y="3644900"/>
            <a:ext cx="271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6879" name="Text Box 51">
            <a:extLst>
              <a:ext uri="{FF2B5EF4-FFF2-40B4-BE49-F238E27FC236}">
                <a16:creationId xmlns:a16="http://schemas.microsoft.com/office/drawing/2014/main" id="{84D5F180-88FB-46BB-A00E-529D551E8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3" y="3524250"/>
            <a:ext cx="271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6880" name="Text Box 51">
            <a:extLst>
              <a:ext uri="{FF2B5EF4-FFF2-40B4-BE49-F238E27FC236}">
                <a16:creationId xmlns:a16="http://schemas.microsoft.com/office/drawing/2014/main" id="{39F08D73-6B21-4202-9B32-D6D1315BF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3725" y="2473325"/>
            <a:ext cx="271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6881" name="Text Box 51">
            <a:extLst>
              <a:ext uri="{FF2B5EF4-FFF2-40B4-BE49-F238E27FC236}">
                <a16:creationId xmlns:a16="http://schemas.microsoft.com/office/drawing/2014/main" id="{E68A60E4-855B-4458-B58B-FB634C1D0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4911725"/>
            <a:ext cx="269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latin typeface="Times New Roman" panose="02020603050405020304" pitchFamily="18" charset="0"/>
              </a:rPr>
              <a:t>9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8090D979-7469-48B5-9CA8-BCD5BBBFBAEF}"/>
              </a:ext>
            </a:extLst>
          </p:cNvPr>
          <p:cNvCxnSpPr/>
          <p:nvPr/>
        </p:nvCxnSpPr>
        <p:spPr>
          <a:xfrm>
            <a:off x="2698750" y="2997200"/>
            <a:ext cx="0" cy="19446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>
            <a:extLst>
              <a:ext uri="{FF2B5EF4-FFF2-40B4-BE49-F238E27FC236}">
                <a16:creationId xmlns:a16="http://schemas.microsoft.com/office/drawing/2014/main" id="{462D63C9-C076-4DCA-AEE3-509893B50032}"/>
              </a:ext>
            </a:extLst>
          </p:cNvPr>
          <p:cNvCxnSpPr/>
          <p:nvPr/>
        </p:nvCxnSpPr>
        <p:spPr>
          <a:xfrm>
            <a:off x="2698750" y="4775200"/>
            <a:ext cx="193675" cy="150813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Трапеция 18">
            <a:extLst>
              <a:ext uri="{FF2B5EF4-FFF2-40B4-BE49-F238E27FC236}">
                <a16:creationId xmlns:a16="http://schemas.microsoft.com/office/drawing/2014/main" id="{8BD6C5F2-D6EC-4A11-9A3B-3753B3F30938}"/>
              </a:ext>
            </a:extLst>
          </p:cNvPr>
          <p:cNvSpPr/>
          <p:nvPr/>
        </p:nvSpPr>
        <p:spPr>
          <a:xfrm>
            <a:off x="795338" y="2997200"/>
            <a:ext cx="2408237" cy="1944688"/>
          </a:xfrm>
          <a:prstGeom prst="trapezoi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C9448AB8-3860-419B-951C-08E017CD6387}"/>
              </a:ext>
            </a:extLst>
          </p:cNvPr>
          <p:cNvCxnSpPr/>
          <p:nvPr/>
        </p:nvCxnSpPr>
        <p:spPr>
          <a:xfrm>
            <a:off x="2892425" y="4179888"/>
            <a:ext cx="2222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6F509BB6-AF05-4014-8251-93FD25969F6D}"/>
              </a:ext>
            </a:extLst>
          </p:cNvPr>
          <p:cNvCxnSpPr/>
          <p:nvPr/>
        </p:nvCxnSpPr>
        <p:spPr>
          <a:xfrm>
            <a:off x="850900" y="4292600"/>
            <a:ext cx="22225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C72E5B3-6F4E-47B7-8816-DF7A28B8D406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36888" name="Прямоугольник 2">
            <a:extLst>
              <a:ext uri="{FF2B5EF4-FFF2-40B4-BE49-F238E27FC236}">
                <a16:creationId xmlns:a16="http://schemas.microsoft.com/office/drawing/2014/main" id="{D9F81332-B093-448D-83D9-B7BB408C8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1785938"/>
            <a:ext cx="457200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 свойству равнобедренной трапеции АЕ = (А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– ВС):2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АЕ = (9-5):2 = 2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В прямоугольном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∆ АВЕ   по теореме Пифагора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= АЕ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+ ВЕ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ВЕ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= А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АЕ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ВЕ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= 6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- 2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ВЕ</a:t>
            </a:r>
            <a:r>
              <a:rPr lang="ru-RU" altLang="ru-RU" sz="2000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 = 32, ВЕ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›0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ВЕ = √ 32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= 4 √ 2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4 √ 2</a:t>
            </a:r>
            <a:r>
              <a:rPr lang="en-US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6CBB8E-4DEA-45EA-9D2B-8CABDE091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0"/>
            <a:ext cx="8183563" cy="1052513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Задача №10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B3954FF-62C1-4F87-8937-65A277233519}"/>
              </a:ext>
            </a:extLst>
          </p:cNvPr>
          <p:cNvSpPr txBox="1">
            <a:spLocks/>
          </p:cNvSpPr>
          <p:nvPr/>
        </p:nvSpPr>
        <p:spPr>
          <a:xfrm>
            <a:off x="474663" y="620713"/>
            <a:ext cx="8183562" cy="1050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>
              <a:defRPr/>
            </a:pPr>
            <a:r>
              <a:rPr lang="ru-RU" dirty="0"/>
              <a:t>Решение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1AD6164-F0A9-4498-A43B-63EF7E265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3C11573-38AE-4959-9053-A054C9050676}"/>
              </a:ext>
            </a:extLst>
          </p:cNvPr>
          <p:cNvCxnSpPr>
            <a:endCxn id="8" idx="3"/>
          </p:cNvCxnSpPr>
          <p:nvPr/>
        </p:nvCxnSpPr>
        <p:spPr>
          <a:xfrm flipH="1">
            <a:off x="1571625" y="3040063"/>
            <a:ext cx="47625" cy="965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Соединительная линия уступом 6">
            <a:extLst>
              <a:ext uri="{FF2B5EF4-FFF2-40B4-BE49-F238E27FC236}">
                <a16:creationId xmlns:a16="http://schemas.microsoft.com/office/drawing/2014/main" id="{646BA5C4-4E05-444E-8C1F-0F8F7A4B4C6D}"/>
              </a:ext>
            </a:extLst>
          </p:cNvPr>
          <p:cNvCxnSpPr/>
          <p:nvPr/>
        </p:nvCxnSpPr>
        <p:spPr>
          <a:xfrm rot="5400000">
            <a:off x="1404144" y="3837782"/>
            <a:ext cx="215900" cy="119062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Параллелограмм 7">
            <a:extLst>
              <a:ext uri="{FF2B5EF4-FFF2-40B4-BE49-F238E27FC236}">
                <a16:creationId xmlns:a16="http://schemas.microsoft.com/office/drawing/2014/main" id="{3A7F7DF5-16EE-4DDA-BEF2-82A3673BC685}"/>
              </a:ext>
            </a:extLst>
          </p:cNvPr>
          <p:cNvSpPr/>
          <p:nvPr/>
        </p:nvSpPr>
        <p:spPr>
          <a:xfrm>
            <a:off x="900113" y="3040063"/>
            <a:ext cx="2052637" cy="965200"/>
          </a:xfrm>
          <a:prstGeom prst="parallelogram">
            <a:avLst>
              <a:gd name="adj" fmla="val 734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Арка 8">
            <a:extLst>
              <a:ext uri="{FF2B5EF4-FFF2-40B4-BE49-F238E27FC236}">
                <a16:creationId xmlns:a16="http://schemas.microsoft.com/office/drawing/2014/main" id="{8556C14B-B21B-4BB4-B454-C0FF16EECB8E}"/>
              </a:ext>
            </a:extLst>
          </p:cNvPr>
          <p:cNvSpPr/>
          <p:nvPr/>
        </p:nvSpPr>
        <p:spPr>
          <a:xfrm rot="10623713">
            <a:off x="1344613" y="3363913"/>
            <a:ext cx="273050" cy="71437"/>
          </a:xfrm>
          <a:prstGeom prst="blockArc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7899" name="Text Box 51">
            <a:extLst>
              <a:ext uri="{FF2B5EF4-FFF2-40B4-BE49-F238E27FC236}">
                <a16:creationId xmlns:a16="http://schemas.microsoft.com/office/drawing/2014/main" id="{E57076C2-8FEE-4CFF-941F-27FEB7855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56540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37900" name="Text Box 51">
            <a:extLst>
              <a:ext uri="{FF2B5EF4-FFF2-40B4-BE49-F238E27FC236}">
                <a16:creationId xmlns:a16="http://schemas.microsoft.com/office/drawing/2014/main" id="{8305E3C3-1390-4FEC-9D70-DAEF34D2A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2565400"/>
            <a:ext cx="42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37901" name="Text Box 51">
            <a:extLst>
              <a:ext uri="{FF2B5EF4-FFF2-40B4-BE49-F238E27FC236}">
                <a16:creationId xmlns:a16="http://schemas.microsoft.com/office/drawing/2014/main" id="{F518BEE2-C8E1-45C2-B5C4-624FE7711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916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902" name="Text Box 51">
            <a:extLst>
              <a:ext uri="{FF2B5EF4-FFF2-40B4-BE49-F238E27FC236}">
                <a16:creationId xmlns:a16="http://schemas.microsoft.com/office/drawing/2014/main" id="{6BEF46B2-FA66-4052-AFA6-6FC30711D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" y="39163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4" name="Text Box 51">
            <a:extLst>
              <a:ext uri="{FF2B5EF4-FFF2-40B4-BE49-F238E27FC236}">
                <a16:creationId xmlns:a16="http://schemas.microsoft.com/office/drawing/2014/main" id="{D613DF70-F908-4735-A9E7-A736CD8F3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700" y="3441700"/>
            <a:ext cx="473075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sz="1600" b="1" dirty="0">
                <a:latin typeface="Times New Roman" pitchFamily="18" charset="0"/>
              </a:rPr>
              <a:t>45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°</a:t>
            </a:r>
            <a:endParaRPr lang="ru-RU" sz="1600" b="1" dirty="0">
              <a:latin typeface="Times New Roman" pitchFamily="18" charset="0"/>
            </a:endParaRPr>
          </a:p>
        </p:txBody>
      </p:sp>
      <p:sp>
        <p:nvSpPr>
          <p:cNvPr id="37904" name="Text Box 51">
            <a:extLst>
              <a:ext uri="{FF2B5EF4-FFF2-40B4-BE49-F238E27FC236}">
                <a16:creationId xmlns:a16="http://schemas.microsoft.com/office/drawing/2014/main" id="{A5B3A1B7-56D6-45C9-8C45-546F96857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3978275"/>
            <a:ext cx="338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7905" name="Text Box 51">
            <a:extLst>
              <a:ext uri="{FF2B5EF4-FFF2-40B4-BE49-F238E27FC236}">
                <a16:creationId xmlns:a16="http://schemas.microsoft.com/office/drawing/2014/main" id="{58577D1E-FD41-42DC-8960-D0D0AA396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3338513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7906" name="Прямоугольник 2">
            <a:extLst>
              <a:ext uri="{FF2B5EF4-FFF2-40B4-BE49-F238E27FC236}">
                <a16:creationId xmlns:a16="http://schemas.microsoft.com/office/drawing/2014/main" id="{104DC5A4-66B2-4B8D-A02E-FC3FA56A8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1606550"/>
            <a:ext cx="4859337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Т.к.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 В = 45</a:t>
            </a:r>
            <a:r>
              <a:rPr lang="en-US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,то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 А = 90</a:t>
            </a:r>
            <a:r>
              <a:rPr lang="en-US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45</a:t>
            </a:r>
            <a:r>
              <a:rPr lang="en-US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45</a:t>
            </a:r>
            <a:r>
              <a:rPr lang="en-US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(сумма острых углов прямоугольного треугольника равна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90</a:t>
            </a:r>
            <a:r>
              <a:rPr lang="en-US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). Два угла ∆ АВК равны, значит этот треугольник равнобедренный (по признаку), АК = ВК = 5.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В прямоугольном ∆АВК по теореме Пифагора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= АК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+ ВК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= 5 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+5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АВ</a:t>
            </a:r>
            <a:r>
              <a:rPr lang="ru-RU" altLang="ru-RU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 = 50, АВ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›0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АВ = √ 5</a:t>
            </a: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0= 5 √ 2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CD = </a:t>
            </a: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АВ = 5 √ 2 как противоположные стороны параллелограмма.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5 √ 2 </a:t>
            </a:r>
            <a:endParaRPr lang="ru-RU" altLang="ru-RU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2ECFB-1965-45BE-940A-0EBA8F8DE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808" y="2132856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Неверно!</a:t>
            </a:r>
          </a:p>
        </p:txBody>
      </p:sp>
      <p:sp>
        <p:nvSpPr>
          <p:cNvPr id="9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E9AC43D2-0D07-4FAB-A177-9CE482A13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78082C-7916-47EB-8E1E-FAC77EC8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7844" y="2420888"/>
            <a:ext cx="2808312" cy="1219201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Верно!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E29E2F3-AABF-43FE-A436-82F48D6E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0" y="5481637"/>
            <a:ext cx="1080120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8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8612904-93D5-42DF-8ACD-3472CE5AC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304" y="5370823"/>
            <a:ext cx="1080195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197" name="Rectangle 33">
            <a:extLst>
              <a:ext uri="{FF2B5EF4-FFF2-40B4-BE49-F238E27FC236}">
                <a16:creationId xmlns:a16="http://schemas.microsoft.com/office/drawing/2014/main" id="{74F4D5FD-44C3-4076-9038-0215F7FD2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198438"/>
            <a:ext cx="525621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800" b="1" i="1">
              <a:latin typeface="Times New Roman" panose="02020603050405020304" pitchFamily="18" charset="0"/>
            </a:endParaRPr>
          </a:p>
        </p:txBody>
      </p:sp>
      <p:sp>
        <p:nvSpPr>
          <p:cNvPr id="3123" name="Text Box 51">
            <a:extLst>
              <a:ext uri="{FF2B5EF4-FFF2-40B4-BE49-F238E27FC236}">
                <a16:creationId xmlns:a16="http://schemas.microsoft.com/office/drawing/2014/main" id="{D1FE71B2-DD45-4A4D-8C91-5107437E5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3494088"/>
            <a:ext cx="3651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124" name="Text Box 52">
            <a:extLst>
              <a:ext uri="{FF2B5EF4-FFF2-40B4-BE49-F238E27FC236}">
                <a16:creationId xmlns:a16="http://schemas.microsoft.com/office/drawing/2014/main" id="{89273DAF-4A8A-4A2F-89E9-D1EE011BA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0450" y="3757613"/>
            <a:ext cx="363538" cy="5222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132" name="Text Box 60">
            <a:extLst>
              <a:ext uri="{FF2B5EF4-FFF2-40B4-BE49-F238E27FC236}">
                <a16:creationId xmlns:a16="http://schemas.microsoft.com/office/drawing/2014/main" id="{AAEDF773-340F-4CBA-A3B7-18D2711D0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0375" y="5516563"/>
            <a:ext cx="3651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" name="Прямоугольный треугольник 1">
            <a:extLst>
              <a:ext uri="{FF2B5EF4-FFF2-40B4-BE49-F238E27FC236}">
                <a16:creationId xmlns:a16="http://schemas.microsoft.com/office/drawing/2014/main" id="{FD6B8752-29F8-4D28-9906-03A5423260C5}"/>
              </a:ext>
            </a:extLst>
          </p:cNvPr>
          <p:cNvSpPr/>
          <p:nvPr/>
        </p:nvSpPr>
        <p:spPr>
          <a:xfrm>
            <a:off x="1023938" y="2636838"/>
            <a:ext cx="2087562" cy="2952750"/>
          </a:xfrm>
          <a:prstGeom prst="rtTriangl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931168F-75E3-44B4-9B09-F9B861262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2" y="790981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гипотенузу прямоугольного треугольника, если его катеты равны 6 см и 8 см</a:t>
            </a:r>
          </a:p>
        </p:txBody>
      </p:sp>
      <p:sp>
        <p:nvSpPr>
          <p:cNvPr id="33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C5F1F30-39E5-4403-A4EB-00BDA38C6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2867" y="2721030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14</a:t>
            </a:r>
          </a:p>
        </p:txBody>
      </p:sp>
      <p:sp>
        <p:nvSpPr>
          <p:cNvPr id="34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3AF8298-961E-40E6-A969-5FD97ACB0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543" y="2721030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5" name="AutoShape 3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05FD1406-27A6-42EF-8FEB-94255DC71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1361" y="3932684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√48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6" name="AutoShape 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C0C6C7B-A7C4-4355-9E34-F94D5F474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912" y="3955123"/>
            <a:ext cx="1042988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46B5B8E9-3DAD-4743-A219-E153445EB2F4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54BB50-7505-4AE7-9147-651D27FD084E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6" name="Соединительная линия уступом 5">
            <a:extLst>
              <a:ext uri="{FF2B5EF4-FFF2-40B4-BE49-F238E27FC236}">
                <a16:creationId xmlns:a16="http://schemas.microsoft.com/office/drawing/2014/main" id="{5AE1CA92-1935-4356-A7A3-709C26F28E0E}"/>
              </a:ext>
            </a:extLst>
          </p:cNvPr>
          <p:cNvCxnSpPr/>
          <p:nvPr/>
        </p:nvCxnSpPr>
        <p:spPr>
          <a:xfrm rot="16200000" flipH="1">
            <a:off x="991394" y="5403057"/>
            <a:ext cx="219075" cy="153987"/>
          </a:xfrm>
          <a:prstGeom prst="bentConnector3">
            <a:avLst>
              <a:gd name="adj1" fmla="val 825"/>
            </a:avLst>
          </a:prstGeom>
          <a:ln>
            <a:solidFill>
              <a:srgbClr val="6633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AutoShape 34">
            <a:hlinkClick r:id="rId5" action="ppaction://hlinksldjump"/>
            <a:extLst>
              <a:ext uri="{FF2B5EF4-FFF2-40B4-BE49-F238E27FC236}">
                <a16:creationId xmlns:a16="http://schemas.microsoft.com/office/drawing/2014/main" id="{0624D84E-0C7D-4822-A1E7-76B2FD66E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9B83476-725E-4915-B178-92A1F3E4D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225" y="930527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катет прямоугольного треугольника, если другой его катет равен 3 см, а гипотенуза равна 5 см.</a:t>
            </a:r>
          </a:p>
        </p:txBody>
      </p:sp>
      <p:sp>
        <p:nvSpPr>
          <p:cNvPr id="5" name="Прямоугольный треугольник 4">
            <a:extLst>
              <a:ext uri="{FF2B5EF4-FFF2-40B4-BE49-F238E27FC236}">
                <a16:creationId xmlns:a16="http://schemas.microsoft.com/office/drawing/2014/main" id="{23EEA0DD-1F25-4592-B4B2-D401B128A1D3}"/>
              </a:ext>
            </a:extLst>
          </p:cNvPr>
          <p:cNvSpPr/>
          <p:nvPr/>
        </p:nvSpPr>
        <p:spPr>
          <a:xfrm>
            <a:off x="996950" y="2133600"/>
            <a:ext cx="2087563" cy="2952750"/>
          </a:xfrm>
          <a:prstGeom prst="rtTriangl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Text Box 51">
            <a:extLst>
              <a:ext uri="{FF2B5EF4-FFF2-40B4-BE49-F238E27FC236}">
                <a16:creationId xmlns:a16="http://schemas.microsoft.com/office/drawing/2014/main" id="{DC55F060-B382-4ABB-A2FA-78B41DC13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3990975"/>
            <a:ext cx="365125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" name="Text Box 51">
            <a:extLst>
              <a:ext uri="{FF2B5EF4-FFF2-40B4-BE49-F238E27FC236}">
                <a16:creationId xmlns:a16="http://schemas.microsoft.com/office/drawing/2014/main" id="{DE101F3A-2A0E-443D-956C-C6FA88CF7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5033963"/>
            <a:ext cx="365125" cy="5222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" name="Text Box 51">
            <a:extLst>
              <a:ext uri="{FF2B5EF4-FFF2-40B4-BE49-F238E27FC236}">
                <a16:creationId xmlns:a16="http://schemas.microsoft.com/office/drawing/2014/main" id="{207D5F2C-7732-4F96-A117-DEFE11E2A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438525"/>
            <a:ext cx="363537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9" name="AutoShape 34">
            <a:hlinkClick r:id="rId2" action="ppaction://hlinksldjump"/>
            <a:extLst>
              <a:ext uri="{FF2B5EF4-FFF2-40B4-BE49-F238E27FC236}">
                <a16:creationId xmlns:a16="http://schemas.microsoft.com/office/drawing/2014/main" id="{7F49F3C0-33A4-45E9-B07E-EF4DA5665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041" y="2694592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0" name="AutoShape 34">
            <a:hlinkClick r:id="rId2" action="ppaction://hlinksldjump"/>
            <a:extLst>
              <a:ext uri="{FF2B5EF4-FFF2-40B4-BE49-F238E27FC236}">
                <a16:creationId xmlns:a16="http://schemas.microsoft.com/office/drawing/2014/main" id="{AE06214E-4093-4E7A-812E-397EB8EC0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041" y="4115271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√4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1" name="AutoShape 34">
            <a:hlinkClick r:id="rId2" action="ppaction://hlinksldjump"/>
            <a:extLst>
              <a:ext uri="{FF2B5EF4-FFF2-40B4-BE49-F238E27FC236}">
                <a16:creationId xmlns:a16="http://schemas.microsoft.com/office/drawing/2014/main" id="{8183CC8D-01B0-4D5A-98BD-03DF7F1D2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488" y="2694592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2" name="AutoShape 6">
            <a:hlinkClick r:id="rId3" action="ppaction://hlinksldjump"/>
            <a:extLst>
              <a:ext uri="{FF2B5EF4-FFF2-40B4-BE49-F238E27FC236}">
                <a16:creationId xmlns:a16="http://schemas.microsoft.com/office/drawing/2014/main" id="{46E6AAC3-9CCD-4D17-B4EB-A2BDEC85F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488" y="4092670"/>
            <a:ext cx="1042988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3" name="AutoShape 2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DCBF314-58F3-4B82-8933-0BA2CF399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445" y="5534585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BC9FF8F6-FFA5-42F6-8461-6313B9107A2C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CF5506-B917-4C35-B077-4DD17B84E120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16" name="Соединительная линия уступом 15">
            <a:extLst>
              <a:ext uri="{FF2B5EF4-FFF2-40B4-BE49-F238E27FC236}">
                <a16:creationId xmlns:a16="http://schemas.microsoft.com/office/drawing/2014/main" id="{63D237DE-0725-4492-9491-CEB2CEFBBF6B}"/>
              </a:ext>
            </a:extLst>
          </p:cNvPr>
          <p:cNvCxnSpPr/>
          <p:nvPr/>
        </p:nvCxnSpPr>
        <p:spPr>
          <a:xfrm rot="16200000" flipH="1">
            <a:off x="990600" y="4895851"/>
            <a:ext cx="219075" cy="152400"/>
          </a:xfrm>
          <a:prstGeom prst="bentConnector3">
            <a:avLst>
              <a:gd name="adj1" fmla="val 825"/>
            </a:avLst>
          </a:prstGeom>
          <a:ln>
            <a:solidFill>
              <a:srgbClr val="6633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AutoShape 34">
            <a:hlinkClick r:id="rId5" action="ppaction://hlinksldjump"/>
            <a:extLst>
              <a:ext uri="{FF2B5EF4-FFF2-40B4-BE49-F238E27FC236}">
                <a16:creationId xmlns:a16="http://schemas.microsoft.com/office/drawing/2014/main" id="{2B020F98-A406-454F-B3B0-DF2C786A1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7CB82E8-814A-4BF9-86D6-31AA52582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369" y="547687"/>
            <a:ext cx="7526069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катеты прямоугольного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треугольника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если его гипотенуза равна 10 см, а один из острых углов равен 45°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E5EA468F-450D-4331-ACEE-EF2C767D94BD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id="{F5A5ABAF-852E-49F9-A756-96ABBB3AD11A}"/>
              </a:ext>
            </a:extLst>
          </p:cNvPr>
          <p:cNvSpPr/>
          <p:nvPr/>
        </p:nvSpPr>
        <p:spPr>
          <a:xfrm>
            <a:off x="996950" y="2133600"/>
            <a:ext cx="2087563" cy="2952750"/>
          </a:xfrm>
          <a:prstGeom prst="rtTriangl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 Box 51">
            <a:extLst>
              <a:ext uri="{FF2B5EF4-FFF2-40B4-BE49-F238E27FC236}">
                <a16:creationId xmlns:a16="http://schemas.microsoft.com/office/drawing/2014/main" id="{4B299441-368B-4023-ABE2-DE562B263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438525"/>
            <a:ext cx="544512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8" name="Text Box 51">
            <a:extLst>
              <a:ext uri="{FF2B5EF4-FFF2-40B4-BE49-F238E27FC236}">
                <a16:creationId xmlns:a16="http://schemas.microsoft.com/office/drawing/2014/main" id="{CD22C35C-41C1-45F3-88FB-EC7BE45A0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88" y="5086350"/>
            <a:ext cx="363537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9" name="Text Box 51">
            <a:extLst>
              <a:ext uri="{FF2B5EF4-FFF2-40B4-BE49-F238E27FC236}">
                <a16:creationId xmlns:a16="http://schemas.microsoft.com/office/drawing/2014/main" id="{B706D149-F4CB-439A-9F05-6F9C2BA00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3609975"/>
            <a:ext cx="363538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0250" name="Text Box 51">
            <a:extLst>
              <a:ext uri="{FF2B5EF4-FFF2-40B4-BE49-F238E27FC236}">
                <a16:creationId xmlns:a16="http://schemas.microsoft.com/office/drawing/2014/main" id="{92022E9A-A3A0-4450-B90A-F7D886006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483552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0251" name="Text Box 51">
            <a:extLst>
              <a:ext uri="{FF2B5EF4-FFF2-40B4-BE49-F238E27FC236}">
                <a16:creationId xmlns:a16="http://schemas.microsoft.com/office/drawing/2014/main" id="{AE4C766F-C37C-4111-A611-EC99ED98D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70021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0252" name="Text Box 51">
            <a:extLst>
              <a:ext uri="{FF2B5EF4-FFF2-40B4-BE49-F238E27FC236}">
                <a16:creationId xmlns:a16="http://schemas.microsoft.com/office/drawing/2014/main" id="{1E28AC2D-EF2E-4554-B8E3-393C43F72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275" y="4941888"/>
            <a:ext cx="4238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3" name="AutoShape 6">
            <a:hlinkClick r:id="rId2" action="ppaction://hlinksldjump"/>
            <a:extLst>
              <a:ext uri="{FF2B5EF4-FFF2-40B4-BE49-F238E27FC236}">
                <a16:creationId xmlns:a16="http://schemas.microsoft.com/office/drawing/2014/main" id="{97918BD1-9A3C-4355-8C35-853AF6750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2159" y="4115271"/>
            <a:ext cx="1042988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  <a:r>
              <a:rPr lang="ru-RU" dirty="0">
                <a:solidFill>
                  <a:schemeClr val="bg1"/>
                </a:solidFill>
              </a:rPr>
              <a:t> √2</a:t>
            </a:r>
          </a:p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  <a:r>
              <a:rPr lang="ru-RU" dirty="0">
                <a:solidFill>
                  <a:schemeClr val="bg1"/>
                </a:solidFill>
              </a:rPr>
              <a:t> √2</a:t>
            </a:r>
            <a:endParaRPr lang="ru-RU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4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4785DCD3-84D5-4133-87BF-897C198E6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5" y="3114675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</a:rPr>
              <a:t>8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5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142B9A51-8FB5-4DF5-BA06-83D8C1E91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5" y="4115271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6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89001A0A-9B4A-4542-945D-8D9E12A9B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024" y="3118780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</a:rPr>
              <a:t>√50</a:t>
            </a:r>
          </a:p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</a:rPr>
              <a:t>√50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7" name="AutoShape 2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A339D79-3469-4103-B2E8-F5168694A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5529001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9" name="Арка 18">
            <a:extLst>
              <a:ext uri="{FF2B5EF4-FFF2-40B4-BE49-F238E27FC236}">
                <a16:creationId xmlns:a16="http://schemas.microsoft.com/office/drawing/2014/main" id="{5E63E018-EE8B-4B4B-B10C-16203BE04627}"/>
              </a:ext>
            </a:extLst>
          </p:cNvPr>
          <p:cNvSpPr/>
          <p:nvPr/>
        </p:nvSpPr>
        <p:spPr>
          <a:xfrm rot="9478751">
            <a:off x="1008063" y="2705100"/>
            <a:ext cx="328612" cy="46038"/>
          </a:xfrm>
          <a:prstGeom prst="blockArc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Text Box 51">
            <a:extLst>
              <a:ext uri="{FF2B5EF4-FFF2-40B4-BE49-F238E27FC236}">
                <a16:creationId xmlns:a16="http://schemas.microsoft.com/office/drawing/2014/main" id="{9E5FE876-486D-4CAB-964D-4F98C803B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809875"/>
            <a:ext cx="5461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45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°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209362-3176-4D22-973C-B496AD055009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21" name="Соединительная линия уступом 20">
            <a:extLst>
              <a:ext uri="{FF2B5EF4-FFF2-40B4-BE49-F238E27FC236}">
                <a16:creationId xmlns:a16="http://schemas.microsoft.com/office/drawing/2014/main" id="{FE499CBB-46B2-4A52-9120-8C7F6FB82558}"/>
              </a:ext>
            </a:extLst>
          </p:cNvPr>
          <p:cNvCxnSpPr/>
          <p:nvPr/>
        </p:nvCxnSpPr>
        <p:spPr>
          <a:xfrm rot="16200000" flipH="1">
            <a:off x="964406" y="4895057"/>
            <a:ext cx="219075" cy="153988"/>
          </a:xfrm>
          <a:prstGeom prst="bentConnector3">
            <a:avLst>
              <a:gd name="adj1" fmla="val 825"/>
            </a:avLst>
          </a:prstGeom>
          <a:ln>
            <a:solidFill>
              <a:srgbClr val="6633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AutoShape 34">
            <a:hlinkClick r:id="rId5" action="ppaction://hlinksldjump"/>
            <a:extLst>
              <a:ext uri="{FF2B5EF4-FFF2-40B4-BE49-F238E27FC236}">
                <a16:creationId xmlns:a16="http://schemas.microsoft.com/office/drawing/2014/main" id="{A1B07369-A012-4092-8873-0E60A6060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FDAD6B-ADEB-4E51-9531-46337C5B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006" y="921846"/>
            <a:ext cx="8185150" cy="105251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 гипотенузу прямоугольного треугольника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если его катет равен 6 см, а прилежащий к нему угол 30</a:t>
            </a:r>
            <a:r>
              <a:rPr lang="ru-RU" sz="2400" b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°?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044B81C-E48D-4884-BDB4-12463C1CEDF1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5" name="Прямоугольный треугольник 4">
            <a:extLst>
              <a:ext uri="{FF2B5EF4-FFF2-40B4-BE49-F238E27FC236}">
                <a16:creationId xmlns:a16="http://schemas.microsoft.com/office/drawing/2014/main" id="{9566AA36-CC11-4CD3-B642-04F109A2BC4D}"/>
              </a:ext>
            </a:extLst>
          </p:cNvPr>
          <p:cNvSpPr/>
          <p:nvPr/>
        </p:nvSpPr>
        <p:spPr>
          <a:xfrm flipH="1">
            <a:off x="971550" y="3213100"/>
            <a:ext cx="1544638" cy="2278063"/>
          </a:xfrm>
          <a:prstGeom prst="rtTriangl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 Box 51">
            <a:extLst>
              <a:ext uri="{FF2B5EF4-FFF2-40B4-BE49-F238E27FC236}">
                <a16:creationId xmlns:a16="http://schemas.microsoft.com/office/drawing/2014/main" id="{2FC018BE-243E-49D5-BDEC-9C6002C0A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3927475"/>
            <a:ext cx="363537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" name="Text Box 51">
            <a:extLst>
              <a:ext uri="{FF2B5EF4-FFF2-40B4-BE49-F238E27FC236}">
                <a16:creationId xmlns:a16="http://schemas.microsoft.com/office/drawing/2014/main" id="{A06DF50F-A68D-4495-98FE-44173EE4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225" y="4095750"/>
            <a:ext cx="363538" cy="5222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1273" name="Text Box 51">
            <a:extLst>
              <a:ext uri="{FF2B5EF4-FFF2-40B4-BE49-F238E27FC236}">
                <a16:creationId xmlns:a16="http://schemas.microsoft.com/office/drawing/2014/main" id="{6B940FF4-427F-468E-B99C-E73BA3B64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5227638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1274" name="Text Box 51">
            <a:extLst>
              <a:ext uri="{FF2B5EF4-FFF2-40B4-BE49-F238E27FC236}">
                <a16:creationId xmlns:a16="http://schemas.microsoft.com/office/drawing/2014/main" id="{E9E31719-CD31-47A5-B5DC-29030B63D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5089525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1275" name="Text Box 51">
            <a:extLst>
              <a:ext uri="{FF2B5EF4-FFF2-40B4-BE49-F238E27FC236}">
                <a16:creationId xmlns:a16="http://schemas.microsoft.com/office/drawing/2014/main" id="{3ED210E9-5C23-47D9-A806-AB3D25EF2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88" y="2665413"/>
            <a:ext cx="422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1" name="Text Box 51">
            <a:extLst>
              <a:ext uri="{FF2B5EF4-FFF2-40B4-BE49-F238E27FC236}">
                <a16:creationId xmlns:a16="http://schemas.microsoft.com/office/drawing/2014/main" id="{1919F6B1-AC76-4D8D-B807-DCAC2C698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789363"/>
            <a:ext cx="54610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30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°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2" name="Арка 11">
            <a:extLst>
              <a:ext uri="{FF2B5EF4-FFF2-40B4-BE49-F238E27FC236}">
                <a16:creationId xmlns:a16="http://schemas.microsoft.com/office/drawing/2014/main" id="{DEB3E6EC-3DD0-4475-B196-0226C3718D70}"/>
              </a:ext>
            </a:extLst>
          </p:cNvPr>
          <p:cNvSpPr/>
          <p:nvPr/>
        </p:nvSpPr>
        <p:spPr>
          <a:xfrm rot="10623713">
            <a:off x="2241550" y="3617913"/>
            <a:ext cx="273050" cy="71437"/>
          </a:xfrm>
          <a:prstGeom prst="blockArc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8FFEB68-B0F1-4039-9A4F-BFA73A702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0937" y="2705544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√12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4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3E7DA363-E11D-41A7-B666-6C757B122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9316" y="3916690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15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1541484-1C42-4487-BC13-75BB228A3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9316" y="2745193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6" name="AutoShape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55A1540-B6BA-4347-95C8-1C3E42DDB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388" y="3916690"/>
            <a:ext cx="1042988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2</a:t>
            </a:r>
            <a:r>
              <a:rPr lang="ru-RU" sz="2800" dirty="0">
                <a:solidFill>
                  <a:schemeClr val="bg1"/>
                </a:solidFill>
              </a:rPr>
              <a:t>√3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7" name="AutoShape 2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0B50DA3-5FBA-457B-98A6-D3D36A27A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41C6C8-4BC2-40AF-8515-BA704D3B2652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cxnSp>
        <p:nvCxnSpPr>
          <p:cNvPr id="8" name="Соединительная линия уступом 7">
            <a:extLst>
              <a:ext uri="{FF2B5EF4-FFF2-40B4-BE49-F238E27FC236}">
                <a16:creationId xmlns:a16="http://schemas.microsoft.com/office/drawing/2014/main" id="{703269FF-C38A-4FE7-8900-450D5456E858}"/>
              </a:ext>
            </a:extLst>
          </p:cNvPr>
          <p:cNvCxnSpPr/>
          <p:nvPr/>
        </p:nvCxnSpPr>
        <p:spPr>
          <a:xfrm rot="5400000" flipH="1" flipV="1">
            <a:off x="2256631" y="5231607"/>
            <a:ext cx="263525" cy="255588"/>
          </a:xfrm>
          <a:prstGeom prst="bentConnector3">
            <a:avLst>
              <a:gd name="adj1" fmla="val 90822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1C06AD08-8C46-4C27-B4DB-AA27A1165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D1142-7B47-44E7-BC7A-4E2F50D73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620713"/>
            <a:ext cx="8183563" cy="10509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треугольнике АВС ∠А=∠С, сторона АВ=13см,а высота В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равна 12см. Найдите сторону АС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0BCFA2FA-0AD2-4B31-A1F8-E50F695D2E34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5</a:t>
            </a:r>
          </a:p>
        </p:txBody>
      </p:sp>
      <p:sp>
        <p:nvSpPr>
          <p:cNvPr id="12294" name="Text Box 51">
            <a:extLst>
              <a:ext uri="{FF2B5EF4-FFF2-40B4-BE49-F238E27FC236}">
                <a16:creationId xmlns:a16="http://schemas.microsoft.com/office/drawing/2014/main" id="{B7347902-9AAE-4D14-9966-19E3317C3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788" y="4302125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C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5" name="Text Box 51">
            <a:extLst>
              <a:ext uri="{FF2B5EF4-FFF2-40B4-BE49-F238E27FC236}">
                <a16:creationId xmlns:a16="http://schemas.microsoft.com/office/drawing/2014/main" id="{2F67FC56-87CF-4873-9C08-AF7799B65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133600"/>
            <a:ext cx="44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12296" name="Text Box 51">
            <a:extLst>
              <a:ext uri="{FF2B5EF4-FFF2-40B4-BE49-F238E27FC236}">
                <a16:creationId xmlns:a16="http://schemas.microsoft.com/office/drawing/2014/main" id="{77480141-876C-4EF5-A1FA-53C8163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3573463"/>
            <a:ext cx="4238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B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51">
            <a:extLst>
              <a:ext uri="{FF2B5EF4-FFF2-40B4-BE49-F238E27FC236}">
                <a16:creationId xmlns:a16="http://schemas.microsoft.com/office/drawing/2014/main" id="{8F588432-07C5-408E-9994-457E20997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2560638"/>
            <a:ext cx="544512" cy="5238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13</a:t>
            </a:r>
          </a:p>
        </p:txBody>
      </p:sp>
      <p:sp>
        <p:nvSpPr>
          <p:cNvPr id="18" name="Text Box 51">
            <a:extLst>
              <a:ext uri="{FF2B5EF4-FFF2-40B4-BE49-F238E27FC236}">
                <a16:creationId xmlns:a16="http://schemas.microsoft.com/office/drawing/2014/main" id="{E0DE0D0B-224C-4991-BCFC-3DBE81514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3114675"/>
            <a:ext cx="493712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12299" name="Text Box 51">
            <a:extLst>
              <a:ext uri="{FF2B5EF4-FFF2-40B4-BE49-F238E27FC236}">
                <a16:creationId xmlns:a16="http://schemas.microsoft.com/office/drawing/2014/main" id="{4B816605-BF7B-47EA-9F0B-C031033CD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3235325"/>
            <a:ext cx="442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AutoShape 3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B2CAFA9-C7D1-4BD5-9810-007BA119A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622" y="2436865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23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55DFA0DA-53B0-4126-84AA-518E0C43E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0" y="2436865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4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5E544D48-8326-41E4-BF78-C6AF28F71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621" y="3933428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5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4C2B8C91-06BC-44C0-A547-DDA79161D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0" y="3933428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6" name="AutoShape 2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34AC058-8434-41A2-A32D-8AD56F831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cxnSp>
        <p:nvCxnSpPr>
          <p:cNvPr id="6" name="Соединительная линия уступом 5">
            <a:extLst>
              <a:ext uri="{FF2B5EF4-FFF2-40B4-BE49-F238E27FC236}">
                <a16:creationId xmlns:a16="http://schemas.microsoft.com/office/drawing/2014/main" id="{B47F1470-2DAF-4138-8FE2-E16DF75B5481}"/>
              </a:ext>
            </a:extLst>
          </p:cNvPr>
          <p:cNvCxnSpPr/>
          <p:nvPr/>
        </p:nvCxnSpPr>
        <p:spPr>
          <a:xfrm rot="5400000" flipH="1" flipV="1">
            <a:off x="4043363" y="3332162"/>
            <a:ext cx="338138" cy="144463"/>
          </a:xfrm>
          <a:prstGeom prst="bentConnector3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DB5F8957-3C06-4A43-A59A-6B8657503D86}"/>
              </a:ext>
            </a:extLst>
          </p:cNvPr>
          <p:cNvCxnSpPr/>
          <p:nvPr/>
        </p:nvCxnSpPr>
        <p:spPr>
          <a:xfrm>
            <a:off x="611188" y="3576638"/>
            <a:ext cx="367347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81B516CF-DA59-4B8D-B0DE-DB779FEF7161}"/>
              </a:ext>
            </a:extLst>
          </p:cNvPr>
          <p:cNvSpPr/>
          <p:nvPr/>
        </p:nvSpPr>
        <p:spPr>
          <a:xfrm rot="16200000">
            <a:off x="1439863" y="1736725"/>
            <a:ext cx="2016125" cy="3673475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6E1DDB0-7CAB-4FB6-9994-9F1C0BF0BD7F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21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A66CBCFD-B739-4C01-A71F-B4046C578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6559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15011-1E1A-432E-877B-87280F9C1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25" y="739951"/>
            <a:ext cx="8174960" cy="10509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Диагонали ромба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равны 4см и 2√5см. Найдите сторону ромба.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78EE71BA-F3B0-4AE7-BD1D-6AF46180F107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6</a:t>
            </a:r>
          </a:p>
        </p:txBody>
      </p:sp>
      <p:sp>
        <p:nvSpPr>
          <p:cNvPr id="5" name="Ромб 4">
            <a:extLst>
              <a:ext uri="{FF2B5EF4-FFF2-40B4-BE49-F238E27FC236}">
                <a16:creationId xmlns:a16="http://schemas.microsoft.com/office/drawing/2014/main" id="{386F41E4-FFB8-45A0-8C40-67F808574680}"/>
              </a:ext>
            </a:extLst>
          </p:cNvPr>
          <p:cNvSpPr/>
          <p:nvPr/>
        </p:nvSpPr>
        <p:spPr>
          <a:xfrm>
            <a:off x="855663" y="2565400"/>
            <a:ext cx="1295400" cy="21590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19" name="Text Box 51">
            <a:extLst>
              <a:ext uri="{FF2B5EF4-FFF2-40B4-BE49-F238E27FC236}">
                <a16:creationId xmlns:a16="http://schemas.microsoft.com/office/drawing/2014/main" id="{25D6C909-A61F-466E-BCC7-C8281749C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47418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D</a:t>
            </a:r>
            <a:endParaRPr lang="ru-RU" altLang="ru-RU" sz="2800" b="1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0" name="Text Box 51">
            <a:extLst>
              <a:ext uri="{FF2B5EF4-FFF2-40B4-BE49-F238E27FC236}">
                <a16:creationId xmlns:a16="http://schemas.microsoft.com/office/drawing/2014/main" id="{2B333564-57CE-4FB3-AF49-83D25E892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382963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13321" name="Text Box 51">
            <a:extLst>
              <a:ext uri="{FF2B5EF4-FFF2-40B4-BE49-F238E27FC236}">
                <a16:creationId xmlns:a16="http://schemas.microsoft.com/office/drawing/2014/main" id="{C4842AD0-17EC-4852-B8F7-9AB732ED3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13" y="2041525"/>
            <a:ext cx="423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13322" name="Text Box 51">
            <a:extLst>
              <a:ext uri="{FF2B5EF4-FFF2-40B4-BE49-F238E27FC236}">
                <a16:creationId xmlns:a16="http://schemas.microsoft.com/office/drawing/2014/main" id="{29B617EE-3E0B-4812-8B67-CF8697F5E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3373438"/>
            <a:ext cx="44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</a:rPr>
              <a:t>А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82F6C08-6838-427E-B7A2-8312EFAE0D35}"/>
              </a:ext>
            </a:extLst>
          </p:cNvPr>
          <p:cNvCxnSpPr>
            <a:stCxn id="5" idx="1"/>
            <a:endCxn id="5" idx="3"/>
          </p:cNvCxnSpPr>
          <p:nvPr/>
        </p:nvCxnSpPr>
        <p:spPr>
          <a:xfrm>
            <a:off x="855663" y="3644900"/>
            <a:ext cx="12954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FD8C2DD-169B-4BDF-8085-44E5684D9452}"/>
              </a:ext>
            </a:extLst>
          </p:cNvPr>
          <p:cNvCxnSpPr>
            <a:stCxn id="5" idx="2"/>
            <a:endCxn id="5" idx="0"/>
          </p:cNvCxnSpPr>
          <p:nvPr/>
        </p:nvCxnSpPr>
        <p:spPr>
          <a:xfrm flipV="1">
            <a:off x="1503363" y="2565400"/>
            <a:ext cx="0" cy="2159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325" name="Text Box 51">
            <a:extLst>
              <a:ext uri="{FF2B5EF4-FFF2-40B4-BE49-F238E27FC236}">
                <a16:creationId xmlns:a16="http://schemas.microsoft.com/office/drawing/2014/main" id="{5F5BB4D2-782B-4724-8267-C9D09A87E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3382963"/>
            <a:ext cx="5016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anose="02020603050405020304" pitchFamily="18" charset="0"/>
              </a:rPr>
              <a:t>2</a:t>
            </a:r>
            <a:r>
              <a:rPr lang="ru-RU" altLang="ru-RU" sz="1600"/>
              <a:t>√</a:t>
            </a:r>
            <a:r>
              <a:rPr lang="ru-RU" altLang="ru-RU" sz="16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26" name="Text Box 51">
            <a:extLst>
              <a:ext uri="{FF2B5EF4-FFF2-40B4-BE49-F238E27FC236}">
                <a16:creationId xmlns:a16="http://schemas.microsoft.com/office/drawing/2014/main" id="{E07730DE-D69F-41C6-854C-45ED06CC6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3929063"/>
            <a:ext cx="312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7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BD70F51-F1DC-4D12-9E58-8C6EB3029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8" name="AutoShape 34">
            <a:extLst>
              <a:ext uri="{FF2B5EF4-FFF2-40B4-BE49-F238E27FC236}">
                <a16:creationId xmlns:a16="http://schemas.microsoft.com/office/drawing/2014/main" id="{98C7DE0C-64DF-4E33-96A1-30703158D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841" y="2436865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/>
              <a:t>√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hlinkClick r:id="rId3" action="ppaction://hlinksldjump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9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82246D81-4FCC-4683-ACD9-CF6742AE3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841" y="3949467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6</a:t>
            </a:r>
            <a:r>
              <a:rPr lang="ru-RU" sz="2800" dirty="0"/>
              <a:t>√5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0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EC44945B-EB8C-4655-8B7A-A9BF19ADA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4857" y="3911963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1" name="AutoShape 34">
            <a:extLst>
              <a:ext uri="{FF2B5EF4-FFF2-40B4-BE49-F238E27FC236}">
                <a16:creationId xmlns:a16="http://schemas.microsoft.com/office/drawing/2014/main" id="{ED713A0D-1415-458D-8998-6F1E68F11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4857" y="2436865"/>
            <a:ext cx="1042987" cy="647700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hlinkClick r:id="rId4" action="ppaction://hlinksldjump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E4826B-CF80-4240-8C36-EEBDFD4FB03E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24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A2A3CE96-C76C-40EB-A5D4-5BA534079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50C60B-EA06-4490-8537-FE8D5208B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854075"/>
            <a:ext cx="8183562" cy="10525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Какой из треугольников со сторонами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F615F50-1EFD-443D-B669-BBA656F256B1}"/>
              </a:ext>
            </a:extLst>
          </p:cNvPr>
          <p:cNvSpPr txBox="1">
            <a:spLocks/>
          </p:cNvSpPr>
          <p:nvPr/>
        </p:nvSpPr>
        <p:spPr>
          <a:xfrm>
            <a:off x="539750" y="4149725"/>
            <a:ext cx="8183563" cy="1050925"/>
          </a:xfrm>
          <a:prstGeom prst="rect">
            <a:avLst/>
          </a:prstGeom>
        </p:spPr>
        <p:txBody>
          <a:bodyPr anchor="b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является «пифагоровым» треугольником? </a:t>
            </a:r>
          </a:p>
        </p:txBody>
      </p:sp>
      <p:sp>
        <p:nvSpPr>
          <p:cNvPr id="5" name="AutoShape 2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32A73B8-F887-40E6-89D5-B47AE9CD1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288" y="5517232"/>
            <a:ext cx="1224136" cy="503238"/>
          </a:xfrm>
          <a:prstGeom prst="actionButtonBackPreviou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5B6BA28F-E090-47D7-8013-FB84C2CCB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7798" y="2055066"/>
            <a:ext cx="1224136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/>
              <a:t>1 1 </a:t>
            </a:r>
            <a:r>
              <a:rPr lang="ru-RU" sz="2800" dirty="0">
                <a:solidFill>
                  <a:schemeClr val="bg1"/>
                </a:solidFill>
              </a:rPr>
              <a:t>√2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D8DB0E23-C40D-4BEC-9CED-1A9638F39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39" y="1976676"/>
            <a:ext cx="1296143" cy="726639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/>
              <a:t>3 4 5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" name="AutoShape 34">
            <a:hlinkClick r:id="rId4" action="ppaction://hlinksldjump"/>
            <a:extLst>
              <a:ext uri="{FF2B5EF4-FFF2-40B4-BE49-F238E27FC236}">
                <a16:creationId xmlns:a16="http://schemas.microsoft.com/office/drawing/2014/main" id="{FEA8B048-AE9E-42E6-95BA-328DEC570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7798" y="3284984"/>
            <a:ext cx="1224136" cy="716263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/>
              <a:t>4 6 7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" name="AutoShape 34">
            <a:hlinkClick r:id="rId3" action="ppaction://hlinksldjump"/>
            <a:extLst>
              <a:ext uri="{FF2B5EF4-FFF2-40B4-BE49-F238E27FC236}">
                <a16:creationId xmlns:a16="http://schemas.microsoft.com/office/drawing/2014/main" id="{B4F2B5F5-C2B8-48E3-B4DA-25D0317C9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39" y="3284983"/>
            <a:ext cx="1296143" cy="716263"/>
          </a:xfrm>
          <a:prstGeom prst="actionButtonBlank">
            <a:avLst/>
          </a:prstGeom>
          <a:ln/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500" dirty="0"/>
              <a:t>9 12 15</a:t>
            </a:r>
            <a:endParaRPr lang="ru-RU" sz="25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C490FA36-D4A8-4AF4-B041-49C3BC90D6E2}"/>
              </a:ext>
            </a:extLst>
          </p:cNvPr>
          <p:cNvSpPr/>
          <p:nvPr/>
        </p:nvSpPr>
        <p:spPr>
          <a:xfrm>
            <a:off x="502315" y="476672"/>
            <a:ext cx="653383" cy="441451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2B6736-C6CB-41EB-BE4E-AFD678EBEAA2}"/>
              </a:ext>
            </a:extLst>
          </p:cNvPr>
          <p:cNvSpPr txBox="1"/>
          <p:nvPr/>
        </p:nvSpPr>
        <p:spPr>
          <a:xfrm>
            <a:off x="342900" y="5543550"/>
            <a:ext cx="4413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</a:t>
            </a:r>
          </a:p>
        </p:txBody>
      </p:sp>
      <p:sp>
        <p:nvSpPr>
          <p:cNvPr id="13" name="AutoShape 34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FFE76043-DE2B-46FB-B179-7D199645A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34" y="5691283"/>
            <a:ext cx="2076448" cy="444309"/>
          </a:xfrm>
          <a:prstGeom prst="actionButtonBlank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dirty="0">
                <a:solidFill>
                  <a:schemeClr val="bg1"/>
                </a:solidFill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3783</TotalTime>
  <Words>1260</Words>
  <Application>Microsoft Office PowerPoint</Application>
  <PresentationFormat>Экран (4:3)</PresentationFormat>
  <Paragraphs>305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Verdana</vt:lpstr>
      <vt:lpstr>Wingdings 2</vt:lpstr>
      <vt:lpstr>Comic Sans MS</vt:lpstr>
      <vt:lpstr>Times New Roman</vt:lpstr>
      <vt:lpstr>Symbol</vt:lpstr>
      <vt:lpstr>Аспект</vt:lpstr>
      <vt:lpstr>Презентация PowerPoint</vt:lpstr>
      <vt:lpstr>Презентация PowerPoint</vt:lpstr>
      <vt:lpstr>Найдите гипотенузу прямоугольного треугольника, если его катеты равны 6 см и 8 см</vt:lpstr>
      <vt:lpstr>Найдите катет прямоугольного треугольника, если другой его катет равен 3 см, а гипотенуза равна 5 см.</vt:lpstr>
      <vt:lpstr>Найдите катеты прямоугольного треугольника ABC, если его гипотенуза равна 10 см, а один из острых углов равен 45°</vt:lpstr>
      <vt:lpstr>Найти гипотенузу прямоугольного треугольника ABC, если его катет равен 6 см, а прилежащий к нему угол 30°?</vt:lpstr>
      <vt:lpstr>В треугольнике АВС ∠А=∠С, сторона АВ=13см,а высота ВD равна 12см. Найдите сторону АС</vt:lpstr>
      <vt:lpstr>Диагонали ромба ABCD равны 4см и 2√5см. Найдите сторону ромба.</vt:lpstr>
      <vt:lpstr>Какой из треугольников со сторонами</vt:lpstr>
      <vt:lpstr>Найдите сторону АВ, если АС 8 см, BD 6 см.</vt:lpstr>
      <vt:lpstr>ABCD – трапеция, AD=9. АВ=6, ВС=5 Найдите ВЕ</vt:lpstr>
      <vt:lpstr>ABCD – параллелограмм. Угол В=45°, AD=5. Найдите CD.</vt:lpstr>
      <vt:lpstr>       Задача №1 Решение  В прямоугольном ∆ АВС  по теореме Пифагора  АВ2 = АС2+ ВС2.              АВ2 = 82+ 62, АВ2 =100,    АВ›0, АВ = √100,    АВ = 10 см. Ответ: 10см. </vt:lpstr>
      <vt:lpstr>Задача №2 Решение. В прямоугольном ∆ АВС   по теореме Пифагора   АВ2 = АС2+ ВС2.  ВС2 = АВ2 - АС2   ВС2 = 52 -32, ВС2 =16,  ВС›0, ВС = √16,   ВС = 4 см.                      Ответ:4 см.</vt:lpstr>
      <vt:lpstr>Презентация PowerPoint</vt:lpstr>
      <vt:lpstr>Задача №4</vt:lpstr>
      <vt:lpstr>Задача №5</vt:lpstr>
      <vt:lpstr>Задача №6</vt:lpstr>
      <vt:lpstr>Задача №7</vt:lpstr>
      <vt:lpstr>Задача №8</vt:lpstr>
      <vt:lpstr>Задача №9</vt:lpstr>
      <vt:lpstr>Задача №10</vt:lpstr>
      <vt:lpstr>Неверно!</vt:lpstr>
      <vt:lpstr>Верно!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Екатерина Рыбникова</cp:lastModifiedBy>
  <cp:revision>93</cp:revision>
  <dcterms:created xsi:type="dcterms:W3CDTF">2010-06-21T21:22:09Z</dcterms:created>
  <dcterms:modified xsi:type="dcterms:W3CDTF">2021-12-23T06:21:14Z</dcterms:modified>
</cp:coreProperties>
</file>