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0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tags/tag16.xml" ContentType="application/vnd.openxmlformats-officedocument.presentationml.tags+xml"/>
  <Override PartName="/ppt/notesSlides/notesSlide12.xml" ContentType="application/vnd.openxmlformats-officedocument.presentationml.notesSlide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tags/tag19.xml" ContentType="application/vnd.openxmlformats-officedocument.presentationml.tags+xml"/>
  <Override PartName="/ppt/notesSlides/notesSlide15.xml" ContentType="application/vnd.openxmlformats-officedocument.presentationml.notesSlide+xml"/>
  <Override PartName="/ppt/tags/tag20.xml" ContentType="application/vnd.openxmlformats-officedocument.presentationml.tags+xml"/>
  <Override PartName="/ppt/notesSlides/notesSlide16.xml" ContentType="application/vnd.openxmlformats-officedocument.presentationml.notesSlide+xml"/>
  <Override PartName="/ppt/tags/tag21.xml" ContentType="application/vnd.openxmlformats-officedocument.presentationml.tags+xml"/>
  <Override PartName="/ppt/notesSlides/notesSlide17.xml" ContentType="application/vnd.openxmlformats-officedocument.presentationml.notesSlide+xml"/>
  <Override PartName="/ppt/tags/tag22.xml" ContentType="application/vnd.openxmlformats-officedocument.presentationml.tags+xml"/>
  <Override PartName="/ppt/notesSlides/notesSlide18.xml" ContentType="application/vnd.openxmlformats-officedocument.presentationml.notesSlide+xml"/>
  <Override PartName="/ppt/tags/tag23.xml" ContentType="application/vnd.openxmlformats-officedocument.presentationml.tags+xml"/>
  <Override PartName="/ppt/notesSlides/notesSlide19.xml" ContentType="application/vnd.openxmlformats-officedocument.presentationml.notesSlide+xml"/>
  <Override PartName="/ppt/tags/tag24.xml" ContentType="application/vnd.openxmlformats-officedocument.presentationml.tags+xml"/>
  <Override PartName="/ppt/notesSlides/notesSlide20.xml" ContentType="application/vnd.openxmlformats-officedocument.presentationml.notesSlide+xml"/>
  <Override PartName="/ppt/tags/tag25.xml" ContentType="application/vnd.openxmlformats-officedocument.presentationml.tags+xml"/>
  <Override PartName="/ppt/notesSlides/notesSlide21.xml" ContentType="application/vnd.openxmlformats-officedocument.presentationml.notesSlide+xml"/>
  <Override PartName="/ppt/tags/tag26.xml" ContentType="application/vnd.openxmlformats-officedocument.presentationml.tags+xml"/>
  <Override PartName="/ppt/notesSlides/notesSlide22.xml" ContentType="application/vnd.openxmlformats-officedocument.presentationml.notesSlide+xml"/>
  <Override PartName="/ppt/tags/tag27.xml" ContentType="application/vnd.openxmlformats-officedocument.presentationml.tags+xml"/>
  <Override PartName="/ppt/notesSlides/notesSlide23.xml" ContentType="application/vnd.openxmlformats-officedocument.presentationml.notesSlide+xml"/>
  <Override PartName="/ppt/tags/tag28.xml" ContentType="application/vnd.openxmlformats-officedocument.presentationml.tags+xml"/>
  <Override PartName="/ppt/notesSlides/notesSlide24.xml" ContentType="application/vnd.openxmlformats-officedocument.presentationml.notesSlide+xml"/>
  <Override PartName="/ppt/tags/tag29.xml" ContentType="application/vnd.openxmlformats-officedocument.presentationml.tags+xml"/>
  <Override PartName="/ppt/notesSlides/notesSlide25.xml" ContentType="application/vnd.openxmlformats-officedocument.presentationml.notesSlide+xml"/>
  <Override PartName="/ppt/tags/tag30.xml" ContentType="application/vnd.openxmlformats-officedocument.presentationml.tags+xml"/>
  <Override PartName="/ppt/notesSlides/notesSlide26.xml" ContentType="application/vnd.openxmlformats-officedocument.presentationml.notesSlide+xml"/>
  <Override PartName="/ppt/tags/tag31.xml" ContentType="application/vnd.openxmlformats-officedocument.presentationml.tags+xml"/>
  <Override PartName="/ppt/notesSlides/notesSlide27.xml" ContentType="application/vnd.openxmlformats-officedocument.presentationml.notesSlide+xml"/>
  <Override PartName="/ppt/tags/tag32.xml" ContentType="application/vnd.openxmlformats-officedocument.presentationml.tags+xml"/>
  <Override PartName="/ppt/notesSlides/notesSlide28.xml" ContentType="application/vnd.openxmlformats-officedocument.presentationml.notesSlide+xml"/>
  <Override PartName="/ppt/tags/tag33.xml" ContentType="application/vnd.openxmlformats-officedocument.presentationml.tags+xml"/>
  <Override PartName="/ppt/notesSlides/notesSlide29.xml" ContentType="application/vnd.openxmlformats-officedocument.presentationml.notesSlide+xml"/>
  <Override PartName="/ppt/tags/tag34.xml" ContentType="application/vnd.openxmlformats-officedocument.presentationml.tags+xml"/>
  <Override PartName="/ppt/notesSlides/notesSlide30.xml" ContentType="application/vnd.openxmlformats-officedocument.presentationml.notesSlide+xml"/>
  <Override PartName="/ppt/tags/tag35.xml" ContentType="application/vnd.openxmlformats-officedocument.presentationml.tags+xml"/>
  <Override PartName="/ppt/notesSlides/notesSlide31.xml" ContentType="application/vnd.openxmlformats-officedocument.presentationml.notesSlide+xml"/>
  <Override PartName="/ppt/tags/tag36.xml" ContentType="application/vnd.openxmlformats-officedocument.presentationml.tags+xml"/>
  <Override PartName="/ppt/notesSlides/notesSlide32.xml" ContentType="application/vnd.openxmlformats-officedocument.presentationml.notesSlide+xml"/>
  <Override PartName="/ppt/tags/tag37.xml" ContentType="application/vnd.openxmlformats-officedocument.presentationml.tags+xml"/>
  <Override PartName="/ppt/notesSlides/notesSlide33.xml" ContentType="application/vnd.openxmlformats-officedocument.presentationml.notesSlide+xml"/>
  <Override PartName="/ppt/tags/tag38.xml" ContentType="application/vnd.openxmlformats-officedocument.presentationml.tags+xml"/>
  <Override PartName="/ppt/notesSlides/notesSlide34.xml" ContentType="application/vnd.openxmlformats-officedocument.presentationml.notesSlide+xml"/>
  <Override PartName="/ppt/tags/tag39.xml" ContentType="application/vnd.openxmlformats-officedocument.presentationml.tags+xml"/>
  <Override PartName="/ppt/notesSlides/notesSlide35.xml" ContentType="application/vnd.openxmlformats-officedocument.presentationml.notesSlide+xml"/>
  <Override PartName="/ppt/tags/tag40.xml" ContentType="application/vnd.openxmlformats-officedocument.presentationml.tags+xml"/>
  <Override PartName="/ppt/notesSlides/notesSlide36.xml" ContentType="application/vnd.openxmlformats-officedocument.presentationml.notesSlide+xml"/>
  <Override PartName="/ppt/tags/tag41.xml" ContentType="application/vnd.openxmlformats-officedocument.presentationml.tags+xml"/>
  <Override PartName="/ppt/notesSlides/notesSlide37.xml" ContentType="application/vnd.openxmlformats-officedocument.presentationml.notesSlide+xml"/>
  <Override PartName="/ppt/tags/tag42.xml" ContentType="application/vnd.openxmlformats-officedocument.presentationml.tags+xml"/>
  <Override PartName="/ppt/notesSlides/notesSlide38.xml" ContentType="application/vnd.openxmlformats-officedocument.presentationml.notesSlide+xml"/>
  <Override PartName="/ppt/tags/tag43.xml" ContentType="application/vnd.openxmlformats-officedocument.presentationml.tags+xml"/>
  <Override PartName="/ppt/notesSlides/notesSlide39.xml" ContentType="application/vnd.openxmlformats-officedocument.presentationml.notesSlide+xml"/>
  <Override PartName="/ppt/tags/tag44.xml" ContentType="application/vnd.openxmlformats-officedocument.presentationml.tags+xml"/>
  <Override PartName="/ppt/notesSlides/notesSlide40.xml" ContentType="application/vnd.openxmlformats-officedocument.presentationml.notesSlide+xml"/>
  <Override PartName="/ppt/tags/tag45.xml" ContentType="application/vnd.openxmlformats-officedocument.presentationml.tags+xml"/>
  <Override PartName="/ppt/notesSlides/notesSlide41.xml" ContentType="application/vnd.openxmlformats-officedocument.presentationml.notesSlide+xml"/>
  <Override PartName="/ppt/tags/tag46.xml" ContentType="application/vnd.openxmlformats-officedocument.presentationml.tags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  <p:sldId id="269" r:id="rId12"/>
    <p:sldId id="270" r:id="rId13"/>
    <p:sldId id="266" r:id="rId14"/>
    <p:sldId id="271" r:id="rId15"/>
    <p:sldId id="267" r:id="rId16"/>
    <p:sldId id="272" r:id="rId17"/>
    <p:sldId id="268" r:id="rId18"/>
    <p:sldId id="273" r:id="rId19"/>
    <p:sldId id="277" r:id="rId20"/>
    <p:sldId id="278" r:id="rId21"/>
    <p:sldId id="276" r:id="rId22"/>
    <p:sldId id="279" r:id="rId23"/>
    <p:sldId id="275" r:id="rId24"/>
    <p:sldId id="280" r:id="rId25"/>
    <p:sldId id="274" r:id="rId26"/>
    <p:sldId id="281" r:id="rId27"/>
    <p:sldId id="282" r:id="rId28"/>
    <p:sldId id="286" r:id="rId29"/>
    <p:sldId id="284" r:id="rId30"/>
    <p:sldId id="287" r:id="rId31"/>
    <p:sldId id="285" r:id="rId32"/>
    <p:sldId id="288" r:id="rId33"/>
    <p:sldId id="283" r:id="rId34"/>
    <p:sldId id="289" r:id="rId35"/>
    <p:sldId id="291" r:id="rId36"/>
    <p:sldId id="294" r:id="rId37"/>
    <p:sldId id="292" r:id="rId38"/>
    <p:sldId id="295" r:id="rId39"/>
    <p:sldId id="293" r:id="rId40"/>
    <p:sldId id="296" r:id="rId41"/>
    <p:sldId id="290" r:id="rId42"/>
    <p:sldId id="297" r:id="rId43"/>
  </p:sldIdLst>
  <p:sldSz cx="12192000" cy="6858000"/>
  <p:notesSz cx="6858000" cy="9144000"/>
  <p:custDataLst>
    <p:tags r:id="rId4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190"/>
    <a:srgbClr val="3864B2"/>
    <a:srgbClr val="0F3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6323" autoAdjust="0"/>
  </p:normalViewPr>
  <p:slideViewPr>
    <p:cSldViewPr snapToGrid="0">
      <p:cViewPr varScale="1">
        <p:scale>
          <a:sx n="62" d="100"/>
          <a:sy n="62" d="100"/>
        </p:scale>
        <p:origin x="96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405C8-7EFE-4B15-807D-7765AE454758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0661A-DBC5-460F-8DD8-4E346A31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5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6700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1293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148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209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870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4714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9856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58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5068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4484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602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3611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1061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7315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9066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990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086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1569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2489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7299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7242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103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2956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1432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3867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0597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56116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808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4944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21411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4639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59909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540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40049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44449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91628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925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193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5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304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211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9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436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891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159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175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Управляющая кнопка: настраиваемая 5">
            <a:hlinkClick r:id="" action="ppaction://hlinkshowjump?jump=nextslide" highlightClick="1"/>
          </p:cNvPr>
          <p:cNvSpPr/>
          <p:nvPr userDrawn="1"/>
        </p:nvSpPr>
        <p:spPr>
          <a:xfrm>
            <a:off x="4160939" y="2952925"/>
            <a:ext cx="2910980" cy="101506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ОТВЕТ</a:t>
            </a: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49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024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81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291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672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772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623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20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201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DBFB-DE8D-4744-928A-4B216267F296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45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.xml"/><Relationship Id="rId5" Type="http://schemas.openxmlformats.org/officeDocument/2006/relationships/slide" Target="slide1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Relationship Id="rId5" Type="http://schemas.openxmlformats.org/officeDocument/2006/relationships/slide" Target="slide14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8.xml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9.xml"/><Relationship Id="rId5" Type="http://schemas.openxmlformats.org/officeDocument/2006/relationships/slide" Target="slide16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1.xml"/><Relationship Id="rId5" Type="http://schemas.openxmlformats.org/officeDocument/2006/relationships/slide" Target="slide18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3.xml"/><Relationship Id="rId5" Type="http://schemas.openxmlformats.org/officeDocument/2006/relationships/slide" Target="slide20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5.xml"/><Relationship Id="rId13" Type="http://schemas.openxmlformats.org/officeDocument/2006/relationships/slide" Target="slide37.xml"/><Relationship Id="rId18" Type="http://schemas.openxmlformats.org/officeDocument/2006/relationships/slide" Target="slide39.xml"/><Relationship Id="rId3" Type="http://schemas.openxmlformats.org/officeDocument/2006/relationships/notesSlide" Target="../notesSlides/notesSlide2.xml"/><Relationship Id="rId21" Type="http://schemas.openxmlformats.org/officeDocument/2006/relationships/slide" Target="slide25.xml"/><Relationship Id="rId7" Type="http://schemas.openxmlformats.org/officeDocument/2006/relationships/slide" Target="slide27.xml"/><Relationship Id="rId12" Type="http://schemas.openxmlformats.org/officeDocument/2006/relationships/slide" Target="slide29.xml"/><Relationship Id="rId17" Type="http://schemas.openxmlformats.org/officeDocument/2006/relationships/slide" Target="slide31.xml"/><Relationship Id="rId2" Type="http://schemas.openxmlformats.org/officeDocument/2006/relationships/slideLayout" Target="../slideLayouts/slideLayout2.xml"/><Relationship Id="rId16" Type="http://schemas.openxmlformats.org/officeDocument/2006/relationships/slide" Target="slide23.xml"/><Relationship Id="rId20" Type="http://schemas.openxmlformats.org/officeDocument/2006/relationships/slide" Target="slide17.xml"/><Relationship Id="rId1" Type="http://schemas.openxmlformats.org/officeDocument/2006/relationships/tags" Target="../tags/tag6.xml"/><Relationship Id="rId6" Type="http://schemas.openxmlformats.org/officeDocument/2006/relationships/slide" Target="slide19.xml"/><Relationship Id="rId11" Type="http://schemas.openxmlformats.org/officeDocument/2006/relationships/slide" Target="slide21.xml"/><Relationship Id="rId24" Type="http://schemas.openxmlformats.org/officeDocument/2006/relationships/slide" Target="slide41.xml"/><Relationship Id="rId5" Type="http://schemas.openxmlformats.org/officeDocument/2006/relationships/slide" Target="slide11.xml"/><Relationship Id="rId15" Type="http://schemas.openxmlformats.org/officeDocument/2006/relationships/slide" Target="slide15.xml"/><Relationship Id="rId23" Type="http://schemas.openxmlformats.org/officeDocument/2006/relationships/slide" Target="slide42.xml"/><Relationship Id="rId10" Type="http://schemas.openxmlformats.org/officeDocument/2006/relationships/slide" Target="slide13.xml"/><Relationship Id="rId19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5.xml"/><Relationship Id="rId14" Type="http://schemas.openxmlformats.org/officeDocument/2006/relationships/slide" Target="slide7.xml"/><Relationship Id="rId22" Type="http://schemas.openxmlformats.org/officeDocument/2006/relationships/slide" Target="slide3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4.xml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Relationship Id="rId5" Type="http://schemas.openxmlformats.org/officeDocument/2006/relationships/slide" Target="slide2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6.xml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7.xml"/><Relationship Id="rId5" Type="http://schemas.openxmlformats.org/officeDocument/2006/relationships/slide" Target="slide24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8.xml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9.xml"/><Relationship Id="rId5" Type="http://schemas.openxmlformats.org/officeDocument/2006/relationships/slide" Target="slide26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0.xml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1.xml"/><Relationship Id="rId5" Type="http://schemas.openxmlformats.org/officeDocument/2006/relationships/slide" Target="slide28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2.xml"/><Relationship Id="rId4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3.xml"/><Relationship Id="rId5" Type="http://schemas.openxmlformats.org/officeDocument/2006/relationships/slide" Target="slide30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4.xml"/><Relationship Id="rId4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5.xml"/><Relationship Id="rId5" Type="http://schemas.openxmlformats.org/officeDocument/2006/relationships/slide" Target="slide32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6.xml"/><Relationship Id="rId4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7.xml"/><Relationship Id="rId5" Type="http://schemas.openxmlformats.org/officeDocument/2006/relationships/slide" Target="slide34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8.xml"/><Relationship Id="rId4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9.xml"/><Relationship Id="rId5" Type="http://schemas.openxmlformats.org/officeDocument/2006/relationships/slide" Target="slide36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0.xml"/><Relationship Id="rId4" Type="http://schemas.openxmlformats.org/officeDocument/2006/relationships/slide" Target="sl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1.xml"/><Relationship Id="rId5" Type="http://schemas.openxmlformats.org/officeDocument/2006/relationships/slide" Target="slide38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2.xml"/><Relationship Id="rId4" Type="http://schemas.openxmlformats.org/officeDocument/2006/relationships/slide" Target="slide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3.xml"/><Relationship Id="rId5" Type="http://schemas.openxmlformats.org/officeDocument/2006/relationships/slide" Target="slide40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4.xml"/><Relationship Id="rId4" Type="http://schemas.openxmlformats.org/officeDocument/2006/relationships/slide" Target="slide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5.xml"/><Relationship Id="rId5" Type="http://schemas.openxmlformats.org/officeDocument/2006/relationships/slide" Target="slide42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6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Relationship Id="rId5" Type="http://schemas.openxmlformats.org/officeDocument/2006/relationships/slide" Target="slide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Relationship Id="rId5" Type="http://schemas.openxmlformats.org/officeDocument/2006/relationships/slide" Target="slide8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Relationship Id="rId5" Type="http://schemas.openxmlformats.org/officeDocument/2006/relationships/slide" Target="slide10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89000"/>
              </a:schemeClr>
            </a:gs>
            <a:gs pos="22000">
              <a:schemeClr val="accent5">
                <a:lumMod val="89000"/>
              </a:schemeClr>
            </a:gs>
            <a:gs pos="62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6567" y="4854766"/>
            <a:ext cx="9144000" cy="165576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Интерактивный тренажер по теме «Прогрессии»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479" y="1158227"/>
            <a:ext cx="5972175" cy="2971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975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78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280470" y="2032564"/>
            <a:ext cx="963106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Дана арифметическая прогрессия (</a:t>
            </a:r>
            <a:r>
              <a:rPr lang="ru-RU" sz="35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задана условиями: а</a:t>
            </a:r>
            <a:r>
              <a:rPr lang="ru-RU"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=43, а</a:t>
            </a:r>
            <a:r>
              <a:rPr lang="en-US"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r>
              <a:rPr lang="ru-RU" sz="36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= а</a:t>
            </a:r>
            <a:r>
              <a:rPr lang="en-US"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r>
              <a:rPr lang="ru-RU" sz="36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+5. Найдите сумму первых семи её членов.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107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406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489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288974" y="1899572"/>
            <a:ext cx="96140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Выписаны первые три члена арифметической прогрессии:</a:t>
            </a:r>
          </a:p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−1; 2; 5; … Найдите сумму первых пяти её членов.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089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25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758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197367" y="1416921"/>
            <a:ext cx="10550348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Найдите разность арифметической прогрессии (</a:t>
            </a:r>
            <a:r>
              <a:rPr lang="ru-RU" sz="35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  <a:r>
              <a:rPr lang="ru-RU" sz="24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), в которой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</a:t>
            </a:r>
            <a:r>
              <a:rPr lang="pt-BR"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r>
              <a:rPr lang="pt-BR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=6,9, a</a:t>
            </a:r>
            <a:r>
              <a:rPr lang="pt-BR"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16</a:t>
            </a:r>
            <a:r>
              <a:rPr lang="pt-BR" sz="32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=26,4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529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1,5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834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961674" y="1140154"/>
            <a:ext cx="9336590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Выписано несколько последовательных членов арифметической</a:t>
            </a:r>
          </a:p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прогрессии 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…; 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 x; 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-8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 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-13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 …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Найдите член прогрессии, обозначенный буквой x.</a:t>
            </a:r>
          </a:p>
          <a:p>
            <a:pPr algn="ctr"/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637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-3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9241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791192" y="2116547"/>
            <a:ext cx="885614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Выписаны первые три члена геометрической прогрессии: −84; 42; −21; … Найдите её пятый член.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679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D5190"/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457814"/>
              </p:ext>
            </p:extLst>
          </p:nvPr>
        </p:nvGraphicFramePr>
        <p:xfrm>
          <a:off x="298939" y="184637"/>
          <a:ext cx="11676185" cy="6631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5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5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5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35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5491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История</a:t>
                      </a: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/>
                        <a:t>Философия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/>
                        <a:t>Экономика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/>
                        <a:t>Психология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/>
                        <a:t>Иностранный язык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1381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4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5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6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7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8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9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0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1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2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3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4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5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6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7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8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9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20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21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22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23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38612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1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2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Арифметическая прогрессия 1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u="none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4" action="ppaction://hlinksldjump"/>
                        </a:rPr>
                        <a:t>200</a:t>
                      </a:r>
                      <a:endParaRPr lang="ru-RU" sz="3500" u="none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9" action="ppaction://hlinksldjump"/>
                        </a:rPr>
                        <a:t>400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4" action="ppaction://hlinksldjump"/>
                        </a:rPr>
                        <a:t>600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9" action="ppaction://hlinksldjump"/>
                        </a:rPr>
                        <a:t>800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Арифметическая прогрессия</a:t>
                      </a:r>
                      <a:r>
                        <a:rPr lang="ru-RU" sz="2500" b="0" cap="none" spc="0" baseline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2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5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0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5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0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Геометрическая прогрессия</a:t>
                      </a:r>
                      <a:r>
                        <a:rPr lang="ru-RU" sz="2500" b="0" cap="none" spc="0" baseline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1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6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6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1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Геометрическая прогрессия</a:t>
                      </a:r>
                      <a:r>
                        <a:rPr lang="ru-RU" sz="2500" b="0" cap="none" spc="0" baseline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2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7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2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7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2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Практические задачи 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8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3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8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4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2649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-5,25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100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760918" y="1908039"/>
            <a:ext cx="8901916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Выписаны первые три члена геометрической прогрессии: −6; −21; −73,5; … Найдите её четвертый член.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109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-257,25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918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574216" y="2018389"/>
            <a:ext cx="92900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Выписаны первые три члена геометрической прогрессии: 7; −35; 175; … Найдите сумму первых четырёх её членов.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030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-728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761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2238123" y="2033887"/>
            <a:ext cx="77157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Выписаны первые три члена геометрической прогрессии: 0,5; 2; 8; … Найдите сумму первых шести её членов.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437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682,5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447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434731" y="1720840"/>
            <a:ext cx="947607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Геометрическая прогрессия задана условиями: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</a:t>
            </a:r>
            <a:r>
              <a:rPr lang="pt-BR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pt-BR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=−2, b</a:t>
            </a:r>
            <a:r>
              <a:rPr lang="pt-BR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n+1 </a:t>
            </a:r>
            <a:r>
              <a:rPr lang="pt-BR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=2b</a:t>
            </a:r>
            <a:r>
              <a:rPr lang="pt-BR"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r>
              <a:rPr lang="pt-BR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Найдите b</a:t>
            </a:r>
            <a:r>
              <a:rPr lang="pt-BR"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</a:t>
            </a:r>
            <a:r>
              <a:rPr lang="pt-BR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454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-128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55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7" name="Прямоугольник 2"/>
          <p:cNvSpPr/>
          <p:nvPr/>
        </p:nvSpPr>
        <p:spPr>
          <a:xfrm>
            <a:off x="1125487" y="1853075"/>
            <a:ext cx="9941025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Геометрическая прогрессия задана условиями: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</a:t>
            </a:r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= 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7, 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</a:t>
            </a:r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en-US" sz="36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=3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</a:t>
            </a:r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. Найдите сумму первых пяти её членов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799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52351" y="1710649"/>
            <a:ext cx="991491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Последовательность задана условиями</a:t>
            </a:r>
          </a:p>
          <a:p>
            <a:pPr algn="ctr"/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" name="Picture 7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4" name="Rectangle 3">
            <a:hlinkClick r:id="rId4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C0FE8FE-345A-4DEE-999D-9B17FA68C79F}"/>
                  </a:ext>
                </a:extLst>
              </p:cNvPr>
              <p:cNvSpPr txBox="1"/>
              <p:nvPr/>
            </p:nvSpPr>
            <p:spPr>
              <a:xfrm>
                <a:off x="1680419" y="2341591"/>
                <a:ext cx="3580109" cy="5386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5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</m:ctrlPr>
                        </m:sSubPr>
                        <m:e>
                          <m:r>
                            <a:rPr lang="en-US" sz="3500" b="1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m:t>𝑎</m:t>
                          </m:r>
                        </m:e>
                        <m:sub>
                          <m:r>
                            <a:rPr lang="en-US" sz="3500" b="1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500" b="1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Cambria Math" panose="02040503050406030204" pitchFamily="18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m:t>=3,</m:t>
                      </m:r>
                      <m:sSub>
                        <m:sSubPr>
                          <m:ctrlPr>
                            <a:rPr lang="ru-RU" sz="3500" b="1" i="1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</m:ctrlPr>
                        </m:sSubPr>
                        <m:e>
                          <m:r>
                            <a:rPr lang="en-US" sz="3500" b="1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m:t>𝑎</m:t>
                          </m:r>
                        </m:e>
                        <m:sub>
                          <m:r>
                            <a:rPr lang="en-US" sz="3500" b="1" i="0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m:t>𝐧</m:t>
                          </m:r>
                          <m:r>
                            <a:rPr lang="en-US" sz="3500" b="1" i="0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m:t>+</m:t>
                          </m:r>
                          <m:r>
                            <a:rPr lang="en-US" sz="3500" b="1" i="0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sz="3500" b="1" i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Cambria Math" panose="02040503050406030204" pitchFamily="18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ru-RU" sz="3500" b="1" i="1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</m:ctrlPr>
                        </m:sSubPr>
                        <m:e>
                          <m:r>
                            <a:rPr lang="en-US" sz="3500" b="1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m:t>𝑎</m:t>
                          </m:r>
                        </m:e>
                        <m:sub>
                          <m:r>
                            <a:rPr lang="en-US" sz="35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m:t>𝒏</m:t>
                          </m:r>
                        </m:sub>
                      </m:sSub>
                    </m:oMath>
                  </m:oMathPara>
                </a14:m>
                <a:endParaRPr lang="ru-RU" sz="3500" b="1" dirty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C0FE8FE-345A-4DEE-999D-9B17FA68C7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0419" y="2341591"/>
                <a:ext cx="3580109" cy="5386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4E86934-6A51-4AEA-A69A-D9F14A463531}"/>
              </a:ext>
            </a:extLst>
          </p:cNvPr>
          <p:cNvSpPr/>
          <p:nvPr/>
        </p:nvSpPr>
        <p:spPr>
          <a:xfrm>
            <a:off x="1479503" y="2380574"/>
            <a:ext cx="991491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Найдите </a:t>
            </a:r>
          </a:p>
          <a:p>
            <a:pPr algn="ctr"/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8D84743-303A-41DD-9E8C-A6A3EBDE23B0}"/>
                  </a:ext>
                </a:extLst>
              </p:cNvPr>
              <p:cNvSpPr txBox="1"/>
              <p:nvPr/>
            </p:nvSpPr>
            <p:spPr>
              <a:xfrm>
                <a:off x="4836371" y="2288241"/>
                <a:ext cx="6098582" cy="6309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5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</m:ctrlPr>
                        </m:sSubPr>
                        <m:e>
                          <m:r>
                            <a:rPr lang="en-US" sz="3500" b="1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m:t>𝑎</m:t>
                          </m:r>
                        </m:e>
                        <m:sub>
                          <m:r>
                            <a:rPr lang="ru-RU" sz="3500" b="1" i="0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m:t>𝟔</m:t>
                          </m:r>
                        </m:sub>
                      </m:sSub>
                    </m:oMath>
                  </m:oMathPara>
                </a14:m>
                <a:endParaRPr lang="ru-RU" sz="3500" b="1" dirty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Cambria Math" panose="02040503050406030204" pitchFamily="18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8D84743-303A-41DD-9E8C-A6A3EBDE23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371" y="2288241"/>
                <a:ext cx="6098582" cy="63094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8377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-972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33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499334" y="1675863"/>
            <a:ext cx="9026625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Выписано несколько последовательных членов геометрической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прогрессии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…; 189; x; 21; 7; …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Найдите член прогрессии, обозначенный буквой x.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51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63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766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4865F8AF-51C6-423C-BF64-A3FBC9B648DD}"/>
              </a:ext>
            </a:extLst>
          </p:cNvPr>
          <p:cNvSpPr/>
          <p:nvPr/>
        </p:nvSpPr>
        <p:spPr>
          <a:xfrm>
            <a:off x="1755030" y="1757757"/>
            <a:ext cx="9026625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Выписано несколько последовательных членов геометрической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прогрессии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…; −3; x; −27; −81; … 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Найдите член прогрессии, обозначенный буквой x.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98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-9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89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295246" y="1853076"/>
            <a:ext cx="10080510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 первом ряду амфитеатра 20 места, а в каждом следующем</a:t>
            </a:r>
          </a:p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 3 места больше, чем в предыдущем. Сколько мест в девятом ряду</a:t>
            </a:r>
          </a:p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амфитеатра?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893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44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373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228498" y="879725"/>
            <a:ext cx="97350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При проведении опыта вещество равномерно охлаждали в течение</a:t>
            </a:r>
          </a:p>
          <a:p>
            <a:pPr algn="ctr"/>
            <a:r>
              <a:rPr lang="ru-RU" sz="32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 минут. При этом каждую минуту температура вещества уменьшалась на</a:t>
            </a:r>
          </a:p>
          <a:p>
            <a:pPr algn="ctr"/>
            <a:r>
              <a:rPr lang="ru-RU" sz="32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6° C. Найдите температуру вещества (в градусах Цельсия) через 4 минуты</a:t>
            </a:r>
          </a:p>
          <a:p>
            <a:pPr algn="ctr"/>
            <a:r>
              <a:rPr lang="ru-RU" sz="32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после начала проведения опыта, если его начальная температура составляла</a:t>
            </a:r>
          </a:p>
          <a:p>
            <a:pPr algn="ctr"/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− 7° C .</a:t>
            </a:r>
            <a:endParaRPr lang="ru-RU" sz="32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683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-31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382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241725" y="1099752"/>
            <a:ext cx="970855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 амфитеатре 14 рядов, причём в каждом следующем ряду на одно и то</a:t>
            </a:r>
          </a:p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же число мест больше, чем в предыдущем. В пятом ряду 27 мест, а в восьмом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ряду 36 мест. Сколько мест в последнем ряду амфитеатра?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142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23</a:t>
            </a:r>
            <a:br>
              <a:rPr lang="en-US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ru-RU" sz="1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972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54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378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388235" y="1244622"/>
            <a:ext cx="97860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Камень бросают в глубокое ущелье. При этом в первую секунду он</a:t>
            </a:r>
          </a:p>
          <a:p>
            <a:pPr algn="ctr"/>
            <a:r>
              <a:rPr lang="ru-RU" sz="32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пролетает 9 метров, а в каждую следующую секунду на 10 метров больше,</a:t>
            </a:r>
          </a:p>
          <a:p>
            <a:pPr algn="ctr"/>
            <a:r>
              <a:rPr lang="ru-RU" sz="32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чем в предыдущую, до тех пор, пока не достигнет дна ущелья. Сколько</a:t>
            </a:r>
          </a:p>
          <a:p>
            <a:pPr algn="ctr"/>
            <a:r>
              <a:rPr lang="ru-RU" sz="32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метров пролетит камень за первые пять секунд?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967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</a:t>
            </a:r>
            <a:r>
              <a:rPr lang="ru-RU" sz="3500" b="1" cap="none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ответ:</a:t>
            </a:r>
            <a:br>
              <a:rPr lang="ru-RU" sz="3500" b="1" cap="none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145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190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760" y="642688"/>
            <a:ext cx="10759642" cy="4578927"/>
          </a:xfrm>
        </p:spPr>
        <p:txBody>
          <a:bodyPr/>
          <a:lstStyle/>
          <a:p>
            <a:pPr algn="ctr"/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9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99230" y="5690466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128973" y="2264050"/>
            <a:ext cx="993405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Выписаны первые три члена арифметической прогрессии: −6; 1; 8; … Найдите 6–й член этой прогрессии.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7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 action="ppaction://hlinksldjump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40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</a:t>
            </a: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29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152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1450229" y="1528607"/>
            <a:ext cx="9538069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Дана арифметическая прогрессия (</a:t>
            </a:r>
            <a:r>
              <a:rPr lang="ru-RU" sz="35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  <a:r>
              <a:rPr lang="ru-RU" sz="20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), разность которой равна 4,3, a</a:t>
            </a:r>
            <a:r>
              <a:rPr lang="ru-RU"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= -8,2. Найдите a</a:t>
            </a:r>
            <a:r>
              <a:rPr lang="ru-RU"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8.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985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Правильный ответ:</a:t>
            </a:r>
            <a:b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21,9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303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</a:p>
        </p:txBody>
      </p:sp>
      <p:sp>
        <p:nvSpPr>
          <p:cNvPr id="6" name="Прямоугольник 2"/>
          <p:cNvSpPr/>
          <p:nvPr/>
        </p:nvSpPr>
        <p:spPr>
          <a:xfrm>
            <a:off x="685674" y="1553320"/>
            <a:ext cx="10653946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Выписано несколько последовательных членов арифметической</a:t>
            </a:r>
          </a:p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Прогрессии </a:t>
            </a:r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…; 11; x; 19; 23; …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Найдите член прогрессии, обозначенный буквой x.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574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ISPRING_PLAYERS_CUSTOMIZATION" val="UEsDBBQAAgAIAAlvgUi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BAgAAFAACAAgACW+BSKkBxHb7AgAAsAgAABQAAAAAAAAAAQAAAAAAAAAAAHVuaXZlcnNhbC9wbGF5ZXIueG1sUEsFBgAAAAABAAEAQgAAAC0DAAAAAA=="/>
  <p:tag name="ISPRING_PRESENTATION_TITLE" val="СВОЯ ИГРА"/>
  <p:tag name="ARTICULATE_SLIDE_COUNT" val="42"/>
  <p:tag name="ARTICULATE_PROJECT_OPEN" val="0"/>
  <p:tag name="ISPRING_UUID" val="{057A1C99-AAD4-4B36-81AC-138FA0944F7E}"/>
  <p:tag name="ISPRING_RESOURCE_FOLDER" val="C:\Users\olga.kokoulina\Documents\СВОЯ ИГРА - Copy\"/>
  <p:tag name="ISPRING_PRESENTATION_PATH" val="C:\Users\olga.kokoulina\Documents\СВОЯ ИГРА - Copy.pptx"/>
  <p:tag name="ISPRING_PROJECT_FOLDER_UPDATED" val="1"/>
  <p:tag name="ISPRING_SCREEN_RECS_UPDATED" val="C:\Users\olga.kokoulina\Documents\СВОЯ ИГРА - Copy"/>
  <p:tag name="ISPRING_RESOURCE_PATHS_HASH_PRESENTER" val="30a29568428e1fbe1e9622116143a56fc151e3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Тема Office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EE599"/>
      </a:hlink>
      <a:folHlink>
        <a:srgbClr val="2D519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3932</TotalTime>
  <Words>878</Words>
  <Application>Microsoft Office PowerPoint</Application>
  <PresentationFormat>Широкоэкранный</PresentationFormat>
  <Paragraphs>211</Paragraphs>
  <Slides>42</Slides>
  <Notes>42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Cambria Math</vt:lpstr>
      <vt:lpstr>Open Sans</vt:lpstr>
      <vt:lpstr>Тема Office</vt:lpstr>
      <vt:lpstr>Презентация PowerPoint</vt:lpstr>
      <vt:lpstr>Презентация PowerPoint</vt:lpstr>
      <vt:lpstr>Презентация PowerPoint</vt:lpstr>
      <vt:lpstr>Правильный ответ: 23  </vt:lpstr>
      <vt:lpstr> </vt:lpstr>
      <vt:lpstr>Правильный ответ: 29</vt:lpstr>
      <vt:lpstr>Презентация PowerPoint</vt:lpstr>
      <vt:lpstr>Правильный ответ: 21,9</vt:lpstr>
      <vt:lpstr>Презентация PowerPoint</vt:lpstr>
      <vt:lpstr>Правильный ответ: 15</vt:lpstr>
      <vt:lpstr>Презентация PowerPoint</vt:lpstr>
      <vt:lpstr>Правильный ответ: 406</vt:lpstr>
      <vt:lpstr>Презентация PowerPoint</vt:lpstr>
      <vt:lpstr>Правильный ответ: 25</vt:lpstr>
      <vt:lpstr>Презентация PowerPoint</vt:lpstr>
      <vt:lpstr>Правильный ответ: 1,5</vt:lpstr>
      <vt:lpstr>Презентация PowerPoint</vt:lpstr>
      <vt:lpstr>Правильный ответ: -3</vt:lpstr>
      <vt:lpstr>Презентация PowerPoint</vt:lpstr>
      <vt:lpstr>Правильный ответ: -5,25</vt:lpstr>
      <vt:lpstr>Презентация PowerPoint</vt:lpstr>
      <vt:lpstr>Правильный ответ: -257,25</vt:lpstr>
      <vt:lpstr>Презентация PowerPoint</vt:lpstr>
      <vt:lpstr>Правильный ответ: -728</vt:lpstr>
      <vt:lpstr>Презентация PowerPoint</vt:lpstr>
      <vt:lpstr>Правильный ответ: 682,5</vt:lpstr>
      <vt:lpstr>Презентация PowerPoint</vt:lpstr>
      <vt:lpstr>Правильный ответ: -128</vt:lpstr>
      <vt:lpstr>Презентация PowerPoint</vt:lpstr>
      <vt:lpstr>Правильный ответ: -972</vt:lpstr>
      <vt:lpstr>Презентация PowerPoint</vt:lpstr>
      <vt:lpstr>Правильный ответ: 63</vt:lpstr>
      <vt:lpstr>Презентация PowerPoint</vt:lpstr>
      <vt:lpstr>Правильный ответ: -9</vt:lpstr>
      <vt:lpstr>Презентация PowerPoint</vt:lpstr>
      <vt:lpstr>Правильный ответ: 44</vt:lpstr>
      <vt:lpstr>Презентация PowerPoint</vt:lpstr>
      <vt:lpstr>Правильный ответ: -31</vt:lpstr>
      <vt:lpstr>Презентация PowerPoint</vt:lpstr>
      <vt:lpstr>Правильный ответ: 54</vt:lpstr>
      <vt:lpstr>Презентация PowerPoint</vt:lpstr>
      <vt:lpstr>Правильный ответ: 145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Olga Kokoulina</dc:creator>
  <cp:lastModifiedBy>Екатерина Рыбникова</cp:lastModifiedBy>
  <cp:revision>92</cp:revision>
  <dcterms:created xsi:type="dcterms:W3CDTF">2017-04-04T07:27:35Z</dcterms:created>
  <dcterms:modified xsi:type="dcterms:W3CDTF">2021-12-15T17:19:56Z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F2CB6D5A-1B8B-4A8E-ADC4-3A0669CDCAD4</vt:lpwstr>
  </property>
  <property fmtid="{D5CDD505-2E9C-101B-9397-08002B2CF9AE}" pid="3" name="ArticulatePath">
    <vt:lpwstr>Презентация2</vt:lpwstr>
  </property>
</Properties>
</file>