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78" r:id="rId5"/>
    <p:sldId id="279" r:id="rId6"/>
    <p:sldId id="280" r:id="rId7"/>
    <p:sldId id="281" r:id="rId8"/>
    <p:sldId id="263" r:id="rId9"/>
    <p:sldId id="282" r:id="rId10"/>
    <p:sldId id="283" r:id="rId11"/>
    <p:sldId id="284" r:id="rId12"/>
    <p:sldId id="285" r:id="rId13"/>
    <p:sldId id="275" r:id="rId14"/>
    <p:sldId id="286" r:id="rId15"/>
    <p:sldId id="287" r:id="rId16"/>
    <p:sldId id="288" r:id="rId17"/>
    <p:sldId id="293" r:id="rId18"/>
    <p:sldId id="289" r:id="rId19"/>
    <p:sldId id="290" r:id="rId20"/>
    <p:sldId id="294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FACCA-C484-4A5A-84D6-1A1BC2DD0113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E4D28-E238-4F92-81A4-BF5018119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7D7AC08-3CA4-4125-A25F-B5D8EBBA5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34132"/>
            <a:ext cx="5104215" cy="320724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971600" y="404664"/>
            <a:ext cx="7128792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Финансовый квест</a:t>
            </a:r>
          </a:p>
        </p:txBody>
      </p:sp>
      <p:sp>
        <p:nvSpPr>
          <p:cNvPr id="8" name="Прямоугольник: скругленные углы 7">
            <a:hlinkClick r:id="rId3" action="ppaction://hlinksldjump"/>
            <a:extLst>
              <a:ext uri="{FF2B5EF4-FFF2-40B4-BE49-F238E27FC236}">
                <a16:creationId xmlns:a16="http://schemas.microsoft.com/office/drawing/2014/main" id="{71BB940A-98BE-4A8A-9C49-74C18D6DD8D8}"/>
              </a:ext>
            </a:extLst>
          </p:cNvPr>
          <p:cNvSpPr/>
          <p:nvPr/>
        </p:nvSpPr>
        <p:spPr>
          <a:xfrm>
            <a:off x="1403648" y="5708802"/>
            <a:ext cx="6264696" cy="72156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Monotype Corsiva" panose="03010101010201010101" pitchFamily="66" charset="0"/>
              </a:rPr>
              <a:t>Инструкция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Иван Иванович купил несколько одинаковых акций и планировал заработать 50000 руб. на их продаже по 650 руб. за акцию. Через некоторое время акции подешевели, и он продал все акции по 575 руб.  за акцию и потерял на этой продаже 25000 руб. Сколько рублей заплатил Иван Иванович за одну акцию при покупке?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600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550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6391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Сколько денег можно накопить за год (не високосный), если откладывать каждый день по 5 копеек?</a:t>
            </a:r>
            <a:endParaRPr lang="ru-RU" sz="44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17 руб. 15 коп. 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18 руб. 25 коп.</a:t>
            </a:r>
          </a:p>
        </p:txBody>
      </p:sp>
      <p:sp>
        <p:nvSpPr>
          <p:cNvPr id="11" name="Прямоугольник: скругленные углы 10">
            <a:hlinkClick r:id="rId2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18 руб.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8782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Ежемесячный заработок Олега – 15 000 рублей. 30 % заработка Олег отдаёт маме, обеды ему обходятся в 2500 руб., расходы на проезд составляют 1 200 руб., столько же на посещение кинотеатров, 2 000 руб. расходуются на мелочи, остальное Олег старается откладывать. Через сколько месяцев Олег сможет купить спортивный велосипед за 25200 рублей?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7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9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6981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611560" y="620688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Немножко не повезло!</a:t>
            </a:r>
          </a:p>
          <a:p>
            <a:pPr algn="ctr"/>
            <a:endParaRPr lang="ru-RU" sz="4000" b="1" dirty="0"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D78239-2B17-4F27-9268-394015368C4F}"/>
              </a:ext>
            </a:extLst>
          </p:cNvPr>
          <p:cNvSpPr/>
          <p:nvPr/>
        </p:nvSpPr>
        <p:spPr>
          <a:xfrm>
            <a:off x="5174408" y="4155578"/>
            <a:ext cx="3240360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Monotype Corsiva" panose="03010101010201010101" pitchFamily="66" charset="0"/>
              </a:rPr>
              <a:t>Оценка 4</a:t>
            </a:r>
          </a:p>
        </p:txBody>
      </p:sp>
      <p:pic>
        <p:nvPicPr>
          <p:cNvPr id="31746" name="Picture 2">
            <a:extLst>
              <a:ext uri="{FF2B5EF4-FFF2-40B4-BE49-F238E27FC236}">
                <a16:creationId xmlns:a16="http://schemas.microsoft.com/office/drawing/2014/main" id="{879448E3-DF6A-49C6-9F5A-8A06C7A17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60" y="3461394"/>
            <a:ext cx="3915511" cy="275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: скругленные углы 4">
            <a:hlinkClick r:id="rId3" action="ppaction://hlinksldjump"/>
            <a:extLst>
              <a:ext uri="{FF2B5EF4-FFF2-40B4-BE49-F238E27FC236}">
                <a16:creationId xmlns:a16="http://schemas.microsoft.com/office/drawing/2014/main" id="{FEB9B878-0BFE-40AF-8C2A-2331401BF8E1}"/>
              </a:ext>
            </a:extLst>
          </p:cNvPr>
          <p:cNvSpPr/>
          <p:nvPr/>
        </p:nvSpPr>
        <p:spPr>
          <a:xfrm>
            <a:off x="5409072" y="5866089"/>
            <a:ext cx="2771032" cy="7772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latin typeface="Monotype Corsiva" panose="03010101010201010101" pitchFamily="66" charset="0"/>
              </a:rPr>
              <a:t>Завершить </a:t>
            </a:r>
          </a:p>
        </p:txBody>
      </p:sp>
    </p:spTree>
    <p:extLst>
      <p:ext uri="{BB962C8B-B14F-4D97-AF65-F5344CB8AC3E}">
        <p14:creationId xmlns:p14="http://schemas.microsoft.com/office/powerpoint/2010/main" val="1803438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30981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У семьи Ивановых совместный ежемесячный доход составляет 25000 руб. Ежемесячные расходы (продукты питания, коммунальные платежи, оплата кредита на приобретение недвижимости и т.д.) составляют 17000 руб. У семьи имеются накопления в сумме 116000 руб. Семья планирует купить новый автомобиль стоимостью 228000 руб. только за счет собственных средств. Через сколько месяцев семья сможет это сделать?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821422" y="3546014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12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004664" y="3571166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14</a:t>
            </a:r>
          </a:p>
        </p:txBody>
      </p:sp>
      <p:sp>
        <p:nvSpPr>
          <p:cNvPr id="11" name="Прямоугольник: скругленные углы 10">
            <a:hlinkClick r:id="rId2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13043" y="3571166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13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0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0241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Александр получил кредит в сумме 120000 руб. сроком на 3 месяца под 15% годовых. Какова общая сумма процентов за пользование кредитом, если схема погашения кредита – дифференцированные платежи?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250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214115" y="3318330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8185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Вкладчик размещает в банке 30 000 рублей под 9% годовых. Банк осуществляет капитализацию процентов на счете два раза в год. Какая сумма денег получится на счете через 3 года?</a:t>
            </a:r>
            <a:endParaRPr lang="ru-RU" sz="44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40000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39160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39060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5509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611560" y="620688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Немножко не повезло!</a:t>
            </a:r>
          </a:p>
          <a:p>
            <a:pPr algn="ctr"/>
            <a:endParaRPr lang="ru-RU" sz="4000" b="1" dirty="0"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D78239-2B17-4F27-9268-394015368C4F}"/>
              </a:ext>
            </a:extLst>
          </p:cNvPr>
          <p:cNvSpPr/>
          <p:nvPr/>
        </p:nvSpPr>
        <p:spPr>
          <a:xfrm>
            <a:off x="5174408" y="4155578"/>
            <a:ext cx="3240360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Monotype Corsiva" panose="03010101010201010101" pitchFamily="66" charset="0"/>
              </a:rPr>
              <a:t>Оценка 3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7076C1B-2A67-4F3F-B77A-E5F9C54EB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47" y="3216981"/>
            <a:ext cx="3245346" cy="324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hlinkClick r:id="rId3" action="ppaction://hlinksldjump"/>
            <a:extLst>
              <a:ext uri="{FF2B5EF4-FFF2-40B4-BE49-F238E27FC236}">
                <a16:creationId xmlns:a16="http://schemas.microsoft.com/office/drawing/2014/main" id="{5008831B-2EF4-460B-8825-A8070C100F52}"/>
              </a:ext>
            </a:extLst>
          </p:cNvPr>
          <p:cNvSpPr/>
          <p:nvPr/>
        </p:nvSpPr>
        <p:spPr>
          <a:xfrm>
            <a:off x="5409072" y="5866089"/>
            <a:ext cx="2771032" cy="7772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latin typeface="Monotype Corsiva" panose="03010101010201010101" pitchFamily="66" charset="0"/>
              </a:rPr>
              <a:t>Завершить </a:t>
            </a:r>
          </a:p>
        </p:txBody>
      </p:sp>
    </p:spTree>
    <p:extLst>
      <p:ext uri="{BB962C8B-B14F-4D97-AF65-F5344CB8AC3E}">
        <p14:creationId xmlns:p14="http://schemas.microsoft.com/office/powerpoint/2010/main" val="2968969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Виктор Алексеевич положил 20000 руб. на депозит сроком 3 года с процентной ставкой 13% годовых, при этом проценты капитализируются раз в год. Какая сумма будет на депозите по окончании его действия?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28850 руб. 79 коп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29000 руб.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28850 руб.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0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4484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536471" y="230485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Monotype Corsiva" panose="03010101010201010101" pitchFamily="66" charset="0"/>
              </a:rPr>
              <a:t>Найдите прибыль от 15 000 рублей, положенных на депозит на 2 года под 10% годовых, если в конце каждого года проценты добавлялись к депозитному вкладу.</a:t>
            </a:r>
            <a:endParaRPr lang="ru-RU" sz="44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3200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3150</a:t>
            </a:r>
          </a:p>
        </p:txBody>
      </p:sp>
      <p:sp>
        <p:nvSpPr>
          <p:cNvPr id="11" name="Прямоугольник: скругленные углы 10">
            <a:hlinkClick r:id="rId2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3100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202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971600" y="404664"/>
            <a:ext cx="7704856" cy="41044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>
              <a:latin typeface="Monotype Corsiva" panose="03010101010201010101" pitchFamily="66" charset="0"/>
            </a:endParaRPr>
          </a:p>
          <a:p>
            <a:pPr algn="ctr"/>
            <a:r>
              <a:rPr lang="ru-RU" sz="3200" dirty="0">
                <a:latin typeface="Monotype Corsiva" panose="03010101010201010101" pitchFamily="66" charset="0"/>
              </a:rPr>
              <a:t>Квест состоит из 5 вопросов.</a:t>
            </a:r>
          </a:p>
          <a:p>
            <a:pPr algn="ctr"/>
            <a:r>
              <a:rPr lang="ru-RU" sz="3200" dirty="0">
                <a:latin typeface="Monotype Corsiva" panose="03010101010201010101" pitchFamily="66" charset="0"/>
              </a:rPr>
              <a:t>Прочитайте условие задачи и выберете один из трёх вариантов ответа.</a:t>
            </a:r>
          </a:p>
          <a:p>
            <a:pPr algn="ctr"/>
            <a:r>
              <a:rPr lang="ru-RU" sz="3200" dirty="0">
                <a:latin typeface="Monotype Corsiva" panose="03010101010201010101" pitchFamily="66" charset="0"/>
              </a:rPr>
              <a:t>При выборе ответа, происходит переход к следующему вопросу. </a:t>
            </a:r>
          </a:p>
          <a:p>
            <a:pPr algn="ctr"/>
            <a:r>
              <a:rPr lang="ru-RU" sz="3200" dirty="0">
                <a:latin typeface="Monotype Corsiva" panose="03010101010201010101" pitchFamily="66" charset="0"/>
              </a:rPr>
              <a:t>В графе «Результат» будет записано количество набранных Вами баллов.</a:t>
            </a:r>
          </a:p>
          <a:p>
            <a:pPr algn="ctr"/>
            <a:endParaRPr lang="ru-RU" sz="3200" dirty="0">
              <a:latin typeface="Monotype Corsiva" panose="03010101010201010101" pitchFamily="66" charset="0"/>
            </a:endParaRPr>
          </a:p>
          <a:p>
            <a:pPr algn="ctr"/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  <p:sp>
        <p:nvSpPr>
          <p:cNvPr id="8" name="Прямоугольник: скругленные углы 7">
            <a:hlinkClick r:id="rId2" action="ppaction://hlinksldjump"/>
            <a:extLst>
              <a:ext uri="{FF2B5EF4-FFF2-40B4-BE49-F238E27FC236}">
                <a16:creationId xmlns:a16="http://schemas.microsoft.com/office/drawing/2014/main" id="{71BB940A-98BE-4A8A-9C49-74C18D6DD8D8}"/>
              </a:ext>
            </a:extLst>
          </p:cNvPr>
          <p:cNvSpPr/>
          <p:nvPr/>
        </p:nvSpPr>
        <p:spPr>
          <a:xfrm>
            <a:off x="4551952" y="5336695"/>
            <a:ext cx="410445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Monotype Corsiva" panose="03010101010201010101" pitchFamily="66" charset="0"/>
              </a:rPr>
              <a:t>Начать </a:t>
            </a:r>
          </a:p>
        </p:txBody>
      </p:sp>
      <p:pic>
        <p:nvPicPr>
          <p:cNvPr id="19458" name="Picture 2">
            <a:extLst>
              <a:ext uri="{FF2B5EF4-FFF2-40B4-BE49-F238E27FC236}">
                <a16:creationId xmlns:a16="http://schemas.microsoft.com/office/drawing/2014/main" id="{8F1ED1F5-FA8E-479B-9E16-0DA582001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93654"/>
            <a:ext cx="3524267" cy="266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666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611560" y="620688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ЭХ! </a:t>
            </a:r>
          </a:p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Тебе необходимо выучить материал!</a:t>
            </a:r>
          </a:p>
          <a:p>
            <a:pPr algn="ctr"/>
            <a:endParaRPr lang="ru-RU" sz="4000" b="1" dirty="0"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D78239-2B17-4F27-9268-394015368C4F}"/>
              </a:ext>
            </a:extLst>
          </p:cNvPr>
          <p:cNvSpPr/>
          <p:nvPr/>
        </p:nvSpPr>
        <p:spPr>
          <a:xfrm>
            <a:off x="5174408" y="4155578"/>
            <a:ext cx="3240360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Monotype Corsiva" panose="03010101010201010101" pitchFamily="66" charset="0"/>
              </a:rPr>
              <a:t>Оценка 2</a:t>
            </a:r>
          </a:p>
        </p:txBody>
      </p:sp>
      <p:pic>
        <p:nvPicPr>
          <p:cNvPr id="36866" name="Picture 2">
            <a:extLst>
              <a:ext uri="{FF2B5EF4-FFF2-40B4-BE49-F238E27FC236}">
                <a16:creationId xmlns:a16="http://schemas.microsoft.com/office/drawing/2014/main" id="{EC1E86ED-3C8F-498E-8339-E8B5967FA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47" y="3216981"/>
            <a:ext cx="3245346" cy="3245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hlinkClick r:id="rId3" action="ppaction://hlinksldjump"/>
            <a:extLst>
              <a:ext uri="{FF2B5EF4-FFF2-40B4-BE49-F238E27FC236}">
                <a16:creationId xmlns:a16="http://schemas.microsoft.com/office/drawing/2014/main" id="{F6C0119D-639E-4B15-9AAB-03B24F6138DA}"/>
              </a:ext>
            </a:extLst>
          </p:cNvPr>
          <p:cNvSpPr/>
          <p:nvPr/>
        </p:nvSpPr>
        <p:spPr>
          <a:xfrm>
            <a:off x="5409072" y="5866089"/>
            <a:ext cx="2771032" cy="7772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latin typeface="Monotype Corsiva" panose="03010101010201010101" pitchFamily="66" charset="0"/>
              </a:rPr>
              <a:t>Завершить </a:t>
            </a:r>
          </a:p>
        </p:txBody>
      </p:sp>
    </p:spTree>
    <p:extLst>
      <p:ext uri="{BB962C8B-B14F-4D97-AF65-F5344CB8AC3E}">
        <p14:creationId xmlns:p14="http://schemas.microsoft.com/office/powerpoint/2010/main" val="1675937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1403648" y="1052736"/>
            <a:ext cx="6120680" cy="151216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latin typeface="Monotype Corsiva" panose="03010101010201010101" pitchFamily="66" charset="0"/>
              </a:rPr>
              <a:t>Следующий игрок</a:t>
            </a:r>
          </a:p>
        </p:txBody>
      </p:sp>
      <p:pic>
        <p:nvPicPr>
          <p:cNvPr id="52226" name="Picture 2">
            <a:extLst>
              <a:ext uri="{FF2B5EF4-FFF2-40B4-BE49-F238E27FC236}">
                <a16:creationId xmlns:a16="http://schemas.microsoft.com/office/drawing/2014/main" id="{E5822DD1-7AD7-44F0-94FB-AD75C6E87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708920"/>
            <a:ext cx="47625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49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8136904" cy="34563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Продавец продает шапку. Стоит 10 р. Подходит покупатель, меряет и согласен взять, но у него есть только банкнота 25 р. Продавец отсылает мальчика с этими 25 р. к соседке разменять. Мальчик прибегает и дает 10+10+5. Продавец отдает шапку и сдачу 15 р. Через какое-то время приходит соседка и говорит, что 25 р. фальшивые, требует отдать ей деньги. Продавец лезет в кассу и возвращает ей деньги. На сколько обманули продавца? (Задача Л.Н. Толстого)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55576" y="4050346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15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084168" y="409293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40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8" y="4074946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25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0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95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В копилке у Васи была некоторая сумма денег. Он планировал каждый день класть в копилку по 10 руб., чтобы за несколько дней увеличить сумму до 3000 руб. Но вместо этого он столько же дней забирал из копилки по 20 руб., и копилка опустела. Сколько рублей было в копилке первоначально?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1000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2000</a:t>
            </a:r>
          </a:p>
        </p:txBody>
      </p:sp>
      <p:sp>
        <p:nvSpPr>
          <p:cNvPr id="11" name="Прямоугольник: скругленные углы 10">
            <a:hlinkClick r:id="rId2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200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5940152" y="5504498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4795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В копилке у Антона была некоторая сумма денег. Он планировал каждый день класть в копилку по 10 руб., чтобы за несколько дней увеличить сумму до 1000 руб. Но вместо этого он столько же дней забирал из копилки по 30 руб., и копилка опустела. Сколько рублей было в копилке Антона первоначально?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750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700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650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12160" y="5488380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0459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В копилке у Миши была некоторая сумма денег. Он планировал каждый день класть в копилку по 20 руб., чтобы за несколько дней увеличить сумму в копилке до 1000 руб. Но вместо этого он столько же дней забирал из копилки по 30 руб., и копилка опустела. Сколько рублей было в копилке первоначально?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550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098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Иван Сергеевич решил выращивать перепелок. За год он продал 100 кг мяса птицы по цене 500 руб. за кг, а также 20 000 яиц по цене 50 руб. за десяток. Расходы за год составили 100 000 руб. Какую прибыль получил Иван Сергеевич за этот год?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5000</a:t>
            </a:r>
          </a:p>
        </p:txBody>
      </p:sp>
      <p:sp>
        <p:nvSpPr>
          <p:cNvPr id="10" name="Прямоугольник: скругленные углы 9">
            <a:hlinkClick r:id="rId2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500000</a:t>
            </a:r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50000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315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611560" y="620688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Поздравляю!</a:t>
            </a:r>
          </a:p>
          <a:p>
            <a:pPr algn="ctr"/>
            <a:r>
              <a:rPr lang="ru-RU" sz="4000" b="1" dirty="0">
                <a:latin typeface="Monotype Corsiva" panose="03010101010201010101" pitchFamily="66" charset="0"/>
              </a:rPr>
              <a:t>Ты полностью справился с заданием!</a:t>
            </a:r>
            <a:endParaRPr lang="ru-RU" sz="3200" b="1" dirty="0"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D78239-2B17-4F27-9268-394015368C4F}"/>
              </a:ext>
            </a:extLst>
          </p:cNvPr>
          <p:cNvSpPr/>
          <p:nvPr/>
        </p:nvSpPr>
        <p:spPr>
          <a:xfrm>
            <a:off x="5174408" y="4155578"/>
            <a:ext cx="3240360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Monotype Corsiva" panose="03010101010201010101" pitchFamily="66" charset="0"/>
              </a:rPr>
              <a:t>Оценка 5</a:t>
            </a:r>
          </a:p>
        </p:txBody>
      </p:sp>
      <p:pic>
        <p:nvPicPr>
          <p:cNvPr id="31746" name="Picture 2">
            <a:extLst>
              <a:ext uri="{FF2B5EF4-FFF2-40B4-BE49-F238E27FC236}">
                <a16:creationId xmlns:a16="http://schemas.microsoft.com/office/drawing/2014/main" id="{879448E3-DF6A-49C6-9F5A-8A06C7A17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60" y="3461394"/>
            <a:ext cx="3915511" cy="275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: скругленные углы 13">
            <a:hlinkClick r:id="rId3" action="ppaction://hlinksldjump"/>
            <a:extLst>
              <a:ext uri="{FF2B5EF4-FFF2-40B4-BE49-F238E27FC236}">
                <a16:creationId xmlns:a16="http://schemas.microsoft.com/office/drawing/2014/main" id="{61326BD5-F730-4367-BD06-9D33FAC5B2F1}"/>
              </a:ext>
            </a:extLst>
          </p:cNvPr>
          <p:cNvSpPr/>
          <p:nvPr/>
        </p:nvSpPr>
        <p:spPr>
          <a:xfrm>
            <a:off x="5409072" y="5866089"/>
            <a:ext cx="2771032" cy="7772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latin typeface="Monotype Corsiva" panose="03010101010201010101" pitchFamily="66" charset="0"/>
              </a:rPr>
              <a:t>Завершить </a:t>
            </a:r>
          </a:p>
        </p:txBody>
      </p:sp>
    </p:spTree>
    <p:extLst>
      <p:ext uri="{BB962C8B-B14F-4D97-AF65-F5344CB8AC3E}">
        <p14:creationId xmlns:p14="http://schemas.microsoft.com/office/powerpoint/2010/main" val="181818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CC3FB57-CAE3-4B7A-85F3-3D5B0967D741}"/>
              </a:ext>
            </a:extLst>
          </p:cNvPr>
          <p:cNvSpPr/>
          <p:nvPr/>
        </p:nvSpPr>
        <p:spPr>
          <a:xfrm>
            <a:off x="467544" y="188640"/>
            <a:ext cx="7920880" cy="24482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Monotype Corsiva" panose="03010101010201010101" pitchFamily="66" charset="0"/>
              </a:rPr>
              <a:t>Петр Петрович купил несколько одинаковых акций и планировал заработать 20000 р. на их продаже по 700 руб. за акцию. Через некоторое время он продал все акции по 660 руб.  за акцию и заработал только 4000 руб. Сколько рублей заплатил Петр Петрович за одну акцию при покупке?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EA499450-38CD-48D6-A85B-12C6FCC59105}"/>
              </a:ext>
            </a:extLst>
          </p:cNvPr>
          <p:cNvSpPr/>
          <p:nvPr/>
        </p:nvSpPr>
        <p:spPr>
          <a:xfrm>
            <a:off x="717502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700</a:t>
            </a:r>
          </a:p>
        </p:txBody>
      </p:sp>
      <p:sp>
        <p:nvSpPr>
          <p:cNvPr id="10" name="Прямоугольник: скругленные углы 9">
            <a:hlinkClick r:id="rId3" action="ppaction://hlinksldjump"/>
            <a:extLst>
              <a:ext uri="{FF2B5EF4-FFF2-40B4-BE49-F238E27FC236}">
                <a16:creationId xmlns:a16="http://schemas.microsoft.com/office/drawing/2014/main" id="{A9279222-7205-4E35-AFD3-C96382D28D48}"/>
              </a:ext>
            </a:extLst>
          </p:cNvPr>
          <p:cNvSpPr/>
          <p:nvPr/>
        </p:nvSpPr>
        <p:spPr>
          <a:xfrm>
            <a:off x="6156176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650</a:t>
            </a:r>
          </a:p>
        </p:txBody>
      </p:sp>
      <p:sp>
        <p:nvSpPr>
          <p:cNvPr id="11" name="Прямоугольник: скругленные углы 10">
            <a:hlinkClick r:id="rId2" action="ppaction://hlinksldjump"/>
            <a:extLst>
              <a:ext uri="{FF2B5EF4-FFF2-40B4-BE49-F238E27FC236}">
                <a16:creationId xmlns:a16="http://schemas.microsoft.com/office/drawing/2014/main" id="{41AD2F38-FACE-4015-843D-AD29BF76C697}"/>
              </a:ext>
            </a:extLst>
          </p:cNvPr>
          <p:cNvSpPr/>
          <p:nvPr/>
        </p:nvSpPr>
        <p:spPr>
          <a:xfrm>
            <a:off x="3488799" y="3288878"/>
            <a:ext cx="201622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Monotype Corsiva" panose="03010101010201010101" pitchFamily="66" charset="0"/>
              </a:rPr>
              <a:t>600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420BE4-5457-4874-96D7-7E7AF077FA93}"/>
              </a:ext>
            </a:extLst>
          </p:cNvPr>
          <p:cNvSpPr/>
          <p:nvPr/>
        </p:nvSpPr>
        <p:spPr>
          <a:xfrm>
            <a:off x="6084168" y="5517233"/>
            <a:ext cx="1080120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0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AC112FF4-8A59-4854-A335-1879EB558F03}"/>
              </a:ext>
            </a:extLst>
          </p:cNvPr>
          <p:cNvSpPr/>
          <p:nvPr/>
        </p:nvSpPr>
        <p:spPr>
          <a:xfrm>
            <a:off x="1548330" y="5488380"/>
            <a:ext cx="388093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Monotype Corsiva" panose="03010101010201010101" pitchFamily="66" charset="0"/>
              </a:rPr>
              <a:t>Результат</a:t>
            </a:r>
            <a:r>
              <a:rPr lang="ru-RU" sz="3200" dirty="0">
                <a:latin typeface="Monotype Corsiva" panose="03010101010201010101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2952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868</Words>
  <Application>Microsoft Office PowerPoint</Application>
  <PresentationFormat>Экран (4:3)</PresentationFormat>
  <Paragraphs>109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 Рыбникова</dc:creator>
  <cp:lastModifiedBy>Екатерина Рыбникова</cp:lastModifiedBy>
  <cp:revision>74</cp:revision>
  <dcterms:created xsi:type="dcterms:W3CDTF">2018-11-21T18:47:11Z</dcterms:created>
  <dcterms:modified xsi:type="dcterms:W3CDTF">2022-04-20T14:44:03Z</dcterms:modified>
</cp:coreProperties>
</file>